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53C4"/>
    <a:srgbClr val="F0AEE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5" autoAdjust="0"/>
    <p:restoredTop sz="94627" autoAdjust="0"/>
  </p:normalViewPr>
  <p:slideViewPr>
    <p:cSldViewPr snapToGrid="0">
      <p:cViewPr varScale="1">
        <p:scale>
          <a:sx n="79" d="100"/>
          <a:sy n="79" d="100"/>
        </p:scale>
        <p:origin x="-108" y="-4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2FDD17-9D67-4214-8AF4-18C07F5CDD25}" type="datetimeFigureOut">
              <a:rPr lang="tr-TR" smtClean="0"/>
              <a:pPr/>
              <a:t>8.12.2020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33DACD-2F95-4FF9-83BD-FE174A1E6E14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D4BA5C-1F08-49E7-878C-12ED26AA4E60}" type="datetimeFigureOut">
              <a:rPr lang="tr-TR" smtClean="0"/>
              <a:pPr/>
              <a:t>8.12.2020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C65801-4D93-49FF-88C5-B668F4132C1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869046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gitimhane.com/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gitimhane.com/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gitimhane.com/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gitimhane.com/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1200" b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www.</a:t>
            </a:r>
            <a:r>
              <a:rPr lang="tr-TR" sz="1200" b="1" u="sng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HangiSoru</a:t>
            </a:r>
            <a:r>
              <a:rPr lang="tr-TR" sz="1200" b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.com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65801-4D93-49FF-88C5-B668F4132C19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8383541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1200" b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www.</a:t>
            </a:r>
            <a:r>
              <a:rPr lang="tr-TR" sz="1200" b="1" u="sng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HangiSoru</a:t>
            </a:r>
            <a:r>
              <a:rPr lang="tr-TR" sz="1200" b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.com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65801-4D93-49FF-88C5-B668F4132C19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044564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1200" b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www.</a:t>
            </a:r>
            <a:r>
              <a:rPr lang="tr-TR" sz="1200" b="1" u="sng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HangiSoru</a:t>
            </a:r>
            <a:r>
              <a:rPr lang="tr-TR" sz="1200" b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.com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65801-4D93-49FF-88C5-B668F4132C19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0665317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1200" b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www.</a:t>
            </a:r>
            <a:r>
              <a:rPr lang="tr-TR" sz="1200" b="1" u="sng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HangiSoru</a:t>
            </a:r>
            <a:r>
              <a:rPr lang="tr-TR" sz="1200" b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.com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65801-4D93-49FF-88C5-B668F4132C19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873885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8C943-A6E2-4514-8D8F-E987FE4CE380}" type="datetimeFigureOut">
              <a:rPr lang="tr-TR" smtClean="0"/>
              <a:pPr/>
              <a:t>8.12.2020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C8B23B3D-2670-4CF8-9652-43E5D09F92B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314011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8C943-A6E2-4514-8D8F-E987FE4CE380}" type="datetimeFigureOut">
              <a:rPr lang="tr-TR" smtClean="0"/>
              <a:pPr/>
              <a:t>8.12.2020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23B3D-2670-4CF8-9652-43E5D09F92B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84494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8C943-A6E2-4514-8D8F-E987FE4CE380}" type="datetimeFigureOut">
              <a:rPr lang="tr-TR" smtClean="0"/>
              <a:pPr/>
              <a:t>8.12.2020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23B3D-2670-4CF8-9652-43E5D09F92B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852350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8C943-A6E2-4514-8D8F-E987FE4CE380}" type="datetimeFigureOut">
              <a:rPr lang="tr-TR" smtClean="0"/>
              <a:pPr/>
              <a:t>8.12.2020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23B3D-2670-4CF8-9652-43E5D09F92B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473889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16E8C943-A6E2-4514-8D8F-E987FE4CE380}" type="datetimeFigureOut">
              <a:rPr lang="tr-TR" smtClean="0"/>
              <a:pPr/>
              <a:t>8.12.2020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tr-TR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C8B23B3D-2670-4CF8-9652-43E5D09F92B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837254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8C943-A6E2-4514-8D8F-E987FE4CE380}" type="datetimeFigureOut">
              <a:rPr lang="tr-TR" smtClean="0"/>
              <a:pPr/>
              <a:t>8.12.2020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23B3D-2670-4CF8-9652-43E5D09F92B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29125649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8C943-A6E2-4514-8D8F-E987FE4CE380}" type="datetimeFigureOut">
              <a:rPr lang="tr-TR" smtClean="0"/>
              <a:pPr/>
              <a:t>8.12.2020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23B3D-2670-4CF8-9652-43E5D09F92B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4354784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8C943-A6E2-4514-8D8F-E987FE4CE380}" type="datetimeFigureOut">
              <a:rPr lang="tr-TR" smtClean="0"/>
              <a:pPr/>
              <a:t>8.12.2020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23B3D-2670-4CF8-9652-43E5D09F92B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227125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8C943-A6E2-4514-8D8F-E987FE4CE380}" type="datetimeFigureOut">
              <a:rPr lang="tr-TR" smtClean="0"/>
              <a:pPr/>
              <a:t>8.12.2020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23B3D-2670-4CF8-9652-43E5D09F92B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890398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8C943-A6E2-4514-8D8F-E987FE4CE380}" type="datetimeFigureOut">
              <a:rPr lang="tr-TR" smtClean="0"/>
              <a:pPr/>
              <a:t>8.12.2020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23B3D-2670-4CF8-9652-43E5D09F92B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558483604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8C943-A6E2-4514-8D8F-E987FE4CE380}" type="datetimeFigureOut">
              <a:rPr lang="tr-TR" smtClean="0"/>
              <a:pPr/>
              <a:t>8.12.2020</a:t>
            </a:fld>
            <a:endParaRPr lang="tr-TR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23B3D-2670-4CF8-9652-43E5D09F92B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407677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16E8C943-A6E2-4514-8D8F-E987FE4CE380}" type="datetimeFigureOut">
              <a:rPr lang="tr-TR" smtClean="0"/>
              <a:pPr/>
              <a:t>8.12.2020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C8B23B3D-2670-4CF8-9652-43E5D09F92B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934697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angisoru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gitimhane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www.eokultv.com/yeryuzu-sekilleri-5-sinif-sosyal-bilgiler/26343/korfez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okultv.com/yeryuzu-sekilleri-5-sinif-sosyal-bilgiler/26343/akarsu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s://www.eokultv.com/yeryuzu-sekilleri-5-sinif-sosyal-bilgiler/26343/delta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BF1338FA-2EB2-44E0-9E4A-25CE1180A8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5. Sınıf Sosyal Bil. 3. Ünite Konu: Yeryüzü Şekilleri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xmlns="" id="{D5AFB364-C202-4E16-B02D-D2835F79D5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54438" y="4548663"/>
            <a:ext cx="7891272" cy="1754228"/>
          </a:xfrm>
        </p:spPr>
        <p:txBody>
          <a:bodyPr>
            <a:normAutofit lnSpcReduction="10000"/>
          </a:bodyPr>
          <a:lstStyle/>
          <a:p>
            <a:r>
              <a:rPr lang="tr-TR" dirty="0"/>
              <a:t>Yer: Isparta</a:t>
            </a:r>
          </a:p>
          <a:p>
            <a:r>
              <a:rPr lang="tr-TR" dirty="0"/>
              <a:t> Okul: Ülkü Ortaokulu</a:t>
            </a:r>
          </a:p>
          <a:p>
            <a:r>
              <a:rPr lang="tr-TR" dirty="0"/>
              <a:t> Sınıf: 5-H</a:t>
            </a:r>
          </a:p>
          <a:p>
            <a:r>
              <a:rPr lang="tr-TR" dirty="0"/>
              <a:t> Yapan: Fatma Naz KIVRAK</a:t>
            </a:r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xmlns="" id="{A13C89CC-3A2C-4F49-B84A-F3847140C830}"/>
              </a:ext>
            </a:extLst>
          </p:cNvPr>
          <p:cNvSpPr txBox="1"/>
          <p:nvPr/>
        </p:nvSpPr>
        <p:spPr>
          <a:xfrm>
            <a:off x="10315852" y="6329524"/>
            <a:ext cx="2299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İyi Seyirler… </a:t>
            </a:r>
            <a:r>
              <a:rPr lang="tr-TR" dirty="0">
                <a:sym typeface="Wingdings" panose="05000000000000000000" pitchFamily="2" charset="2"/>
              </a:rPr>
              <a:t></a:t>
            </a:r>
            <a:endParaRPr lang="tr-TR" dirty="0"/>
          </a:p>
        </p:txBody>
      </p:sp>
      <p:sp>
        <p:nvSpPr>
          <p:cNvPr id="5" name="Dikdörtgen 4"/>
          <p:cNvSpPr/>
          <p:nvPr/>
        </p:nvSpPr>
        <p:spPr>
          <a:xfrm>
            <a:off x="4678446" y="6514190"/>
            <a:ext cx="24593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u="sng" dirty="0" smtClean="0">
                <a:solidFill>
                  <a:srgbClr val="0563C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www.</a:t>
            </a:r>
            <a:r>
              <a:rPr lang="tr-TR" b="1" u="sng" dirty="0" err="1" smtClean="0">
                <a:solidFill>
                  <a:srgbClr val="0563C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HangiSoru</a:t>
            </a:r>
            <a:r>
              <a:rPr lang="tr-TR" b="1" u="sng" dirty="0" smtClean="0">
                <a:solidFill>
                  <a:srgbClr val="0563C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.com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6372557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90">
          <a:fgClr>
            <a:srgbClr val="F0AEE3"/>
          </a:fgClr>
          <a:bgClr>
            <a:schemeClr val="tx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D9BFF4F8-F504-418C-8D84-80F366392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2683" y="512064"/>
            <a:ext cx="10506634" cy="1609344"/>
          </a:xfrm>
        </p:spPr>
        <p:txBody>
          <a:bodyPr/>
          <a:lstStyle/>
          <a:p>
            <a:r>
              <a:rPr lang="tr-TR" dirty="0"/>
              <a:t>İzlediğiniz İçin Teşekkür Ederim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B9D59BC8-8C18-4345-B6F8-4D0E983E9D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pPr marL="0" indent="0">
              <a:buNone/>
            </a:pPr>
            <a:r>
              <a:rPr lang="tr-TR" dirty="0"/>
              <a:t>             </a:t>
            </a:r>
            <a:r>
              <a:rPr lang="tr-TR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Başka sunumlarda görüşmek üzere, </a:t>
            </a:r>
            <a:r>
              <a:rPr lang="tr-TR" b="1" spc="50" dirty="0" err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hoşçakalın</a:t>
            </a:r>
            <a:r>
              <a:rPr lang="tr-TR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, sağlıkla kalın!!</a:t>
            </a:r>
            <a:endParaRPr lang="tr-TR" dirty="0"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" name="Yıldız: 5 Nokta 3">
            <a:extLst>
              <a:ext uri="{FF2B5EF4-FFF2-40B4-BE49-F238E27FC236}">
                <a16:creationId xmlns:a16="http://schemas.microsoft.com/office/drawing/2014/main" xmlns="" id="{869CEAA3-E5A7-406E-AAFF-D7FA4BEB75D0}"/>
              </a:ext>
            </a:extLst>
          </p:cNvPr>
          <p:cNvSpPr/>
          <p:nvPr/>
        </p:nvSpPr>
        <p:spPr>
          <a:xfrm>
            <a:off x="264761" y="5004165"/>
            <a:ext cx="1740023" cy="1685159"/>
          </a:xfrm>
          <a:prstGeom prst="star5">
            <a:avLst/>
          </a:prstGeom>
          <a:solidFill>
            <a:srgbClr val="DF53C4"/>
          </a:solidFill>
          <a:ln>
            <a:solidFill>
              <a:srgbClr val="F0AEE3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sym typeface="Wingdings" panose="05000000000000000000" pitchFamily="2" charset="2"/>
              </a:rPr>
              <a:t></a:t>
            </a:r>
            <a:endParaRPr lang="tr-TR" b="1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</a:endParaRP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xmlns="" id="{23A68DAB-560C-4175-BAF9-5426931B51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93751" y="4964006"/>
            <a:ext cx="1792379" cy="1725318"/>
          </a:xfrm>
          <a:prstGeom prst="rect">
            <a:avLst/>
          </a:prstGeom>
        </p:spPr>
      </p:pic>
      <p:sp>
        <p:nvSpPr>
          <p:cNvPr id="6" name="Metin kutusu 5">
            <a:extLst>
              <a:ext uri="{FF2B5EF4-FFF2-40B4-BE49-F238E27FC236}">
                <a16:creationId xmlns:a16="http://schemas.microsoft.com/office/drawing/2014/main" xmlns="" id="{294C7D84-65F3-4C89-B290-EED365D1F6EC}"/>
              </a:ext>
            </a:extLst>
          </p:cNvPr>
          <p:cNvSpPr txBox="1"/>
          <p:nvPr/>
        </p:nvSpPr>
        <p:spPr>
          <a:xfrm>
            <a:off x="4132555" y="6345936"/>
            <a:ext cx="3733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Sunu biraz az oldu özür dilerim</a:t>
            </a:r>
          </a:p>
        </p:txBody>
      </p:sp>
    </p:spTree>
    <p:extLst>
      <p:ext uri="{BB962C8B-B14F-4D97-AF65-F5344CB8AC3E}">
        <p14:creationId xmlns:p14="http://schemas.microsoft.com/office/powerpoint/2010/main" xmlns="" val="3223746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34024990-CE96-4388-BAC6-3CD0B45B1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                          Dağ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DCEF0378-7874-4338-BE04-FDB2CC6F04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fontAlgn="base"/>
            <a:r>
              <a:rPr lang="tr-TR" b="1" i="0" dirty="0">
                <a:solidFill>
                  <a:srgbClr val="565656"/>
                </a:solidFill>
                <a:effectLst/>
                <a:latin typeface="Titillium Web"/>
              </a:rPr>
              <a:t>Dağ</a:t>
            </a:r>
            <a:r>
              <a:rPr lang="tr-TR" b="0" i="0" dirty="0">
                <a:solidFill>
                  <a:srgbClr val="565656"/>
                </a:solidFill>
                <a:effectLst/>
                <a:latin typeface="Titillium Web"/>
              </a:rPr>
              <a:t>: Çevresine göre yüksekte kalan, tabandan zirveye doğru yamaçları eğimli yeryüzü şekillerine </a:t>
            </a:r>
            <a:r>
              <a:rPr lang="tr-TR" b="1" i="0" dirty="0">
                <a:solidFill>
                  <a:srgbClr val="565656"/>
                </a:solidFill>
                <a:effectLst/>
                <a:latin typeface="Titillium Web"/>
              </a:rPr>
              <a:t>dağ</a:t>
            </a:r>
            <a:r>
              <a:rPr lang="tr-TR" b="0" i="0" dirty="0">
                <a:solidFill>
                  <a:srgbClr val="565656"/>
                </a:solidFill>
                <a:effectLst/>
                <a:latin typeface="Titillium Web"/>
              </a:rPr>
              <a:t> denir.</a:t>
            </a:r>
          </a:p>
          <a:p>
            <a:pPr algn="l" fontAlgn="base"/>
            <a:endParaRPr lang="tr-TR" b="0" i="0" dirty="0">
              <a:solidFill>
                <a:srgbClr val="565656"/>
              </a:solidFill>
              <a:effectLst/>
              <a:latin typeface="Titillium Web"/>
            </a:endParaRPr>
          </a:p>
          <a:p>
            <a:pPr algn="l" fontAlgn="base"/>
            <a:r>
              <a:rPr lang="tr-TR" b="0" i="0" dirty="0">
                <a:solidFill>
                  <a:srgbClr val="565656"/>
                </a:solidFill>
                <a:effectLst/>
                <a:latin typeface="Titillium Web"/>
              </a:rPr>
              <a:t>Yurdumuz dağlık bir ülkedir. Ülkemizde yükseklik batıdan doğuya doğru artar. iç ve Doğu Anadolu’da sönmüş volkanik dağlar vardır.</a:t>
            </a:r>
          </a:p>
          <a:p>
            <a:pPr marL="0" indent="0">
              <a:buNone/>
            </a:pP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pic>
        <p:nvPicPr>
          <p:cNvPr id="1026" name="Picture 2" descr="Yeryüzü Şekilleri 5. Sınıf">
            <a:hlinkClick r:id="rId3"/>
            <a:extLst>
              <a:ext uri="{FF2B5EF4-FFF2-40B4-BE49-F238E27FC236}">
                <a16:creationId xmlns:a16="http://schemas.microsoft.com/office/drawing/2014/main" xmlns="" id="{E371A269-FFC4-4EA3-AE32-B095507F27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12815" y="4058959"/>
            <a:ext cx="4719572" cy="2113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98453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BE2854C9-AEFB-4517-8324-71F3C7B74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                         Geçit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31B45B23-56D4-4018-B4F1-A03A7322B2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i="0" dirty="0">
                <a:solidFill>
                  <a:srgbClr val="565656"/>
                </a:solidFill>
                <a:effectLst/>
                <a:latin typeface="Titillium Web"/>
              </a:rPr>
              <a:t>Geçit</a:t>
            </a:r>
            <a:r>
              <a:rPr lang="tr-TR" b="0" i="0" dirty="0">
                <a:solidFill>
                  <a:srgbClr val="565656"/>
                </a:solidFill>
                <a:effectLst/>
                <a:latin typeface="Titillium Web"/>
              </a:rPr>
              <a:t>: Dağlık bölgelerde ulaşım oldukça zordur. Bu alanlarda ulaşıma imkân veren bölümlere </a:t>
            </a:r>
            <a:r>
              <a:rPr lang="tr-TR" b="1" i="0" dirty="0">
                <a:solidFill>
                  <a:srgbClr val="565656"/>
                </a:solidFill>
                <a:effectLst/>
                <a:latin typeface="Titillium Web"/>
              </a:rPr>
              <a:t>geçit</a:t>
            </a:r>
            <a:r>
              <a:rPr lang="tr-TR" b="0" i="0" dirty="0">
                <a:solidFill>
                  <a:srgbClr val="565656"/>
                </a:solidFill>
                <a:effectLst/>
                <a:latin typeface="Titillium Web"/>
              </a:rPr>
              <a:t> denir.</a:t>
            </a:r>
            <a:endParaRPr lang="tr-TR" dirty="0"/>
          </a:p>
        </p:txBody>
      </p:sp>
      <p:pic>
        <p:nvPicPr>
          <p:cNvPr id="2050" name="Picture 2" descr="Yeryüzü Şekilleri 5. Sınıf Sosyal Bilgiler Konu Anlatımı">
            <a:extLst>
              <a:ext uri="{FF2B5EF4-FFF2-40B4-BE49-F238E27FC236}">
                <a16:creationId xmlns:a16="http://schemas.microsoft.com/office/drawing/2014/main" xmlns="" id="{623C8237-17A4-4E47-AD0E-CBE994734A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51139" y="2811018"/>
            <a:ext cx="5153025" cy="3562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79142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4B041682-A756-48F8-A580-DE72EAF0A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                           Ova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A95EB1FD-E570-412E-BFA9-2028A8A25E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i="0" dirty="0">
                <a:solidFill>
                  <a:srgbClr val="565656"/>
                </a:solidFill>
                <a:effectLst/>
                <a:latin typeface="Titillium Web"/>
              </a:rPr>
              <a:t>Ova</a:t>
            </a:r>
            <a:r>
              <a:rPr lang="tr-TR" b="0" i="0" dirty="0">
                <a:solidFill>
                  <a:srgbClr val="565656"/>
                </a:solidFill>
                <a:effectLst/>
                <a:latin typeface="Titillium Web"/>
              </a:rPr>
              <a:t>: Çevresine göre alçakta kalmış ve vadilerle derin yarılmamış düzlüklerdir. Bu yerlerde akarsular, derin vadiler açmadan yüzeyden akar. Yurdumuzda çoğunlukla kıyı ovaları olduğu gibi, iç kısımlarda yüksekte olan ovalar da vardır.</a:t>
            </a:r>
            <a:endParaRPr lang="tr-TR" dirty="0"/>
          </a:p>
        </p:txBody>
      </p:sp>
      <p:pic>
        <p:nvPicPr>
          <p:cNvPr id="3076" name="Picture 4">
            <a:extLst>
              <a:ext uri="{FF2B5EF4-FFF2-40B4-BE49-F238E27FC236}">
                <a16:creationId xmlns:a16="http://schemas.microsoft.com/office/drawing/2014/main" xmlns="" id="{3B3F05F7-8806-44DA-BFA2-28227FB562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88863" y="3430143"/>
            <a:ext cx="5257800" cy="294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50805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BC61A337-A04D-4CC1-B61D-7799F9C3C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                         Plato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4940F9F0-2CC0-44E4-9544-700E7161F4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fontAlgn="base"/>
            <a:r>
              <a:rPr lang="tr-TR" b="1" i="0" dirty="0">
                <a:solidFill>
                  <a:srgbClr val="565656"/>
                </a:solidFill>
                <a:effectLst/>
                <a:latin typeface="Titillium Web"/>
              </a:rPr>
              <a:t>Plato</a:t>
            </a:r>
            <a:r>
              <a:rPr lang="tr-TR" b="0" i="0" dirty="0">
                <a:solidFill>
                  <a:srgbClr val="565656"/>
                </a:solidFill>
                <a:effectLst/>
                <a:latin typeface="Titillium Web"/>
              </a:rPr>
              <a:t>: Çevresine göre yüksekte kalmış ve derin akarsu vadileri ile yarılmış düzlüklerdir.</a:t>
            </a:r>
          </a:p>
          <a:p>
            <a:pPr algn="l" fontAlgn="base"/>
            <a:endParaRPr lang="tr-TR" b="0" i="0" dirty="0">
              <a:solidFill>
                <a:srgbClr val="565656"/>
              </a:solidFill>
              <a:effectLst/>
              <a:latin typeface="Titillium Web"/>
            </a:endParaRPr>
          </a:p>
          <a:p>
            <a:pPr algn="l" fontAlgn="base"/>
            <a:r>
              <a:rPr lang="tr-TR" b="0" i="0" dirty="0">
                <a:solidFill>
                  <a:srgbClr val="565656"/>
                </a:solidFill>
                <a:effectLst/>
                <a:latin typeface="Titillium Web"/>
              </a:rPr>
              <a:t>Yurdumuzun iç ve Güneydoğu Anadolu bölgeleri geniş platolarla kaplıdır.</a:t>
            </a:r>
          </a:p>
          <a:p>
            <a:endParaRPr lang="tr-TR" dirty="0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xmlns="" id="{4ACF0C59-BC64-4562-86B0-39D84F1611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97586" y="3697180"/>
            <a:ext cx="5476875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52326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400AF3C2-A7F5-40A0-8108-F5BC7B313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                        Körfez</a:t>
            </a:r>
          </a:p>
        </p:txBody>
      </p:sp>
      <p:sp>
        <p:nvSpPr>
          <p:cNvPr id="9" name="İçerik Yer Tutucusu 8">
            <a:extLst>
              <a:ext uri="{FF2B5EF4-FFF2-40B4-BE49-F238E27FC236}">
                <a16:creationId xmlns:a16="http://schemas.microsoft.com/office/drawing/2014/main" xmlns="" id="{25C2734B-072A-4560-83BF-C0AA98558F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fontAlgn="base"/>
            <a:r>
              <a:rPr lang="tr-TR" b="1" i="0" dirty="0">
                <a:solidFill>
                  <a:srgbClr val="565656"/>
                </a:solidFill>
                <a:effectLst/>
                <a:latin typeface="Titillium Web"/>
              </a:rPr>
              <a:t>Körfez</a:t>
            </a:r>
            <a:r>
              <a:rPr lang="tr-TR" b="0" i="0" dirty="0">
                <a:solidFill>
                  <a:srgbClr val="565656"/>
                </a:solidFill>
                <a:effectLst/>
                <a:latin typeface="Titillium Web"/>
              </a:rPr>
              <a:t>: Denizlerin karaların içine doğru sokulmuş şekline denir.</a:t>
            </a:r>
          </a:p>
          <a:p>
            <a:pPr marL="0" indent="0">
              <a:buNone/>
            </a:pPr>
            <a:r>
              <a:rPr lang="tr-TR" b="1" i="0" u="sng" dirty="0">
                <a:solidFill>
                  <a:srgbClr val="3B5998"/>
                </a:solidFill>
                <a:effectLst/>
                <a:latin typeface="inherit"/>
                <a:hlinkClick r:id="rId2"/>
              </a:rPr>
              <a:t/>
            </a:r>
            <a:br>
              <a:rPr lang="tr-TR" b="1" i="0" u="sng" dirty="0">
                <a:solidFill>
                  <a:srgbClr val="3B5998"/>
                </a:solidFill>
                <a:effectLst/>
                <a:latin typeface="inherit"/>
                <a:hlinkClick r:id="rId2"/>
              </a:rPr>
            </a:br>
            <a:endParaRPr lang="tr-TR" dirty="0"/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xmlns="" id="{EAF172E2-86BC-410F-9160-AB4E6E835B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07115" y="3322468"/>
            <a:ext cx="6247441" cy="2944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11367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8340CA51-D9B4-4913-8EBC-F6D0E9CFC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                       Akarsu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6FEDFFA7-B76A-4BB9-A665-52F1B1951E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fontAlgn="base"/>
            <a:r>
              <a:rPr lang="tr-TR" b="1" i="0" dirty="0">
                <a:solidFill>
                  <a:srgbClr val="565656"/>
                </a:solidFill>
                <a:effectLst/>
                <a:latin typeface="Titillium Web"/>
              </a:rPr>
              <a:t>Akarsu</a:t>
            </a:r>
            <a:r>
              <a:rPr lang="tr-TR" b="0" i="0" dirty="0">
                <a:solidFill>
                  <a:srgbClr val="565656"/>
                </a:solidFill>
                <a:effectLst/>
                <a:latin typeface="Titillium Web"/>
              </a:rPr>
              <a:t>: Yağmurların, eriyen kar sularının ve kaynaklardan çıkan suların yeryüzünde eğim boyunca akmasıyla meydana gelen sulara denir.</a:t>
            </a:r>
          </a:p>
          <a:p>
            <a:pPr marL="0" indent="0">
              <a:buNone/>
            </a:pPr>
            <a:r>
              <a:rPr lang="tr-TR" b="1" i="0" u="sng" dirty="0">
                <a:solidFill>
                  <a:srgbClr val="3B5998"/>
                </a:solidFill>
                <a:effectLst/>
                <a:latin typeface="inherit"/>
                <a:hlinkClick r:id="rId3"/>
              </a:rPr>
              <a:t/>
            </a:r>
            <a:br>
              <a:rPr lang="tr-TR" b="1" i="0" u="sng" dirty="0">
                <a:solidFill>
                  <a:srgbClr val="3B5998"/>
                </a:solidFill>
                <a:effectLst/>
                <a:latin typeface="inherit"/>
                <a:hlinkClick r:id="rId3"/>
              </a:rPr>
            </a:br>
            <a:endParaRPr lang="tr-TR" dirty="0"/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xmlns="" id="{29504556-2FF0-4400-BF5A-44AE9FC49B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41041" y="3168457"/>
            <a:ext cx="4830423" cy="3204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30978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44B99D21-F2D2-485F-B3F8-86733DCDA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                         Delta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xmlns="" id="{A629F75C-AB81-463B-BADD-64AE3F9A92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fontAlgn="base"/>
            <a:r>
              <a:rPr lang="tr-TR" b="1" i="0" dirty="0">
                <a:solidFill>
                  <a:srgbClr val="565656"/>
                </a:solidFill>
                <a:effectLst/>
                <a:latin typeface="Titillium Web"/>
              </a:rPr>
              <a:t>Delta</a:t>
            </a:r>
            <a:r>
              <a:rPr lang="tr-TR" b="0" i="0" dirty="0">
                <a:solidFill>
                  <a:srgbClr val="565656"/>
                </a:solidFill>
                <a:effectLst/>
                <a:latin typeface="Titillium Web"/>
              </a:rPr>
              <a:t>: Denize ulaşan bazı akarsuların kıyıda ve denizde oluşturduğu üçgen veya çatal biçiminde alanlar denir.</a:t>
            </a:r>
          </a:p>
          <a:p>
            <a:pPr marL="0" indent="0">
              <a:buNone/>
            </a:pPr>
            <a:r>
              <a:rPr lang="tr-TR" b="1" i="0" u="sng" dirty="0">
                <a:solidFill>
                  <a:srgbClr val="3B5998"/>
                </a:solidFill>
                <a:effectLst/>
                <a:latin typeface="inherit"/>
                <a:hlinkClick r:id="rId2"/>
              </a:rPr>
              <a:t/>
            </a:r>
            <a:br>
              <a:rPr lang="tr-TR" b="1" i="0" u="sng" dirty="0">
                <a:solidFill>
                  <a:srgbClr val="3B5998"/>
                </a:solidFill>
                <a:effectLst/>
                <a:latin typeface="inherit"/>
                <a:hlinkClick r:id="rId2"/>
              </a:rPr>
            </a:br>
            <a:endParaRPr lang="tr-TR" dirty="0"/>
          </a:p>
        </p:txBody>
      </p:sp>
      <p:pic>
        <p:nvPicPr>
          <p:cNvPr id="7172" name="Picture 4">
            <a:extLst>
              <a:ext uri="{FF2B5EF4-FFF2-40B4-BE49-F238E27FC236}">
                <a16:creationId xmlns:a16="http://schemas.microsoft.com/office/drawing/2014/main" xmlns="" id="{EF3D1AAF-D033-41C0-97CD-5FE8A9A9AE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97246" y="2916824"/>
            <a:ext cx="5454954" cy="3255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84009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18CD7FF3-7F5B-4F10-9CB8-184A902CA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                           Göl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xmlns="" id="{5B6B2DB0-C21C-495F-AB4F-0E6F6744BD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i="0" dirty="0">
                <a:solidFill>
                  <a:srgbClr val="565656"/>
                </a:solidFill>
                <a:effectLst/>
                <a:latin typeface="Titillium Web"/>
              </a:rPr>
              <a:t>Göl</a:t>
            </a:r>
            <a:r>
              <a:rPr lang="tr-TR" b="0" i="0" dirty="0">
                <a:solidFill>
                  <a:srgbClr val="565656"/>
                </a:solidFill>
                <a:effectLst/>
                <a:latin typeface="Titillium Web"/>
              </a:rPr>
              <a:t>: Karalar üzerindeki çukur alanlarda birikmiş durgun su kütlesine denir.</a:t>
            </a:r>
            <a:endParaRPr lang="tr-TR" dirty="0"/>
          </a:p>
        </p:txBody>
      </p:sp>
      <p:pic>
        <p:nvPicPr>
          <p:cNvPr id="8196" name="Picture 4">
            <a:extLst>
              <a:ext uri="{FF2B5EF4-FFF2-40B4-BE49-F238E27FC236}">
                <a16:creationId xmlns:a16="http://schemas.microsoft.com/office/drawing/2014/main" xmlns="" id="{811555F6-AEB6-420A-BFBE-DD909758DF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30854" y="3018407"/>
            <a:ext cx="4958871" cy="3082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631250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ahta Yazı">
  <a:themeElements>
    <a:clrScheme name="Tahta Yazı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Tahta Yazı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ahta Yazı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Tahta Yazı</Template>
  <TotalTime>32</TotalTime>
  <Words>182</Words>
  <Application>Microsoft Office PowerPoint</Application>
  <PresentationFormat>Özel</PresentationFormat>
  <Paragraphs>47</Paragraphs>
  <Slides>10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Tahta Yazı</vt:lpstr>
      <vt:lpstr>5. Sınıf Sosyal Bil. 3. Ünite Konu: Yeryüzü Şekilleri</vt:lpstr>
      <vt:lpstr>                           Dağ</vt:lpstr>
      <vt:lpstr>                          Geçit</vt:lpstr>
      <vt:lpstr>                            Ova</vt:lpstr>
      <vt:lpstr>                          Plato</vt:lpstr>
      <vt:lpstr>                         Körfez</vt:lpstr>
      <vt:lpstr>                        Akarsu</vt:lpstr>
      <vt:lpstr>                          Delta</vt:lpstr>
      <vt:lpstr>                            Göl</vt:lpstr>
      <vt:lpstr>İzlediğiniz İçin Teşekkür Ederim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Sosyal Bil. 3. Ünite Konu: Yeryüzü Şekilleri</dc:title>
  <dc:creator>Volkan Kıvrak</dc:creator>
  <cp:lastModifiedBy>Öğretmenler Odası</cp:lastModifiedBy>
  <cp:revision>9</cp:revision>
  <dcterms:created xsi:type="dcterms:W3CDTF">2020-12-07T19:20:01Z</dcterms:created>
  <dcterms:modified xsi:type="dcterms:W3CDTF">2020-12-08T07:00:16Z</dcterms:modified>
</cp:coreProperties>
</file>