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8" d="100"/>
          <a:sy n="108" d="100"/>
        </p:scale>
        <p:origin x="-16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38249C-E173-4534-8B58-812E3CC346B0}" type="datetimeFigureOut">
              <a:rPr lang="tr-TR" smtClean="0"/>
              <a:pPr/>
              <a:t>7.04.2018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6881DC-B107-4205-9034-3AC768842BC4}"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8BABA2-314D-4487-85CA-30B0ED1CF018}" type="datetimeFigureOut">
              <a:rPr lang="tr-TR" smtClean="0"/>
              <a:pPr/>
              <a:t>7.04.2018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8D6CF3-2C8E-4350-9E4B-CC1D164F4708}" type="slidenum">
              <a:rPr lang="tr-TR" smtClean="0"/>
              <a:pPr/>
              <a:t>‹#›</a:t>
            </a:fld>
            <a:endParaRPr lang="tr-TR"/>
          </a:p>
        </p:txBody>
      </p:sp>
    </p:spTree>
    <p:extLst>
      <p:ext uri="{BB962C8B-B14F-4D97-AF65-F5344CB8AC3E}">
        <p14:creationId xmlns:p14="http://schemas.microsoft.com/office/powerpoint/2010/main" xmlns="" val="1379368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www.</a:t>
            </a:r>
            <a:r>
              <a:rPr lang="tr-TR" dirty="0" err="1" smtClean="0"/>
              <a:t>HangiSoru</a:t>
            </a:r>
            <a:r>
              <a:rPr lang="tr-TR" dirty="0" smtClean="0"/>
              <a:t>.Com</a:t>
            </a:r>
            <a:endParaRPr lang="tr-TR" dirty="0"/>
          </a:p>
        </p:txBody>
      </p:sp>
      <p:sp>
        <p:nvSpPr>
          <p:cNvPr id="4" name="Slayt Numarası Yer Tutucusu 3"/>
          <p:cNvSpPr>
            <a:spLocks noGrp="1"/>
          </p:cNvSpPr>
          <p:nvPr>
            <p:ph type="sldNum" sz="quarter" idx="10"/>
          </p:nvPr>
        </p:nvSpPr>
        <p:spPr/>
        <p:txBody>
          <a:bodyPr/>
          <a:lstStyle/>
          <a:p>
            <a:fld id="{018D6CF3-2C8E-4350-9E4B-CC1D164F4708}" type="slidenum">
              <a:rPr lang="tr-TR" smtClean="0"/>
              <a:pPr/>
              <a:t>5</a:t>
            </a:fld>
            <a:endParaRPr lang="tr-TR"/>
          </a:p>
        </p:txBody>
      </p:sp>
    </p:spTree>
    <p:extLst>
      <p:ext uri="{BB962C8B-B14F-4D97-AF65-F5344CB8AC3E}">
        <p14:creationId xmlns:p14="http://schemas.microsoft.com/office/powerpoint/2010/main" xmlns="" val="2803778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7.04.2018</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7.04.2018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7.04.2018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7.04.2018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7.04.2018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7.04.2018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7.04.2018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7.04.2018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7.04.2018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D9F75050-0E15-4C5B-92B0-66D068882F1F}" type="datetimeFigureOut">
              <a:rPr lang="tr-TR" smtClean="0"/>
              <a:pPr/>
              <a:t>7.04.2018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7.04.2018</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7.04.2018</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692696"/>
            <a:ext cx="7851648" cy="2507704"/>
          </a:xfrm>
        </p:spPr>
        <p:txBody>
          <a:bodyPr/>
          <a:lstStyle/>
          <a:p>
            <a:r>
              <a:rPr lang="tr-TR" dirty="0" smtClean="0"/>
              <a:t>Sosyal Bilgiler 5. Ünite</a:t>
            </a:r>
            <a:endParaRPr lang="tr-TR" dirty="0"/>
          </a:p>
        </p:txBody>
      </p:sp>
      <p:sp>
        <p:nvSpPr>
          <p:cNvPr id="3" name="2 Alt Başlık"/>
          <p:cNvSpPr>
            <a:spLocks noGrp="1"/>
          </p:cNvSpPr>
          <p:nvPr>
            <p:ph type="subTitle" idx="1"/>
          </p:nvPr>
        </p:nvSpPr>
        <p:spPr>
          <a:xfrm>
            <a:off x="685800" y="3284984"/>
            <a:ext cx="7772400" cy="1526327"/>
          </a:xfrm>
        </p:spPr>
        <p:txBody>
          <a:bodyPr/>
          <a:lstStyle/>
          <a:p>
            <a:r>
              <a:rPr lang="tr-TR" dirty="0" smtClean="0"/>
              <a:t>İyi Seyirler</a:t>
            </a:r>
            <a:endParaRPr lang="tr-T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10000"/>
          </a:bodyPr>
          <a:lstStyle/>
          <a:p>
            <a:r>
              <a:rPr lang="tr-TR" dirty="0" smtClean="0"/>
              <a:t>Yaşamımızı sürdürmek için karşılamak zorunda olduğumuz ihtiyaçlarımız vardır. Yemek, içmek, giyinmek ve barınmak temel ihtiyaçlarımızdandır. Bu ihtiyaçların karşılanması için pek çok ürün üretilir. Üretilen ürünlerin dağıtımını, pazarlamasını ve tüketimini yapan da insandır. Bu üretim, dağıtım ve tüketim aşamalarından oluşan ekonomik faaliyetler insanların istek ve ihtiyaçları doğrultusunda yapılır.</a:t>
            </a:r>
            <a:br>
              <a:rPr lang="tr-TR" dirty="0" smtClean="0"/>
            </a:br>
            <a:r>
              <a:rPr lang="tr-TR" dirty="0" smtClean="0"/>
              <a:t>Bir ülkenin kalkınması için o ülkede üretim artırılmalıdır. Üretimin artırılması, kaynaklardan verimli bir şekilde faydalanılması için doğru yatırımların yapılması ve kişilerin bu alanlarda iş sahibi olması gerekir. Girişimci insanların yapacağı yatırımlar ekonomik kalkınmaya katlı sağlayacaktır.</a:t>
            </a:r>
            <a:endParaRPr lang="tr-TR" dirty="0"/>
          </a:p>
        </p:txBody>
      </p:sp>
      <p:sp>
        <p:nvSpPr>
          <p:cNvPr id="3" name="2 Başlık"/>
          <p:cNvSpPr>
            <a:spLocks noGrp="1"/>
          </p:cNvSpPr>
          <p:nvPr>
            <p:ph type="title"/>
          </p:nvPr>
        </p:nvSpPr>
        <p:spPr/>
        <p:txBody>
          <a:bodyPr/>
          <a:lstStyle/>
          <a:p>
            <a:r>
              <a:rPr lang="tr-TR" dirty="0" smtClean="0"/>
              <a:t>B)İNSAN VE EKONOMİ</a:t>
            </a:r>
            <a:endParaRPr lang="tr-TR" dirty="0"/>
          </a:p>
        </p:txBody>
      </p:sp>
    </p:spTree>
  </p:cSld>
  <p:clrMapOvr>
    <a:masterClrMapping/>
  </p:clrMapOvr>
  <p:transition>
    <p:strips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0000" lnSpcReduction="20000"/>
          </a:bodyPr>
          <a:lstStyle/>
          <a:p>
            <a:pPr fontAlgn="base"/>
            <a:r>
              <a:rPr lang="tr-TR" dirty="0" smtClean="0"/>
              <a:t>İnsanlar üretime çeşitli şekillerde katılabilirler. Üretime katılma yollarımız şunlardır:</a:t>
            </a:r>
            <a:br>
              <a:rPr lang="tr-TR" dirty="0" smtClean="0"/>
            </a:br>
            <a:r>
              <a:rPr lang="tr-TR" dirty="0" smtClean="0"/>
              <a:t>a) Yeni fikir ve projelerle: Bölgemizde çevremizde bulunan kaynaklarla ilgili yeni fikir ve projeler bularak, bu konuda ülkemizde sık sık yapılan bilim şenlikleri, proje yarışmalarına katılarak, zamandan ve paradan tasarruf sağlayan yeni ürünler,</a:t>
            </a:r>
            <a:br>
              <a:rPr lang="tr-TR" dirty="0" smtClean="0"/>
            </a:br>
            <a:r>
              <a:rPr lang="tr-TR" dirty="0" smtClean="0"/>
              <a:t>buluşlar ortaya koyarak, üretim etkinliklerine katılarak üretime katkıda bulunabiliriz.</a:t>
            </a:r>
            <a:br>
              <a:rPr lang="tr-TR" dirty="0" smtClean="0"/>
            </a:br>
            <a:r>
              <a:rPr lang="tr-TR" dirty="0" smtClean="0"/>
              <a:t>b) Yapılan uygulamalarla: Üretime katılmak için mutlaka herhangi bir ekonomik faaliyet alanından çalışmak şart değildir. Örneğin, evde ve okulda atık kâğıtlarımızı kâğıt kumbaralarına atarak ekonomiye katkıda bulunabiliriz.</a:t>
            </a:r>
            <a:br>
              <a:rPr lang="tr-TR" dirty="0" smtClean="0"/>
            </a:br>
            <a:r>
              <a:rPr lang="tr-TR" dirty="0" smtClean="0"/>
              <a:t>c) Kamuoyu oluşturarak: Üretime katılmanın diğer yolu kamuoyu oluşturmaktır. Sosyal Medya, gazete, TV’de kampanyalar düzenleyerek, dikkat çekerek, insanlarda </a:t>
            </a:r>
            <a:r>
              <a:rPr lang="tr-TR" dirty="0" err="1" smtClean="0"/>
              <a:t>farkındalık</a:t>
            </a:r>
            <a:r>
              <a:rPr lang="tr-TR" dirty="0" smtClean="0"/>
              <a:t> oluşturarak üretime katkıda bulunabiliriz.</a:t>
            </a:r>
          </a:p>
          <a:p>
            <a:r>
              <a:rPr lang="tr-TR" dirty="0" smtClean="0"/>
              <a:t/>
            </a:r>
            <a:br>
              <a:rPr lang="tr-TR" dirty="0" smtClean="0"/>
            </a:br>
            <a:endParaRPr lang="tr-TR" dirty="0"/>
          </a:p>
        </p:txBody>
      </p:sp>
      <p:sp>
        <p:nvSpPr>
          <p:cNvPr id="3" name="2 Başlık"/>
          <p:cNvSpPr>
            <a:spLocks noGrp="1"/>
          </p:cNvSpPr>
          <p:nvPr>
            <p:ph type="title"/>
          </p:nvPr>
        </p:nvSpPr>
        <p:spPr/>
        <p:txBody>
          <a:bodyPr>
            <a:normAutofit fontScale="90000"/>
          </a:bodyPr>
          <a:lstStyle/>
          <a:p>
            <a:r>
              <a:rPr lang="tr-TR" dirty="0" smtClean="0"/>
              <a:t>C)ÜRETİME DAYALI YENİ FİKİRLER VE PROJELER</a:t>
            </a:r>
            <a:endParaRPr lang="tr-TR" dirty="0"/>
          </a:p>
        </p:txBody>
      </p:sp>
    </p:spTree>
  </p:cSld>
  <p:clrMapOvr>
    <a:masterClrMapping/>
  </p:clrMapOvr>
  <p:transition>
    <p:spli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fontAlgn="base"/>
            <a:r>
              <a:rPr lang="tr-TR" b="1" dirty="0" smtClean="0"/>
              <a:t>A)BÖLGELERİMİZİN EKONOMİSİ VE MESLEKLER</a:t>
            </a:r>
            <a:endParaRPr lang="tr-TR" dirty="0" smtClean="0"/>
          </a:p>
          <a:p>
            <a:r>
              <a:rPr lang="tr-TR" dirty="0" smtClean="0"/>
              <a:t/>
            </a:r>
            <a:br>
              <a:rPr lang="tr-TR" dirty="0" smtClean="0"/>
            </a:br>
            <a:r>
              <a:rPr lang="tr-TR" dirty="0" smtClean="0"/>
              <a:t>İnsanlar farklı ekonomik faaliyetlerdeki mesleklerde çalışarak geçimlerini sağlar ve aynı zamanda ekonomiye katkı sağlarlar. Ülkemizin değişik bölgelerinde farklı ekonomik faaliyetler yürütülür.</a:t>
            </a:r>
            <a:endParaRPr lang="tr-TR" dirty="0"/>
          </a:p>
        </p:txBody>
      </p:sp>
      <p:sp>
        <p:nvSpPr>
          <p:cNvPr id="2" name="1 Başlık"/>
          <p:cNvSpPr>
            <a:spLocks noGrp="1"/>
          </p:cNvSpPr>
          <p:nvPr>
            <p:ph type="title"/>
          </p:nvPr>
        </p:nvSpPr>
        <p:spPr/>
        <p:txBody>
          <a:bodyPr>
            <a:normAutofit fontScale="90000"/>
          </a:bodyPr>
          <a:lstStyle/>
          <a:p>
            <a:r>
              <a:rPr lang="tr-TR" b="0" dirty="0" smtClean="0"/>
              <a:t>4.ÜNİTE ÜRETTİKLERİMİZ</a:t>
            </a:r>
            <a:br>
              <a:rPr lang="tr-TR" b="0" dirty="0" smtClean="0"/>
            </a:br>
            <a:endParaRPr lang="tr-TR"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96752"/>
            <a:ext cx="8229600" cy="5256584"/>
          </a:xfrm>
        </p:spPr>
        <p:txBody>
          <a:bodyPr>
            <a:normAutofit fontScale="62500" lnSpcReduction="20000"/>
          </a:bodyPr>
          <a:lstStyle/>
          <a:p>
            <a:r>
              <a:rPr lang="tr-TR" dirty="0" smtClean="0"/>
              <a:t>-İç Anadolu’nun ortasında, geniş ova ve platolar vardır. Bu coğrafi yapısı nedeniyle tarım alanları geniştir. Dolayısıyla Tarım önemli bir ekonomik faaliyettir. Bölgedeki Konya Ovası yurdumuzun tahıl ambarıdır.</a:t>
            </a:r>
            <a:br>
              <a:rPr lang="tr-TR" dirty="0" smtClean="0"/>
            </a:br>
            <a:endParaRPr lang="tr-TR" dirty="0" smtClean="0"/>
          </a:p>
          <a:p>
            <a:r>
              <a:rPr lang="tr-TR" dirty="0" smtClean="0"/>
              <a:t>  -İç Anadolu Bölgesi’nde tarıma dayalı olarak un, makarna, bisküvi gibi sanayi dalları gelişmiştir.</a:t>
            </a:r>
            <a:br>
              <a:rPr lang="tr-TR" dirty="0" smtClean="0"/>
            </a:br>
            <a:endParaRPr lang="tr-TR" dirty="0" smtClean="0"/>
          </a:p>
          <a:p>
            <a:r>
              <a:rPr lang="tr-TR" dirty="0" smtClean="0"/>
              <a:t>-Tarım ve sanayi dışında ticaret, turizm de bölgenin önemli ekonomik faaliyetlerdendir.</a:t>
            </a:r>
            <a:br>
              <a:rPr lang="tr-TR" dirty="0" smtClean="0"/>
            </a:br>
            <a:endParaRPr lang="tr-TR" dirty="0" smtClean="0"/>
          </a:p>
          <a:p>
            <a:r>
              <a:rPr lang="tr-TR" dirty="0" smtClean="0"/>
              <a:t> -Ekonomik faaliyetlere bağlı olarak bölgede Ziraat Mühendisi, Çiftçi, Tüccar, Turist rehberliği gibi meslekler vardır.</a:t>
            </a:r>
            <a:br>
              <a:rPr lang="tr-TR" dirty="0" smtClean="0"/>
            </a:br>
            <a:r>
              <a:rPr lang="tr-TR" dirty="0" smtClean="0"/>
              <a:t>Tarım</a:t>
            </a:r>
            <a:br>
              <a:rPr lang="tr-TR" dirty="0" smtClean="0"/>
            </a:br>
            <a:r>
              <a:rPr lang="tr-TR" dirty="0" smtClean="0"/>
              <a:t>•Ziraat Mühendisi</a:t>
            </a:r>
            <a:br>
              <a:rPr lang="tr-TR" dirty="0" smtClean="0"/>
            </a:br>
            <a:r>
              <a:rPr lang="tr-TR" dirty="0" smtClean="0"/>
              <a:t>•Çiftçi</a:t>
            </a:r>
            <a:br>
              <a:rPr lang="tr-TR" dirty="0" smtClean="0"/>
            </a:br>
            <a:r>
              <a:rPr lang="tr-TR" dirty="0" smtClean="0"/>
              <a:t>Sanayi</a:t>
            </a:r>
            <a:br>
              <a:rPr lang="tr-TR" dirty="0" smtClean="0"/>
            </a:br>
            <a:r>
              <a:rPr lang="tr-TR" dirty="0" smtClean="0"/>
              <a:t>•İş adamı</a:t>
            </a:r>
            <a:br>
              <a:rPr lang="tr-TR" dirty="0" smtClean="0"/>
            </a:br>
            <a:r>
              <a:rPr lang="tr-TR" dirty="0" smtClean="0"/>
              <a:t>•İşçi</a:t>
            </a:r>
            <a:br>
              <a:rPr lang="tr-TR" dirty="0" smtClean="0"/>
            </a:br>
            <a:r>
              <a:rPr lang="tr-TR" dirty="0" smtClean="0"/>
              <a:t>Ticaret</a:t>
            </a:r>
            <a:br>
              <a:rPr lang="tr-TR" dirty="0" smtClean="0"/>
            </a:br>
            <a:r>
              <a:rPr lang="tr-TR" dirty="0" smtClean="0"/>
              <a:t>•Tüccar</a:t>
            </a:r>
            <a:br>
              <a:rPr lang="tr-TR" dirty="0" smtClean="0"/>
            </a:br>
            <a:r>
              <a:rPr lang="tr-TR" dirty="0" smtClean="0"/>
              <a:t>Turizm</a:t>
            </a:r>
            <a:br>
              <a:rPr lang="tr-TR" dirty="0" smtClean="0"/>
            </a:br>
            <a:r>
              <a:rPr lang="tr-TR" dirty="0" smtClean="0"/>
              <a:t>•Turist Rehberliği</a:t>
            </a:r>
            <a:endParaRPr lang="tr-TR" dirty="0"/>
          </a:p>
        </p:txBody>
      </p:sp>
      <p:sp>
        <p:nvSpPr>
          <p:cNvPr id="3" name="2 Başlık"/>
          <p:cNvSpPr>
            <a:spLocks noGrp="1"/>
          </p:cNvSpPr>
          <p:nvPr>
            <p:ph type="title"/>
          </p:nvPr>
        </p:nvSpPr>
        <p:spPr/>
        <p:txBody>
          <a:bodyPr/>
          <a:lstStyle/>
          <a:p>
            <a:r>
              <a:rPr lang="tr-TR" dirty="0" smtClean="0"/>
              <a:t>İÇ ANADOLU BÖLGESİ:</a:t>
            </a:r>
            <a:endParaRPr lang="tr-TR"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24744"/>
            <a:ext cx="8229600" cy="5184576"/>
          </a:xfrm>
        </p:spPr>
        <p:txBody>
          <a:bodyPr>
            <a:normAutofit fontScale="40000" lnSpcReduction="20000"/>
          </a:bodyPr>
          <a:lstStyle/>
          <a:p>
            <a:r>
              <a:rPr lang="tr-TR" dirty="0" smtClean="0"/>
              <a:t>-Karadeniz bölgesindeki dağların doğu-batı doğrultusuna uzanması, ormanları, denizi, engebeli yapısı ve iklimi gibi coğrafi özellikleri bölgedeki ekonomik faaliyetleri etkilemiştir. Kıyıdan hemen sonra başlayan dağlar, geçim kaynaklarını sınırlamıştır.</a:t>
            </a:r>
            <a:br>
              <a:rPr lang="tr-TR" dirty="0" smtClean="0"/>
            </a:br>
            <a:r>
              <a:rPr lang="tr-TR" dirty="0" smtClean="0"/>
              <a:t> </a:t>
            </a:r>
          </a:p>
          <a:p>
            <a:r>
              <a:rPr lang="tr-TR" dirty="0" smtClean="0"/>
              <a:t>-Bölgenin Türkiye’deki en geniş ve zengin orman yapısına bağlı olarak ormancılık önemli bir ekonomik faaliyettir. Ormanlardan yakacak odundan, kâğıt hamuruna, inşaatlardan mobilya atölyelerine kadar </a:t>
            </a:r>
            <a:r>
              <a:rPr lang="tr-TR" dirty="0" err="1" smtClean="0"/>
              <a:t>birçol</a:t>
            </a:r>
            <a:r>
              <a:rPr lang="tr-TR" dirty="0" smtClean="0"/>
              <a:t> alanda kullanılır. Bölgede çok sayıda kâğıt ve kereste fabrikası yer alır.</a:t>
            </a:r>
            <a:br>
              <a:rPr lang="tr-TR" dirty="0" smtClean="0"/>
            </a:br>
            <a:endParaRPr lang="tr-TR" dirty="0" smtClean="0"/>
          </a:p>
          <a:p>
            <a:r>
              <a:rPr lang="tr-TR" dirty="0" smtClean="0"/>
              <a:t>-Bölgedeki önemli ekonomik faaliyetlerden birisi de balıkçılıktır. Ülkemizde balıkçılığın %75’i Karadeniz Bölgesi’nde yapılır.</a:t>
            </a:r>
            <a:br>
              <a:rPr lang="tr-TR" dirty="0" smtClean="0"/>
            </a:br>
            <a:endParaRPr lang="tr-TR" dirty="0" smtClean="0"/>
          </a:p>
          <a:p>
            <a:r>
              <a:rPr lang="tr-TR" dirty="0" smtClean="0"/>
              <a:t>– Karadeniz Bölgesi’nin diğer ekonomik faaliyetlerinden birisi de madenciliktir. Zonguldak’ta zengin taşkömürü yatakları vardır.</a:t>
            </a:r>
            <a:br>
              <a:rPr lang="tr-TR" dirty="0" smtClean="0"/>
            </a:br>
            <a:endParaRPr lang="tr-TR" dirty="0" smtClean="0"/>
          </a:p>
          <a:p>
            <a:r>
              <a:rPr lang="tr-TR" dirty="0" smtClean="0"/>
              <a:t>– Karadeniz bölgesinin tarım da önemli bir ekonomik faaliyettir. Çay ve fındık başta olmak üzere mısır ve şeker pancarı gibi pek çok ürün yetiştirilir. Bölgenin nemli ve ılık iklimi sayesinde çay ve fındık pek çok kişinin geçim kaynağıdır. Çayın tamamı, fındığın ise büyük bir bölümü bu bölgede yetiştirilir. Ülkemiz dünyanın fındık üretiminin %75’ini karşılar. Bu yüzden önemli bir ihraç ürünüdür.</a:t>
            </a:r>
            <a:br>
              <a:rPr lang="tr-TR" dirty="0" smtClean="0"/>
            </a:br>
            <a:endParaRPr lang="tr-TR" dirty="0" smtClean="0"/>
          </a:p>
          <a:p>
            <a:r>
              <a:rPr lang="tr-TR" dirty="0" smtClean="0"/>
              <a:t>– Bölgedeki ekonomik faaliyetlere bağlı olarak balıkçı, ziraat mühendisi, maden mühendisi, madenci, çiftçi, sanayici vb. meslekler yoğundur.</a:t>
            </a:r>
            <a:br>
              <a:rPr lang="tr-TR" dirty="0" smtClean="0"/>
            </a:br>
            <a:r>
              <a:rPr lang="tr-TR" dirty="0" smtClean="0"/>
              <a:t>ORMANCILIK</a:t>
            </a:r>
            <a:br>
              <a:rPr lang="tr-TR" dirty="0" smtClean="0"/>
            </a:br>
            <a:r>
              <a:rPr lang="tr-TR" dirty="0" smtClean="0"/>
              <a:t>•Orman Mühendisi</a:t>
            </a:r>
            <a:br>
              <a:rPr lang="tr-TR" dirty="0" smtClean="0"/>
            </a:br>
            <a:r>
              <a:rPr lang="tr-TR" dirty="0" smtClean="0"/>
              <a:t>•Orman işçisi</a:t>
            </a:r>
            <a:br>
              <a:rPr lang="tr-TR" dirty="0" smtClean="0"/>
            </a:br>
            <a:r>
              <a:rPr lang="tr-TR" dirty="0" smtClean="0"/>
              <a:t>BALIKÇILIK</a:t>
            </a:r>
            <a:br>
              <a:rPr lang="tr-TR" dirty="0" smtClean="0"/>
            </a:br>
            <a:r>
              <a:rPr lang="tr-TR" dirty="0" smtClean="0"/>
              <a:t>•Balıkçı</a:t>
            </a:r>
            <a:br>
              <a:rPr lang="tr-TR" dirty="0" smtClean="0"/>
            </a:br>
            <a:r>
              <a:rPr lang="tr-TR" dirty="0" smtClean="0"/>
              <a:t>•Tüccar</a:t>
            </a:r>
            <a:br>
              <a:rPr lang="tr-TR" dirty="0" smtClean="0"/>
            </a:br>
            <a:r>
              <a:rPr lang="tr-TR" dirty="0" smtClean="0"/>
              <a:t>TARIM</a:t>
            </a:r>
            <a:br>
              <a:rPr lang="tr-TR" dirty="0" smtClean="0"/>
            </a:br>
            <a:r>
              <a:rPr lang="tr-TR" dirty="0" smtClean="0"/>
              <a:t>•Ziraat Mühendisi</a:t>
            </a:r>
            <a:br>
              <a:rPr lang="tr-TR" dirty="0" smtClean="0"/>
            </a:br>
            <a:r>
              <a:rPr lang="tr-TR" dirty="0" smtClean="0"/>
              <a:t>•Çiftçi</a:t>
            </a:r>
            <a:br>
              <a:rPr lang="tr-TR" dirty="0" smtClean="0"/>
            </a:br>
            <a:r>
              <a:rPr lang="tr-TR" dirty="0" smtClean="0"/>
              <a:t>MADENCİLİK</a:t>
            </a:r>
            <a:br>
              <a:rPr lang="tr-TR" dirty="0" smtClean="0"/>
            </a:br>
            <a:r>
              <a:rPr lang="tr-TR" dirty="0" smtClean="0"/>
              <a:t>•Maden Mühendisi</a:t>
            </a:r>
            <a:br>
              <a:rPr lang="tr-TR" dirty="0" smtClean="0"/>
            </a:br>
            <a:r>
              <a:rPr lang="tr-TR" dirty="0" smtClean="0"/>
              <a:t>•Madenci</a:t>
            </a:r>
            <a:br>
              <a:rPr lang="tr-TR" dirty="0" smtClean="0"/>
            </a:br>
            <a:r>
              <a:rPr lang="tr-TR" dirty="0" smtClean="0"/>
              <a:t>TURİZM</a:t>
            </a:r>
            <a:br>
              <a:rPr lang="tr-TR" dirty="0" smtClean="0"/>
            </a:br>
            <a:r>
              <a:rPr lang="tr-TR" dirty="0" smtClean="0"/>
              <a:t>•Turist Rehberliği</a:t>
            </a:r>
            <a:endParaRPr lang="tr-TR" dirty="0"/>
          </a:p>
        </p:txBody>
      </p:sp>
      <p:sp>
        <p:nvSpPr>
          <p:cNvPr id="3" name="2 Başlık"/>
          <p:cNvSpPr>
            <a:spLocks noGrp="1"/>
          </p:cNvSpPr>
          <p:nvPr>
            <p:ph type="title"/>
          </p:nvPr>
        </p:nvSpPr>
        <p:spPr/>
        <p:txBody>
          <a:bodyPr/>
          <a:lstStyle/>
          <a:p>
            <a:r>
              <a:rPr lang="tr-TR" dirty="0" smtClean="0"/>
              <a:t>KARADENİZ BÖLGESİ:</a:t>
            </a:r>
            <a:endParaRPr lang="tr-TR" dirty="0"/>
          </a:p>
        </p:txBody>
      </p:sp>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92696"/>
            <a:ext cx="8229600" cy="5472608"/>
          </a:xfrm>
        </p:spPr>
        <p:txBody>
          <a:bodyPr>
            <a:normAutofit fontScale="40000" lnSpcReduction="20000"/>
          </a:bodyPr>
          <a:lstStyle/>
          <a:p>
            <a:r>
              <a:rPr lang="tr-TR" b="1" dirty="0" smtClean="0"/>
              <a:t>AKDENİZ BÖLGESİ:</a:t>
            </a:r>
            <a:r>
              <a:rPr lang="tr-TR" dirty="0" smtClean="0"/>
              <a:t/>
            </a:r>
            <a:br>
              <a:rPr lang="tr-TR" dirty="0" smtClean="0"/>
            </a:br>
            <a:endParaRPr lang="tr-TR" dirty="0" smtClean="0"/>
          </a:p>
          <a:p>
            <a:r>
              <a:rPr lang="tr-TR" dirty="0" smtClean="0"/>
              <a:t>– Akdeniz’in yazları sıcak ve kurak; kışları ılık ve yağışlı ikliminin oluşturduğu ılıman iklim kıyılardaki verimli ovalarda tarım için uygun bir ortam oluşturmuştur.</a:t>
            </a:r>
            <a:br>
              <a:rPr lang="tr-TR" dirty="0" smtClean="0"/>
            </a:br>
            <a:endParaRPr lang="tr-TR" dirty="0" smtClean="0"/>
          </a:p>
          <a:p>
            <a:r>
              <a:rPr lang="tr-TR" dirty="0" smtClean="0"/>
              <a:t>-Tarım bölgenin önemli ekonomik faaliyetlerindendir. Çukurova engebeli ve çok verimli bir ovadır. Soya fasulyesi, mıdır, pamuk zeytin; her türlü sebze, meyve ve tahıl ürünü yetiştirilebilmektedir. Kış aylarında sıcaklığının yüksek olması, güneşlenme süresinin fazla olması, don olaylarının pek görülmediği bölgede seracılık faaliyetleri yoğun olarak yapılır. Seralarda ve tarım alanlarında üretilen meyve ve sebzeler tarım ürünlerini işleyen fabrikalara satılmaktadır. Bu fabrikalar bölge insanın iş kaynağıdır. Ayrıca bölgede bulunan demir-çelik,</a:t>
            </a:r>
            <a:br>
              <a:rPr lang="tr-TR" dirty="0" smtClean="0"/>
            </a:br>
            <a:r>
              <a:rPr lang="tr-TR" dirty="0" smtClean="0"/>
              <a:t>gübre, kağıt, tarım alet makineleri üreten fabrikalara bölge insanına iş imkanı sağlamaktadır.</a:t>
            </a:r>
            <a:br>
              <a:rPr lang="tr-TR" dirty="0" smtClean="0"/>
            </a:br>
            <a:endParaRPr lang="tr-TR" dirty="0" smtClean="0"/>
          </a:p>
          <a:p>
            <a:r>
              <a:rPr lang="tr-TR" dirty="0" smtClean="0"/>
              <a:t>-Akdeniz Bölgesi Bölgede tarihi eser ve doğal güzellik bakımından çok zengindir. Bu nedenle en önemli ekonomik faaliyetlerden birisi de turizmdir. Bu konuda ülke ekonomisine büyük katkı sağlamaktadır. Deniz turizmi açısından pek çok yerli ve yabancı turist çeken bir bölgedir. Ayrıca dağ, yayla, mağara ve kültür turizmleri de yoğun olarak yapılmaktadır. Buna bağlı olarak otel işletmecisi, </a:t>
            </a:r>
            <a:r>
              <a:rPr lang="tr-TR" dirty="0" err="1" smtClean="0"/>
              <a:t>resepsiyonist</a:t>
            </a:r>
            <a:r>
              <a:rPr lang="tr-TR" dirty="0" smtClean="0"/>
              <a:t>, tur </a:t>
            </a:r>
            <a:r>
              <a:rPr lang="tr-TR" dirty="0" err="1" smtClean="0"/>
              <a:t>tehberi</a:t>
            </a:r>
            <a:r>
              <a:rPr lang="tr-TR" dirty="0" smtClean="0"/>
              <a:t>, aşçı, garson, taksici, esnaf meslekleri yapanlar çoktur.</a:t>
            </a:r>
            <a:br>
              <a:rPr lang="tr-TR" dirty="0" smtClean="0"/>
            </a:br>
            <a:r>
              <a:rPr lang="tr-TR" dirty="0" smtClean="0"/>
              <a:t>SANAYİ</a:t>
            </a:r>
            <a:br>
              <a:rPr lang="tr-TR" dirty="0" smtClean="0"/>
            </a:br>
            <a:r>
              <a:rPr lang="tr-TR" dirty="0" smtClean="0"/>
              <a:t>•Sanayici</a:t>
            </a:r>
            <a:br>
              <a:rPr lang="tr-TR" dirty="0" smtClean="0"/>
            </a:br>
            <a:r>
              <a:rPr lang="tr-TR" dirty="0" smtClean="0"/>
              <a:t>•İşçi</a:t>
            </a:r>
            <a:br>
              <a:rPr lang="tr-TR" dirty="0" smtClean="0"/>
            </a:br>
            <a:r>
              <a:rPr lang="tr-TR" dirty="0" smtClean="0"/>
              <a:t>•Mühendis</a:t>
            </a:r>
            <a:br>
              <a:rPr lang="tr-TR" dirty="0" smtClean="0"/>
            </a:br>
            <a:r>
              <a:rPr lang="tr-TR" dirty="0" smtClean="0"/>
              <a:t>TARIM</a:t>
            </a:r>
            <a:br>
              <a:rPr lang="tr-TR" dirty="0" smtClean="0"/>
            </a:br>
            <a:r>
              <a:rPr lang="tr-TR" dirty="0" smtClean="0"/>
              <a:t>•Ziraat Mühendisi</a:t>
            </a:r>
            <a:br>
              <a:rPr lang="tr-TR" dirty="0" smtClean="0"/>
            </a:br>
            <a:r>
              <a:rPr lang="tr-TR" dirty="0" smtClean="0"/>
              <a:t>•Çiftçi</a:t>
            </a:r>
            <a:br>
              <a:rPr lang="tr-TR" dirty="0" smtClean="0"/>
            </a:br>
            <a:r>
              <a:rPr lang="tr-TR" dirty="0" smtClean="0"/>
              <a:t>TİCARET</a:t>
            </a:r>
            <a:br>
              <a:rPr lang="tr-TR" dirty="0" smtClean="0"/>
            </a:br>
            <a:r>
              <a:rPr lang="tr-TR" dirty="0" smtClean="0"/>
              <a:t>•Tüccar</a:t>
            </a:r>
            <a:br>
              <a:rPr lang="tr-TR" dirty="0" smtClean="0"/>
            </a:br>
            <a:r>
              <a:rPr lang="tr-TR" dirty="0" smtClean="0"/>
              <a:t>TURİZM</a:t>
            </a:r>
            <a:br>
              <a:rPr lang="tr-TR" dirty="0" smtClean="0"/>
            </a:br>
            <a:r>
              <a:rPr lang="tr-TR" dirty="0" smtClean="0"/>
              <a:t>•Turist Rehberliği</a:t>
            </a:r>
            <a:br>
              <a:rPr lang="tr-TR" dirty="0" smtClean="0"/>
            </a:br>
            <a:r>
              <a:rPr lang="tr-TR" dirty="0" smtClean="0"/>
              <a:t>•Otel işletmecisi</a:t>
            </a:r>
            <a:br>
              <a:rPr lang="tr-TR" dirty="0" smtClean="0"/>
            </a:br>
            <a:r>
              <a:rPr lang="tr-TR" dirty="0" smtClean="0"/>
              <a:t>•</a:t>
            </a:r>
            <a:r>
              <a:rPr lang="tr-TR" dirty="0" err="1" smtClean="0"/>
              <a:t>Resepsiyonist</a:t>
            </a:r>
            <a:r>
              <a:rPr lang="tr-TR" dirty="0" smtClean="0"/>
              <a:t/>
            </a:r>
            <a:br>
              <a:rPr lang="tr-TR" dirty="0" smtClean="0"/>
            </a:br>
            <a:r>
              <a:rPr lang="tr-TR" dirty="0" smtClean="0"/>
              <a:t>•Aşçı</a:t>
            </a:r>
            <a:br>
              <a:rPr lang="tr-TR" dirty="0" smtClean="0"/>
            </a:br>
            <a:r>
              <a:rPr lang="tr-TR" dirty="0" smtClean="0"/>
              <a:t>•Garson</a:t>
            </a:r>
            <a:br>
              <a:rPr lang="tr-TR" dirty="0" smtClean="0"/>
            </a:br>
            <a:r>
              <a:rPr lang="tr-TR" dirty="0" smtClean="0"/>
              <a:t>•Taksici</a:t>
            </a:r>
            <a:endParaRPr lang="tr-TR" dirty="0"/>
          </a:p>
        </p:txBody>
      </p:sp>
      <p:sp>
        <p:nvSpPr>
          <p:cNvPr id="3" name="2 Başlık"/>
          <p:cNvSpPr>
            <a:spLocks noGrp="1"/>
          </p:cNvSpPr>
          <p:nvPr>
            <p:ph type="title"/>
          </p:nvPr>
        </p:nvSpPr>
        <p:spPr>
          <a:xfrm>
            <a:off x="467544" y="0"/>
            <a:ext cx="8229600" cy="1143000"/>
          </a:xfrm>
        </p:spPr>
        <p:txBody>
          <a:bodyPr>
            <a:normAutofit fontScale="90000"/>
          </a:bodyPr>
          <a:lstStyle/>
          <a:p>
            <a:r>
              <a:rPr lang="tr-TR" dirty="0" smtClean="0"/>
              <a:t>AKDENİZ BÖLGESİ:</a:t>
            </a:r>
            <a:br>
              <a:rPr lang="tr-TR" dirty="0" smtClean="0"/>
            </a:br>
            <a:endParaRPr lang="tr-TR" dirty="0"/>
          </a:p>
        </p:txBody>
      </p:sp>
    </p:spTree>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24744"/>
            <a:ext cx="8229600" cy="5328592"/>
          </a:xfrm>
        </p:spPr>
        <p:txBody>
          <a:bodyPr>
            <a:normAutofit fontScale="40000" lnSpcReduction="20000"/>
          </a:bodyPr>
          <a:lstStyle/>
          <a:p>
            <a:pPr fontAlgn="base"/>
            <a:r>
              <a:rPr lang="tr-TR" dirty="0" smtClean="0"/>
              <a:t>– Ovaların ve platoların geniş yer kapladığı Güneydoğu Anadolu Bölgesi’nde halkın temel geçim kaynağı tarımdır. Bölgede hayata geçirilen Güneydoğu Anadolu Bölgesi ile Fırat ve Dicle nehirleri verimli ovaları sulayarak bölge ekonomisine canlılık getirmiştir. Proje sayesinde bölgede yıldan birden fazla ürün alınabilmektedir. Bölgede zeytin, buğday, zeytin, pamuk, Antep fıstığı, arpa, kırmızı mercimek, nohut, üzüm çeşitli sebze ve meyveler yetiştirilmektedir. Bu ürünlerin hem üretiminde hem de fabrikada işletilmesinde birçok insanımız çalışmaktadır. Ayrıca </a:t>
            </a:r>
            <a:r>
              <a:rPr lang="tr-TR" b="1" dirty="0" smtClean="0"/>
              <a:t>GAP</a:t>
            </a:r>
            <a:r>
              <a:rPr lang="tr-TR" dirty="0" smtClean="0"/>
              <a:t> ile kurulan barajlar hem su hem de enerji üretiminde ülkemiz ekonomisine büyük katkı sağlamaktadır.</a:t>
            </a:r>
            <a:br>
              <a:rPr lang="tr-TR" dirty="0" smtClean="0"/>
            </a:br>
            <a:endParaRPr lang="tr-TR" dirty="0" smtClean="0"/>
          </a:p>
          <a:p>
            <a:pPr fontAlgn="base"/>
            <a:r>
              <a:rPr lang="tr-TR" dirty="0" smtClean="0"/>
              <a:t>-GAP’ın etkisiyle pamuk üretiminde birinci sıraya çıkmıştır. Pamuk; üretimi, işlenmesi ve pazarlanmasında çalışan insanlar için gelir kaynağıdır. Pamuk, tekstil sanayisinin hammaddesidir. Tekstil ürünleri ihraç edilerek bölge ve ülke ekonomisine büyük katkı sağlamaktadır. Pamuk toplama ücretli çalışan işçiler tarafından yapılır ve bölgedeki fabrikalarda işlenir. Ayrıca tohumun yağı çıkarılır ve posası hayvan yemi olarak kullanılır.</a:t>
            </a:r>
            <a:br>
              <a:rPr lang="tr-TR" dirty="0" smtClean="0"/>
            </a:br>
            <a:endParaRPr lang="tr-TR" dirty="0" smtClean="0"/>
          </a:p>
          <a:p>
            <a:pPr fontAlgn="base"/>
            <a:r>
              <a:rPr lang="tr-TR" dirty="0" smtClean="0"/>
              <a:t>-GAP ile bölgede kurula Çok Amaçlı Toplum Merkezleri (ÇATOM) meslek kazandırmaya yönelik el sanatları, tekstil, hediyelik eşya, kuaförlük ve benzeri alanlarda kurslar düzenlenmektedir.</a:t>
            </a:r>
            <a:br>
              <a:rPr lang="tr-TR" dirty="0" smtClean="0"/>
            </a:br>
            <a:endParaRPr lang="tr-TR" dirty="0" smtClean="0"/>
          </a:p>
          <a:p>
            <a:pPr fontAlgn="base"/>
            <a:r>
              <a:rPr lang="tr-TR" dirty="0" smtClean="0"/>
              <a:t>-Güneydoğu Anadolu Bölgesi petrol üretimi ile de ülkemiz ekonomisinde önemli bir yere sahiptir. Çünkü Türkiye’nin önemli petrol yatakları bu bölgededir. Bölgedeki petrolün işletilebilmesi için 1955 yılında Batman Rafinerisi kurulmuştur. Petrolün çıkarılmasın ve rafineride işlenmesi bölge halkına iş imkanı sağlamıştır.</a:t>
            </a:r>
          </a:p>
          <a:p>
            <a:pPr fontAlgn="base"/>
            <a:r>
              <a:rPr lang="tr-TR" dirty="0" smtClean="0"/>
              <a:t>SANAYİ</a:t>
            </a:r>
            <a:br>
              <a:rPr lang="tr-TR" dirty="0" smtClean="0"/>
            </a:br>
            <a:r>
              <a:rPr lang="tr-TR" dirty="0" smtClean="0"/>
              <a:t>•Sanayici</a:t>
            </a:r>
            <a:br>
              <a:rPr lang="tr-TR" dirty="0" smtClean="0"/>
            </a:br>
            <a:r>
              <a:rPr lang="tr-TR" dirty="0" smtClean="0"/>
              <a:t>•İşçi</a:t>
            </a:r>
            <a:br>
              <a:rPr lang="tr-TR" dirty="0" smtClean="0"/>
            </a:br>
            <a:r>
              <a:rPr lang="tr-TR" dirty="0" smtClean="0"/>
              <a:t>•Mühendis</a:t>
            </a:r>
            <a:br>
              <a:rPr lang="tr-TR" dirty="0" smtClean="0"/>
            </a:br>
            <a:r>
              <a:rPr lang="tr-TR" dirty="0" smtClean="0"/>
              <a:t>TARIM</a:t>
            </a:r>
            <a:br>
              <a:rPr lang="tr-TR" dirty="0" smtClean="0"/>
            </a:br>
            <a:r>
              <a:rPr lang="tr-TR" dirty="0" smtClean="0"/>
              <a:t>•Ziraat Mühendisi</a:t>
            </a:r>
            <a:br>
              <a:rPr lang="tr-TR" dirty="0" smtClean="0"/>
            </a:br>
            <a:r>
              <a:rPr lang="tr-TR" dirty="0" smtClean="0"/>
              <a:t>•Çiftçi</a:t>
            </a:r>
            <a:br>
              <a:rPr lang="tr-TR" dirty="0" smtClean="0"/>
            </a:br>
            <a:r>
              <a:rPr lang="tr-TR" dirty="0" smtClean="0"/>
              <a:t>TİCARET</a:t>
            </a:r>
            <a:br>
              <a:rPr lang="tr-TR" dirty="0" smtClean="0"/>
            </a:br>
            <a:r>
              <a:rPr lang="tr-TR" dirty="0" smtClean="0"/>
              <a:t>•Tüccar</a:t>
            </a:r>
            <a:br>
              <a:rPr lang="tr-TR" dirty="0" smtClean="0"/>
            </a:br>
            <a:r>
              <a:rPr lang="tr-TR" dirty="0" smtClean="0"/>
              <a:t>MADENCİLİK</a:t>
            </a:r>
            <a:br>
              <a:rPr lang="tr-TR" dirty="0" smtClean="0"/>
            </a:br>
            <a:r>
              <a:rPr lang="tr-TR" dirty="0" smtClean="0"/>
              <a:t>•Petrol Mühendisliği</a:t>
            </a:r>
          </a:p>
          <a:p>
            <a:endParaRPr lang="tr-TR" dirty="0"/>
          </a:p>
        </p:txBody>
      </p:sp>
      <p:sp>
        <p:nvSpPr>
          <p:cNvPr id="3" name="2 Başlık"/>
          <p:cNvSpPr>
            <a:spLocks noGrp="1"/>
          </p:cNvSpPr>
          <p:nvPr>
            <p:ph type="title"/>
          </p:nvPr>
        </p:nvSpPr>
        <p:spPr/>
        <p:txBody>
          <a:bodyPr>
            <a:normAutofit fontScale="90000"/>
          </a:bodyPr>
          <a:lstStyle/>
          <a:p>
            <a:r>
              <a:rPr lang="tr-TR" dirty="0" smtClean="0"/>
              <a:t>GÜNEYDOĞU ANADOLU BÖLGESİ:</a:t>
            </a:r>
            <a:endParaRPr lang="tr-TR" dirty="0"/>
          </a:p>
        </p:txBody>
      </p:sp>
    </p:spTree>
  </p:cSld>
  <p:clrMapOvr>
    <a:masterClrMapping/>
  </p:clrMapOvr>
  <p:transition>
    <p:cover dir="l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24744"/>
            <a:ext cx="8229600" cy="4882547"/>
          </a:xfrm>
        </p:spPr>
        <p:txBody>
          <a:bodyPr>
            <a:normAutofit fontScale="40000" lnSpcReduction="20000"/>
          </a:bodyPr>
          <a:lstStyle/>
          <a:p>
            <a:r>
              <a:rPr lang="tr-TR" dirty="0" smtClean="0"/>
              <a:t/>
            </a:r>
            <a:br>
              <a:rPr lang="tr-TR" dirty="0" smtClean="0"/>
            </a:br>
            <a:r>
              <a:rPr lang="tr-TR" dirty="0" smtClean="0"/>
              <a:t>-En yüksek ve en büyük bölgemiz olan Doğu Anadolu’nun coğrafi özellikleri bölgedeki ekonomik faaliyetleri etkilemiştir.</a:t>
            </a:r>
            <a:br>
              <a:rPr lang="tr-TR" dirty="0" smtClean="0"/>
            </a:br>
            <a:endParaRPr lang="tr-TR" dirty="0" smtClean="0"/>
          </a:p>
          <a:p>
            <a:r>
              <a:rPr lang="tr-TR" dirty="0" smtClean="0"/>
              <a:t>-Bölgenin yükseltisinin fazla, su ve linyit gibi doğal kaynakları sayesinde en fazla elektrik üreten (%35) bölgedir. Keban (Elazığ) ve </a:t>
            </a:r>
            <a:r>
              <a:rPr lang="tr-TR" dirty="0" err="1" smtClean="0"/>
              <a:t>Karakaya</a:t>
            </a:r>
            <a:r>
              <a:rPr lang="tr-TR" dirty="0" smtClean="0"/>
              <a:t> (Malatya) hidroelektrik santralleri ile</a:t>
            </a:r>
            <a:br>
              <a:rPr lang="tr-TR" dirty="0" smtClean="0"/>
            </a:br>
            <a:r>
              <a:rPr lang="tr-TR" dirty="0" smtClean="0"/>
              <a:t>Afşin-Elbistan (Kahramanmaraş) termik santralleri bölgenin </a:t>
            </a:r>
            <a:r>
              <a:rPr lang="tr-TR" dirty="0" err="1" smtClean="0"/>
              <a:t>elektirik</a:t>
            </a:r>
            <a:r>
              <a:rPr lang="tr-TR" dirty="0" smtClean="0"/>
              <a:t> üretim merkezleridir. Bu santrallerde iş sahası oluşmuştur. Elektrik teknisyenliği meslek dallarından birisidir.</a:t>
            </a:r>
            <a:br>
              <a:rPr lang="tr-TR" dirty="0" smtClean="0"/>
            </a:br>
            <a:endParaRPr lang="tr-TR" dirty="0" smtClean="0"/>
          </a:p>
          <a:p>
            <a:r>
              <a:rPr lang="tr-TR" dirty="0" smtClean="0"/>
              <a:t>-Yükseltinin fazla olması ve arazinin engebeli olması tarım alanlarını sınırlandırmıştır. Görülen karasal iklim nedeniyle ürün çeşitliliği azdır. Ara, buğday ve kayısı yetiştirilir. Kaysı önemli bir ihraç ürünümüzdür.</a:t>
            </a:r>
            <a:br>
              <a:rPr lang="tr-TR" dirty="0" smtClean="0"/>
            </a:br>
            <a:r>
              <a:rPr lang="tr-TR" dirty="0" smtClean="0"/>
              <a:t>-Tarım alanlarının sınırlı olması bölge halkının daha çok büyükbaş hayvancılığa yönelmesine neden olmuştur. Özellikle yaz yağışları görülen Erzurum-Kars Platosu’nda büyükbaş hayvancılık ve arıcılık gelişmiştir. Ülkemiz ekonomisinde hayvan ürünleri ve canlı hayvan satışı ile katkıda bulunmaktadır.</a:t>
            </a:r>
            <a:br>
              <a:rPr lang="tr-TR" dirty="0" smtClean="0"/>
            </a:br>
            <a:endParaRPr lang="tr-TR" dirty="0" smtClean="0"/>
          </a:p>
          <a:p>
            <a:r>
              <a:rPr lang="tr-TR" dirty="0" smtClean="0"/>
              <a:t>-Doğu Anadolu Bölgesi’nde yeryüzünü şekilleri nedeniyle ulaşım imkânlarının sınırlı olması ve iklimin etkisiyle sanayi yeterince gelişmemiştir. Bölgede daha çok tarım ve hayvansal ürünleri değerlendiren fabrikalar vardır.</a:t>
            </a:r>
            <a:br>
              <a:rPr lang="tr-TR" dirty="0" smtClean="0"/>
            </a:br>
            <a:endParaRPr lang="tr-TR" dirty="0" smtClean="0"/>
          </a:p>
          <a:p>
            <a:r>
              <a:rPr lang="tr-TR" dirty="0" smtClean="0"/>
              <a:t>-Doğu Anadolu maden çeşitliği ve rezervi en fazla olmasına rağmen bölgenin ülke ekonomisine katkısı çok azdır. Çünkü bu madenler ulaşım zorluğu, para yetersizliği </a:t>
            </a:r>
            <a:r>
              <a:rPr lang="tr-TR" dirty="0" err="1" smtClean="0"/>
              <a:t>nedeniyke</a:t>
            </a:r>
            <a:r>
              <a:rPr lang="tr-TR" dirty="0" smtClean="0"/>
              <a:t> yeterince işletilememektedir.</a:t>
            </a:r>
            <a:br>
              <a:rPr lang="tr-TR" dirty="0" smtClean="0"/>
            </a:br>
            <a:r>
              <a:rPr lang="tr-TR" dirty="0" smtClean="0"/>
              <a:t>HAYVANCILIK</a:t>
            </a:r>
            <a:br>
              <a:rPr lang="tr-TR" dirty="0" smtClean="0"/>
            </a:br>
            <a:r>
              <a:rPr lang="tr-TR" dirty="0" smtClean="0"/>
              <a:t>•Et kombinaları</a:t>
            </a:r>
            <a:br>
              <a:rPr lang="tr-TR" dirty="0" smtClean="0"/>
            </a:br>
            <a:r>
              <a:rPr lang="tr-TR" dirty="0" smtClean="0"/>
              <a:t>TARIM</a:t>
            </a:r>
            <a:br>
              <a:rPr lang="tr-TR" dirty="0" smtClean="0"/>
            </a:br>
            <a:r>
              <a:rPr lang="tr-TR" dirty="0" smtClean="0"/>
              <a:t>•Ziraat Mühendisi</a:t>
            </a:r>
            <a:br>
              <a:rPr lang="tr-TR" dirty="0" smtClean="0"/>
            </a:br>
            <a:r>
              <a:rPr lang="tr-TR" dirty="0" smtClean="0"/>
              <a:t>•Çiftçi</a:t>
            </a:r>
            <a:br>
              <a:rPr lang="tr-TR" dirty="0" smtClean="0"/>
            </a:br>
            <a:r>
              <a:rPr lang="tr-TR" dirty="0" smtClean="0"/>
              <a:t>TİCARET</a:t>
            </a:r>
            <a:br>
              <a:rPr lang="tr-TR" dirty="0" smtClean="0"/>
            </a:br>
            <a:r>
              <a:rPr lang="tr-TR" dirty="0" smtClean="0"/>
              <a:t>•Tüccar</a:t>
            </a:r>
            <a:br>
              <a:rPr lang="tr-TR" dirty="0" smtClean="0"/>
            </a:br>
            <a:r>
              <a:rPr lang="tr-TR" dirty="0" smtClean="0"/>
              <a:t>MADENCİLİK</a:t>
            </a:r>
            <a:br>
              <a:rPr lang="tr-TR" dirty="0" smtClean="0"/>
            </a:br>
            <a:r>
              <a:rPr lang="tr-TR" dirty="0" smtClean="0"/>
              <a:t>•Maden Mühendisliği</a:t>
            </a:r>
            <a:endParaRPr lang="tr-TR" dirty="0"/>
          </a:p>
        </p:txBody>
      </p:sp>
      <p:sp>
        <p:nvSpPr>
          <p:cNvPr id="3" name="2 Başlık"/>
          <p:cNvSpPr>
            <a:spLocks noGrp="1"/>
          </p:cNvSpPr>
          <p:nvPr>
            <p:ph type="title"/>
          </p:nvPr>
        </p:nvSpPr>
        <p:spPr/>
        <p:txBody>
          <a:bodyPr/>
          <a:lstStyle/>
          <a:p>
            <a:r>
              <a:rPr lang="tr-TR" dirty="0" smtClean="0"/>
              <a:t>DOĞU ANADOLU BÖLGESİ:</a:t>
            </a:r>
            <a:endParaRPr lang="tr-TR" dirty="0"/>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96752"/>
            <a:ext cx="8229600" cy="4810539"/>
          </a:xfrm>
        </p:spPr>
        <p:txBody>
          <a:bodyPr>
            <a:normAutofit fontScale="47500" lnSpcReduction="20000"/>
          </a:bodyPr>
          <a:lstStyle/>
          <a:p>
            <a:r>
              <a:rPr lang="tr-TR" dirty="0" smtClean="0"/>
              <a:t>-Ege Bölgesi deniz kıyısından iç kesimlere doğru değişen iklimi ve coğrafi özellikleri ile pek çok ekonomik faaliyetin yürütüldüğü bir bölgemizdir. Bölgede dağların deniz dik uzanması iç ve kıyı kesimler arasında dağların arasında uzanan ovalar ile bağlantı kurulmasını sağlamış, uzanan karar ve demir yolları ile bağlantı kurulmuştur. İç Anadolu Bölgesi’nde bu sayede taşınan pek çok hammadde bölgedeki sanayi tesislerinde işlenir. Pazarlanır.</a:t>
            </a:r>
            <a:br>
              <a:rPr lang="tr-TR" dirty="0" smtClean="0"/>
            </a:br>
            <a:endParaRPr lang="tr-TR" dirty="0" smtClean="0"/>
          </a:p>
          <a:p>
            <a:r>
              <a:rPr lang="tr-TR" dirty="0" smtClean="0"/>
              <a:t>-Ege Bölgesi’nde ekonomik faaliyetlerin temelini tarım oluşturur. Bölgede çalışan nüfusun yarısı bu sektördedir. Üretilen tarım ürünleri birçok sanayi kuruluşunun hammaddesi aynı zamanda ihraç ürünüdür. Bölgede üretilen tütün, üzüm,</a:t>
            </a:r>
            <a:br>
              <a:rPr lang="tr-TR" dirty="0" smtClean="0"/>
            </a:br>
            <a:r>
              <a:rPr lang="tr-TR" dirty="0" smtClean="0"/>
              <a:t>pamuk, ve zeytin ülkemizin tüketiminin yarısını karşılar. İncir ve haşhaşın büyük bir kısmı bölgeden elde edilir. Bu ürünler ayrıca ihraç edilen ülke ekonomisine büyük katkı sağlar.</a:t>
            </a:r>
            <a:br>
              <a:rPr lang="tr-TR" dirty="0" smtClean="0"/>
            </a:br>
            <a:endParaRPr lang="tr-TR" dirty="0" smtClean="0"/>
          </a:p>
          <a:p>
            <a:r>
              <a:rPr lang="tr-TR" dirty="0" smtClean="0"/>
              <a:t>-Bölgedeki önemli ekonomik faaliyetlerden birisi ticarettir. İzmir’in gelişmiş limanı sayesinden başta incir, pamuk, tütün, üzüm gibi tarım ürünleri krom ve bor gibi bazı madenler ihraç edilir. Aynı zamanda pek çok sanayi kuruluşunun hammaddesi de ithal edilir.</a:t>
            </a:r>
            <a:br>
              <a:rPr lang="tr-TR" dirty="0" smtClean="0"/>
            </a:br>
            <a:r>
              <a:rPr lang="tr-TR" dirty="0" smtClean="0"/>
              <a:t>TARIM</a:t>
            </a:r>
            <a:br>
              <a:rPr lang="tr-TR" dirty="0" smtClean="0"/>
            </a:br>
            <a:r>
              <a:rPr lang="tr-TR" dirty="0" smtClean="0"/>
              <a:t>•Ziraat Mühendisi</a:t>
            </a:r>
            <a:br>
              <a:rPr lang="tr-TR" dirty="0" smtClean="0"/>
            </a:br>
            <a:r>
              <a:rPr lang="tr-TR" dirty="0" smtClean="0"/>
              <a:t>•Çiftçi</a:t>
            </a:r>
            <a:br>
              <a:rPr lang="tr-TR" dirty="0" smtClean="0"/>
            </a:br>
            <a:r>
              <a:rPr lang="tr-TR" dirty="0" smtClean="0"/>
              <a:t>SANAYİ</a:t>
            </a:r>
            <a:br>
              <a:rPr lang="tr-TR" dirty="0" smtClean="0"/>
            </a:br>
            <a:r>
              <a:rPr lang="tr-TR" dirty="0" smtClean="0"/>
              <a:t>•Tekstil Mühendisliği</a:t>
            </a:r>
            <a:br>
              <a:rPr lang="tr-TR" dirty="0" smtClean="0"/>
            </a:br>
            <a:r>
              <a:rPr lang="tr-TR" dirty="0" smtClean="0"/>
              <a:t>TİCARET</a:t>
            </a:r>
            <a:br>
              <a:rPr lang="tr-TR" dirty="0" smtClean="0"/>
            </a:br>
            <a:r>
              <a:rPr lang="tr-TR" dirty="0" smtClean="0"/>
              <a:t>•Tüccar</a:t>
            </a:r>
            <a:br>
              <a:rPr lang="tr-TR" dirty="0" smtClean="0"/>
            </a:br>
            <a:r>
              <a:rPr lang="tr-TR" dirty="0" smtClean="0"/>
              <a:t>MADENCİLİK</a:t>
            </a:r>
            <a:br>
              <a:rPr lang="tr-TR" dirty="0" smtClean="0"/>
            </a:br>
            <a:r>
              <a:rPr lang="tr-TR" dirty="0" smtClean="0"/>
              <a:t>•Maden Mühendisliği</a:t>
            </a:r>
            <a:endParaRPr lang="tr-TR" dirty="0"/>
          </a:p>
        </p:txBody>
      </p:sp>
      <p:sp>
        <p:nvSpPr>
          <p:cNvPr id="3" name="2 Başlık"/>
          <p:cNvSpPr>
            <a:spLocks noGrp="1"/>
          </p:cNvSpPr>
          <p:nvPr>
            <p:ph type="title"/>
          </p:nvPr>
        </p:nvSpPr>
        <p:spPr/>
        <p:txBody>
          <a:bodyPr/>
          <a:lstStyle/>
          <a:p>
            <a:r>
              <a:rPr lang="tr-TR" dirty="0" smtClean="0"/>
              <a:t>EGE BÖLGESİ:</a:t>
            </a:r>
            <a:endParaRPr lang="tr-TR" dirty="0"/>
          </a:p>
        </p:txBody>
      </p:sp>
    </p:spTree>
  </p:cSld>
  <p:clrMapOvr>
    <a:masterClrMapping/>
  </p:clrMapOvr>
  <p:transition>
    <p:whee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80728"/>
            <a:ext cx="8229600" cy="5472608"/>
          </a:xfrm>
        </p:spPr>
        <p:txBody>
          <a:bodyPr>
            <a:normAutofit fontScale="40000" lnSpcReduction="20000"/>
          </a:bodyPr>
          <a:lstStyle/>
          <a:p>
            <a:r>
              <a:rPr lang="tr-TR" dirty="0" smtClean="0"/>
              <a:t>-Marmara Bölgesi yüzölçümü en küçük bölgelerimizden birisidir. Yüzölçümü küçük olmasına</a:t>
            </a:r>
            <a:br>
              <a:rPr lang="tr-TR" dirty="0" smtClean="0"/>
            </a:br>
            <a:r>
              <a:rPr lang="tr-TR" dirty="0" smtClean="0"/>
              <a:t>rağmen düz ve verimli toprakları, gelişmiş sanayisi, bölgeler ve ülkeler arası ticaretiyle ülkemizin en gelişmiş bölgesidir.</a:t>
            </a:r>
            <a:br>
              <a:rPr lang="tr-TR" dirty="0" smtClean="0"/>
            </a:br>
            <a:endParaRPr lang="tr-TR" dirty="0" smtClean="0"/>
          </a:p>
          <a:p>
            <a:r>
              <a:rPr lang="tr-TR" dirty="0" smtClean="0"/>
              <a:t>-Bölgedeki önemli ekonomik faaliyetlerden birisi tarımdır. Ova ve platoların geniş yer kaplaması ve makineli tarımın yaygın olarak yapılması tarımın gelişmesini sağlamıştır. Ayrıca bölgede üç iklim tipinin de görülmesi ürün çeşitliliğini artırmıştır. Bölgede yetiştirilen tarım ürünlerinin başında ayçiçeği gelir. Ayçiçeğinin önemli bir kısmı bölgedeki fabrikalarda bitkisel yağ, sabun, boya ve hayvan yemi üretiminde kullanılır. İnsanlar için istihdam sağlar. Dolayısıyla bölgede gıda mühendisliği, kimya mühendisliği gibi meslek alanlarına ihtiyaç duyulur.</a:t>
            </a:r>
            <a:br>
              <a:rPr lang="tr-TR" dirty="0" smtClean="0"/>
            </a:br>
            <a:endParaRPr lang="tr-TR" dirty="0" smtClean="0"/>
          </a:p>
          <a:p>
            <a:r>
              <a:rPr lang="tr-TR" dirty="0" smtClean="0"/>
              <a:t>-Marmara Bölgesi’nde tarım ürünleri yanında hayvansal ürünler bakımından da önemli büyüktür. Hayvancılık faaliyetleri daha çok süt, yumurta gibi hayvansal ürünler üretmeye yöneliktir. Bölge kümes hayvancılığında ve mandıracılıkta ilk sıradadır. Aynı zamanda Bursa, Bilecik gibi şehirler ipekböcekçiliğinin de merkezidir.</a:t>
            </a:r>
            <a:br>
              <a:rPr lang="tr-TR" dirty="0" smtClean="0"/>
            </a:br>
            <a:r>
              <a:rPr lang="tr-TR" dirty="0" smtClean="0"/>
              <a:t>-Marmara Bölgesinin Türkiye ekonomisine en büyük katkısı sanayi ve hizmet sektörlerindedir. Bölgede sanayinin gelişmesi için gerekli olan işgücü, sermaye(para), ulaşım, Pazar gibi olumlu şartların önemli bir bölümü vardır. Ortalama yükselti az olduğu için ulaşım gelişmiştir. Buna bağlı olarak da sanayi yatırımları artmıştır. Bu sebeple ülkemizde sanayinin en fazla geliştiği bölge Marmara Bölgesi’dir.</a:t>
            </a:r>
            <a:br>
              <a:rPr lang="tr-TR" dirty="0" smtClean="0"/>
            </a:br>
            <a:endParaRPr lang="tr-TR" dirty="0" smtClean="0"/>
          </a:p>
          <a:p>
            <a:r>
              <a:rPr lang="tr-TR" dirty="0" smtClean="0"/>
              <a:t>-Marmara Bölgesi’ndeki nüfusun önemli bir kısmı ticaret, turizm, bankacılık gibi hizmet sektörlerinde çalışmaktadır. Marmara, Türkiye’de iç ve dış ticaretin en çok geliştiği bölgemizdir. Bölgede ticaretin gelişmesinde tarım ve sanayini çok gelişmiş olması ve ulaşım ağının çok sık ve ulaşımın kolay olmasının </a:t>
            </a:r>
            <a:r>
              <a:rPr lang="tr-TR" dirty="0" err="1" smtClean="0"/>
              <a:t>rolğ</a:t>
            </a:r>
            <a:r>
              <a:rPr lang="tr-TR" dirty="0" smtClean="0"/>
              <a:t> vardır. Ülkemize gelen itham malların büyük bir kısmı deniz yoluyla İstanbul’a getirilerek buradan tüm ülkemizde dağıtılmaktadır. Bölgede üretilen tarım ve sanayi ürünleri, İstanbul Limanı’nda ihraç edilmektedir.</a:t>
            </a:r>
            <a:br>
              <a:rPr lang="tr-TR" dirty="0" smtClean="0"/>
            </a:br>
            <a:r>
              <a:rPr lang="tr-TR" dirty="0" smtClean="0"/>
              <a:t>TARIM</a:t>
            </a:r>
            <a:br>
              <a:rPr lang="tr-TR" dirty="0" smtClean="0"/>
            </a:br>
            <a:r>
              <a:rPr lang="tr-TR" dirty="0" smtClean="0"/>
              <a:t>•Ziraat Mühendisi</a:t>
            </a:r>
            <a:br>
              <a:rPr lang="tr-TR" dirty="0" smtClean="0"/>
            </a:br>
            <a:r>
              <a:rPr lang="tr-TR" dirty="0" smtClean="0"/>
              <a:t>•Çiftçi</a:t>
            </a:r>
            <a:br>
              <a:rPr lang="tr-TR" dirty="0" smtClean="0"/>
            </a:br>
            <a:r>
              <a:rPr lang="tr-TR" dirty="0" smtClean="0"/>
              <a:t>TİCARET</a:t>
            </a:r>
            <a:br>
              <a:rPr lang="tr-TR" dirty="0" smtClean="0"/>
            </a:br>
            <a:r>
              <a:rPr lang="tr-TR" dirty="0" smtClean="0"/>
              <a:t>•Tüccar</a:t>
            </a:r>
            <a:br>
              <a:rPr lang="tr-TR" dirty="0" smtClean="0"/>
            </a:br>
            <a:r>
              <a:rPr lang="tr-TR" dirty="0" smtClean="0"/>
              <a:t>MADENCİLİK</a:t>
            </a:r>
            <a:br>
              <a:rPr lang="tr-TR" dirty="0" smtClean="0"/>
            </a:br>
            <a:r>
              <a:rPr lang="tr-TR" dirty="0" smtClean="0"/>
              <a:t>•Maden Mühendisliği</a:t>
            </a:r>
            <a:endParaRPr lang="tr-TR" dirty="0"/>
          </a:p>
        </p:txBody>
      </p:sp>
      <p:sp>
        <p:nvSpPr>
          <p:cNvPr id="3" name="2 Başlık"/>
          <p:cNvSpPr>
            <a:spLocks noGrp="1"/>
          </p:cNvSpPr>
          <p:nvPr>
            <p:ph type="title"/>
          </p:nvPr>
        </p:nvSpPr>
        <p:spPr>
          <a:xfrm>
            <a:off x="395536" y="0"/>
            <a:ext cx="8229600" cy="1143000"/>
          </a:xfrm>
        </p:spPr>
        <p:txBody>
          <a:bodyPr/>
          <a:lstStyle/>
          <a:p>
            <a:r>
              <a:rPr lang="tr-TR" dirty="0" smtClean="0"/>
              <a:t>MARMARA BÖLGESİ</a:t>
            </a:r>
            <a:endParaRPr lang="tr-TR" dirty="0"/>
          </a:p>
        </p:txBody>
      </p:sp>
    </p:spTree>
  </p:cSld>
  <p:clrMapOvr>
    <a:masterClrMapping/>
  </p:clrMapOvr>
  <p:transition>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TotalTime>
  <Words>340</Words>
  <Application>Microsoft Office PowerPoint</Application>
  <PresentationFormat>Ekran Gösterisi (4:3)</PresentationFormat>
  <Paragraphs>50</Paragraphs>
  <Slides>11</Slides>
  <Notes>1</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Kalabalık</vt:lpstr>
      <vt:lpstr>Sosyal Bilgiler 5. Ünite</vt:lpstr>
      <vt:lpstr>4.ÜNİTE ÜRETTİKLERİMİZ </vt:lpstr>
      <vt:lpstr>İÇ ANADOLU BÖLGESİ:</vt:lpstr>
      <vt:lpstr>KARADENİZ BÖLGESİ:</vt:lpstr>
      <vt:lpstr>AKDENİZ BÖLGESİ: </vt:lpstr>
      <vt:lpstr>GÜNEYDOĞU ANADOLU BÖLGESİ:</vt:lpstr>
      <vt:lpstr>DOĞU ANADOLU BÖLGESİ:</vt:lpstr>
      <vt:lpstr>EGE BÖLGESİ:</vt:lpstr>
      <vt:lpstr>MARMARA BÖLGESİ</vt:lpstr>
      <vt:lpstr>B)İNSAN VE EKONOMİ</vt:lpstr>
      <vt:lpstr>C)ÜRETİME DAYALI YENİ FİKİRLER VE PROJELER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Bilgiler 5. Ünite</dc:title>
  <dc:creator>pc</dc:creator>
  <cp:lastModifiedBy>Öğretmenler Odası</cp:lastModifiedBy>
  <cp:revision>6</cp:revision>
  <dcterms:created xsi:type="dcterms:W3CDTF">2018-04-06T18:56:11Z</dcterms:created>
  <dcterms:modified xsi:type="dcterms:W3CDTF">2018-04-07T19:55:17Z</dcterms:modified>
</cp:coreProperties>
</file>