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Layouts/slideLayout205.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Layouts/slideLayout1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179.xml" ContentType="application/vnd.openxmlformats-officedocument.presentationml.slideLayout+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6" r:id="rId2"/>
    <p:sldMasterId id="2147483738" r:id="rId3"/>
    <p:sldMasterId id="2147483755" r:id="rId4"/>
    <p:sldMasterId id="2147483773" r:id="rId5"/>
    <p:sldMasterId id="2147483790" r:id="rId6"/>
    <p:sldMasterId id="2147483808" r:id="rId7"/>
    <p:sldMasterId id="2147483826" r:id="rId8"/>
    <p:sldMasterId id="2147483844" r:id="rId9"/>
    <p:sldMasterId id="2147483862" r:id="rId10"/>
    <p:sldMasterId id="2147483880" r:id="rId11"/>
    <p:sldMasterId id="2147483921" r:id="rId12"/>
    <p:sldMasterId id="2147483938" r:id="rId13"/>
  </p:sldMasterIdLst>
  <p:notesMasterIdLst>
    <p:notesMasterId r:id="rId28"/>
  </p:notesMasterIdLst>
  <p:handoutMasterIdLst>
    <p:handoutMasterId r:id="rId29"/>
  </p:handoutMasterIdLst>
  <p:sldIdLst>
    <p:sldId id="256" r:id="rId14"/>
    <p:sldId id="257" r:id="rId15"/>
    <p:sldId id="258" r:id="rId16"/>
    <p:sldId id="259" r:id="rId17"/>
    <p:sldId id="260" r:id="rId18"/>
    <p:sldId id="261" r:id="rId19"/>
    <p:sldId id="270" r:id="rId20"/>
    <p:sldId id="262" r:id="rId21"/>
    <p:sldId id="263" r:id="rId22"/>
    <p:sldId id="266" r:id="rId23"/>
    <p:sldId id="265" r:id="rId24"/>
    <p:sldId id="264" r:id="rId25"/>
    <p:sldId id="267" r:id="rId26"/>
    <p:sldId id="271"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625" autoAdjust="0"/>
    <p:restoredTop sz="94660"/>
  </p:normalViewPr>
  <p:slideViewPr>
    <p:cSldViewPr snapToGrid="0">
      <p:cViewPr varScale="1">
        <p:scale>
          <a:sx n="120" d="100"/>
          <a:sy n="120" d="100"/>
        </p:scale>
        <p:origin x="-14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ABC512-ABB2-44D1-ABB1-86B8B3FC435E}" type="datetimeFigureOut">
              <a:rPr lang="tr-TR" smtClean="0"/>
              <a:pPr/>
              <a:t>30.04.2018</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1DF330-CB59-45F7-AA7F-3001F4C9F370}"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6A20D-31E8-4341-A7A7-F3BF68996861}" type="datetimeFigureOut">
              <a:rPr lang="tr-TR" smtClean="0"/>
              <a:pPr/>
              <a:t>30.04.2018</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307998-F349-43C1-BCBD-43EE1466FB80}" type="slidenum">
              <a:rPr lang="tr-TR" smtClean="0"/>
              <a:pPr/>
              <a:t>‹#›</a:t>
            </a:fld>
            <a:endParaRPr lang="tr-TR"/>
          </a:p>
        </p:txBody>
      </p:sp>
    </p:spTree>
    <p:extLst>
      <p:ext uri="{BB962C8B-B14F-4D97-AF65-F5344CB8AC3E}">
        <p14:creationId xmlns:p14="http://schemas.microsoft.com/office/powerpoint/2010/main" xmlns="" val="302590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a:t>
            </a:r>
            <a:r>
              <a:rPr lang="tr-TR" sz="1200" u="sng" kern="1200" dirty="0" err="1" smtClean="0">
                <a:solidFill>
                  <a:schemeClr val="tx1"/>
                </a:solidFill>
                <a:effectLst/>
                <a:latin typeface="+mn-lt"/>
                <a:ea typeface="+mn-ea"/>
                <a:cs typeface="+mn-cs"/>
                <a:hlinkClick r:id="rId3"/>
              </a:rPr>
              <a:t>hangisoru</a:t>
            </a:r>
            <a:r>
              <a:rPr lang="tr-TR" sz="1200"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60307998-F349-43C1-BCBD-43EE1466FB80}" type="slidenum">
              <a:rPr lang="tr-TR" smtClean="0"/>
              <a:pPr/>
              <a:t>1</a:t>
            </a:fld>
            <a:endParaRPr lang="tr-TR"/>
          </a:p>
        </p:txBody>
      </p:sp>
    </p:spTree>
    <p:extLst>
      <p:ext uri="{BB962C8B-B14F-4D97-AF65-F5344CB8AC3E}">
        <p14:creationId xmlns:p14="http://schemas.microsoft.com/office/powerpoint/2010/main" xmlns="" val="4092362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a:t>
            </a:r>
            <a:r>
              <a:rPr lang="tr-TR" sz="1200" u="sng" kern="1200" dirty="0" err="1" smtClean="0">
                <a:solidFill>
                  <a:schemeClr val="tx1"/>
                </a:solidFill>
                <a:effectLst/>
                <a:latin typeface="+mn-lt"/>
                <a:ea typeface="+mn-ea"/>
                <a:cs typeface="+mn-cs"/>
                <a:hlinkClick r:id="rId3"/>
              </a:rPr>
              <a:t>hangisoru</a:t>
            </a:r>
            <a:r>
              <a:rPr lang="tr-TR" sz="1200"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60307998-F349-43C1-BCBD-43EE1466FB80}" type="slidenum">
              <a:rPr lang="tr-TR" smtClean="0"/>
              <a:pPr/>
              <a:t>5</a:t>
            </a:fld>
            <a:endParaRPr lang="tr-TR"/>
          </a:p>
        </p:txBody>
      </p:sp>
    </p:spTree>
    <p:extLst>
      <p:ext uri="{BB962C8B-B14F-4D97-AF65-F5344CB8AC3E}">
        <p14:creationId xmlns:p14="http://schemas.microsoft.com/office/powerpoint/2010/main" xmlns="" val="62154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a:t>
            </a:r>
            <a:r>
              <a:rPr lang="tr-TR" sz="1200" u="sng" kern="1200" dirty="0" err="1" smtClean="0">
                <a:solidFill>
                  <a:schemeClr val="tx1"/>
                </a:solidFill>
                <a:effectLst/>
                <a:latin typeface="+mn-lt"/>
                <a:ea typeface="+mn-ea"/>
                <a:cs typeface="+mn-cs"/>
                <a:hlinkClick r:id="rId3"/>
              </a:rPr>
              <a:t>hangisoru</a:t>
            </a:r>
            <a:r>
              <a:rPr lang="tr-TR" sz="1200"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60307998-F349-43C1-BCBD-43EE1466FB80}" type="slidenum">
              <a:rPr lang="tr-TR" smtClean="0"/>
              <a:pPr/>
              <a:t>8</a:t>
            </a:fld>
            <a:endParaRPr lang="tr-TR"/>
          </a:p>
        </p:txBody>
      </p:sp>
    </p:spTree>
    <p:extLst>
      <p:ext uri="{BB962C8B-B14F-4D97-AF65-F5344CB8AC3E}">
        <p14:creationId xmlns:p14="http://schemas.microsoft.com/office/powerpoint/2010/main" xmlns="" val="3128029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a:t>
            </a:r>
            <a:r>
              <a:rPr lang="tr-TR" sz="1200" u="sng" kern="1200" dirty="0" err="1" smtClean="0">
                <a:solidFill>
                  <a:schemeClr val="tx1"/>
                </a:solidFill>
                <a:effectLst/>
                <a:latin typeface="+mn-lt"/>
                <a:ea typeface="+mn-ea"/>
                <a:cs typeface="+mn-cs"/>
                <a:hlinkClick r:id="rId3"/>
              </a:rPr>
              <a:t>hangisoru</a:t>
            </a:r>
            <a:r>
              <a:rPr lang="tr-TR" sz="1200"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60307998-F349-43C1-BCBD-43EE1466FB80}" type="slidenum">
              <a:rPr lang="tr-TR" smtClean="0"/>
              <a:pPr/>
              <a:t>11</a:t>
            </a:fld>
            <a:endParaRPr lang="tr-TR"/>
          </a:p>
        </p:txBody>
      </p:sp>
    </p:spTree>
    <p:extLst>
      <p:ext uri="{BB962C8B-B14F-4D97-AF65-F5344CB8AC3E}">
        <p14:creationId xmlns:p14="http://schemas.microsoft.com/office/powerpoint/2010/main" xmlns="" val="415759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kern="1200" dirty="0" smtClean="0">
                <a:solidFill>
                  <a:schemeClr val="tx1"/>
                </a:solidFill>
                <a:effectLst/>
                <a:latin typeface="+mn-lt"/>
                <a:ea typeface="+mn-ea"/>
                <a:cs typeface="+mn-cs"/>
                <a:hlinkClick r:id="rId3"/>
              </a:rPr>
              <a:t>www.</a:t>
            </a:r>
            <a:r>
              <a:rPr lang="tr-TR" sz="1200" u="sng" kern="1200" dirty="0" err="1" smtClean="0">
                <a:solidFill>
                  <a:schemeClr val="tx1"/>
                </a:solidFill>
                <a:effectLst/>
                <a:latin typeface="+mn-lt"/>
                <a:ea typeface="+mn-ea"/>
                <a:cs typeface="+mn-cs"/>
                <a:hlinkClick r:id="rId3"/>
              </a:rPr>
              <a:t>hangisoru</a:t>
            </a:r>
            <a:r>
              <a:rPr lang="tr-TR" sz="1200" u="sng" kern="1200" dirty="0" smtClean="0">
                <a:solidFill>
                  <a:schemeClr val="tx1"/>
                </a:solidFill>
                <a:effectLst/>
                <a:latin typeface="+mn-lt"/>
                <a:ea typeface="+mn-ea"/>
                <a:cs typeface="+mn-cs"/>
                <a:hlinkClick r:id="rId3"/>
              </a:rPr>
              <a:t>.com</a:t>
            </a:r>
            <a:endParaRPr lang="tr-TR" dirty="0"/>
          </a:p>
        </p:txBody>
      </p:sp>
      <p:sp>
        <p:nvSpPr>
          <p:cNvPr id="4" name="Slayt Numarası Yer Tutucusu 3"/>
          <p:cNvSpPr>
            <a:spLocks noGrp="1"/>
          </p:cNvSpPr>
          <p:nvPr>
            <p:ph type="sldNum" sz="quarter" idx="10"/>
          </p:nvPr>
        </p:nvSpPr>
        <p:spPr/>
        <p:txBody>
          <a:bodyPr/>
          <a:lstStyle/>
          <a:p>
            <a:fld id="{60307998-F349-43C1-BCBD-43EE1466FB80}" type="slidenum">
              <a:rPr lang="tr-TR" smtClean="0"/>
              <a:pPr/>
              <a:t>14</a:t>
            </a:fld>
            <a:endParaRPr lang="tr-TR"/>
          </a:p>
        </p:txBody>
      </p:sp>
    </p:spTree>
    <p:extLst>
      <p:ext uri="{BB962C8B-B14F-4D97-AF65-F5344CB8AC3E}">
        <p14:creationId xmlns:p14="http://schemas.microsoft.com/office/powerpoint/2010/main" xmlns="" val="768392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26406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1448195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4239927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2758253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5665751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5663877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3420887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298309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723175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2464025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smtClean="0"/>
              <a:t>Asıl başlık stili için tıklatın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5376085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smtClean="0"/>
              <a:t>Asıl başlık stili için tıklatın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085843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9881538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11314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2535470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0225189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184156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66043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2780878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6255026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3401794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4899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43773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9233824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1671701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81140642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5120087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87012637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8711910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14753175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3524141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1726305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8528527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69312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69492699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927152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0747037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3865993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6599336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7420994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58089764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1273481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9928472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447256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544717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xmlns="" val="30842127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9585982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014985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64898199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02400880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81244466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57971501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BE5E4FF5-8E1A-4004-91D3-8C93B163E5C5}"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63232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36513789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373224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66363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93920154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726472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5134464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10587125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855922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03561600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431780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5375493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396527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6485447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70595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0157425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7266411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245836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97431752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9705803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4103516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6806151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45460001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5577393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1225751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003408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9038047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03298225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676378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3231882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4652318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2107016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07381412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36932376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8112248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8285233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79535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1056940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5452627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6859894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2810820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803657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B43B98-095D-4A25-9C68-2DA9069486BD}"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178561004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56919066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B43B98-095D-4A25-9C68-2DA9069486BD}"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80513008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0663764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7539264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08429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82656570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66487597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49907601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7282805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68525258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395287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1563067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506170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21812094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7429366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44422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96150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60045963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93289746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15733864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9314883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28099557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9089102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75110409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556421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256451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737000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678570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726977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3809356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9" name="Footer Placeholder 8"/>
          <p:cNvSpPr>
            <a:spLocks noGrp="1"/>
          </p:cNvSpPr>
          <p:nvPr>
            <p:ph type="ftr" sz="quarter" idx="11"/>
          </p:nvPr>
        </p:nvSpPr>
        <p:spPr>
          <a:xfrm>
            <a:off x="3499101" y="6356350"/>
            <a:ext cx="5911517" cy="365125"/>
          </a:xfrm>
        </p:spPr>
        <p:txBody>
          <a:bodyPr/>
          <a:lstStyle/>
          <a:p>
            <a:endParaRPr lang="tr-TR"/>
          </a:p>
        </p:txBody>
      </p:sp>
      <p:sp>
        <p:nvSpPr>
          <p:cNvPr id="10" name="Slide Number Placeholder 9"/>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053361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302393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291901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74972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691677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691742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682318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425363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776662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618362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156852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9035053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949096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460225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2192901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4580729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5046348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3839430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649541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9928736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2067063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tr-T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BB43B98-095D-4A25-9C68-2DA9069486BD}" type="slidenum">
              <a:rPr lang="tr-TR" smtClean="0"/>
              <a:pPr/>
              <a:t>‹#›</a:t>
            </a:fld>
            <a:endParaRPr lang="tr-T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3227749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005011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tr-TR" smtClean="0"/>
              <a:t>Asıl başlık stili için tıklatın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8441285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tr-TR" smtClean="0"/>
              <a:t>Asıl başlık stili için tıklatın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260854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Content Placeholder 3"/>
          <p:cNvSpPr>
            <a:spLocks noGrp="1"/>
          </p:cNvSpPr>
          <p:nvPr>
            <p:ph sz="quarter" idx="13"/>
          </p:nvPr>
        </p:nvSpPr>
        <p:spPr>
          <a:xfrm>
            <a:off x="685802" y="2861733"/>
            <a:ext cx="5088712"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3" name="Content Placeholder 5"/>
          <p:cNvSpPr>
            <a:spLocks noGrp="1"/>
          </p:cNvSpPr>
          <p:nvPr>
            <p:ph sz="quarter" idx="14"/>
          </p:nvPr>
        </p:nvSpPr>
        <p:spPr>
          <a:xfrm>
            <a:off x="5993969" y="2861733"/>
            <a:ext cx="5088713" cy="2512852"/>
          </a:xfrm>
        </p:spPr>
        <p:txBody>
          <a:bodyPr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650275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5027283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9812902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001893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tr-TR" smtClean="0"/>
              <a:t>Asıl başlık stili için tıklatın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4784923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824459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4465579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6817327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tr-TR" smtClean="0"/>
              <a:t>Asıl başlık stili için tıklatın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2827025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065922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tr-TR" smtClean="0"/>
              <a:t>Asıl başlık stili için tıklatın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486705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tr-TR" smtClean="0"/>
              <a:t>Asıl başlık stili için tıklatın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249161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86555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tr-TR" smtClean="0"/>
              <a:t>Asıl başlık stili için tıklatın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760810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tr-TR" smtClean="0"/>
              <a:t>Asıl başlık stili için tıklatın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5375961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2610816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880903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462364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0881952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5215640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019555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372614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96301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0903445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8148979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7292771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5569510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333396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95611669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2061854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762005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900670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a:xfrm>
            <a:off x="5332412" y="5883275"/>
            <a:ext cx="4324044" cy="365125"/>
          </a:xfrm>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2770697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951856" y="5867131"/>
            <a:ext cx="551167" cy="365125"/>
          </a:xfrm>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60412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786797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887783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841078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720959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6664853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2227636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5290352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2887839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7685246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131503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35401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smtClean="0"/>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3C9A6E3-85B3-414D-82FC-AAFAB630AB80}"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3227657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5557256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7559761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smtClean="0"/>
              <a:t>Asıl metin stillerini düzenlemek için tıklatın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7544836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3813547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6421281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8217153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043853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0616530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2804742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F1485E-83EE-45E1-9156-77146A736D0C}" type="datetimeFigureOut">
              <a:rPr lang="tr-TR" smtClean="0"/>
              <a:pPr/>
              <a:t>30.04.2018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20886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theme" Target="../theme/theme10.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image" Target="../media/image18.png"/><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10" Type="http://schemas.openxmlformats.org/officeDocument/2006/relationships/slideLayout" Target="../slideLayouts/slideLayout155.xml"/><Relationship Id="rId19" Type="http://schemas.openxmlformats.org/officeDocument/2006/relationships/image" Target="../media/image17.png"/><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12" Type="http://schemas.openxmlformats.org/officeDocument/2006/relationships/theme" Target="../theme/theme11.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5" Type="http://schemas.openxmlformats.org/officeDocument/2006/relationships/slideLayout" Target="../slideLayouts/slideLayout167.xml"/><Relationship Id="rId10" Type="http://schemas.openxmlformats.org/officeDocument/2006/relationships/slideLayout" Target="../slideLayouts/slideLayout172.xml"/><Relationship Id="rId4" Type="http://schemas.openxmlformats.org/officeDocument/2006/relationships/slideLayout" Target="../slideLayouts/slideLayout166.xml"/><Relationship Id="rId9" Type="http://schemas.openxmlformats.org/officeDocument/2006/relationships/slideLayout" Target="../slideLayouts/slideLayout17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theme" Target="../theme/theme12.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theme" Target="../theme/theme13.xml"/><Relationship Id="rId3" Type="http://schemas.openxmlformats.org/officeDocument/2006/relationships/slideLayout" Target="../slideLayouts/slideLayout192.xml"/><Relationship Id="rId21" Type="http://schemas.openxmlformats.org/officeDocument/2006/relationships/image" Target="../media/image13.png"/><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20" Type="http://schemas.openxmlformats.org/officeDocument/2006/relationships/image" Target="../media/image12.png"/><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19" Type="http://schemas.openxmlformats.org/officeDocument/2006/relationships/image" Target="../media/image11.png"/><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 Id="rId22" Type="http://schemas.openxmlformats.org/officeDocument/2006/relationships/image" Target="../media/image1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heme" Target="../theme/theme5.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theme" Target="../theme/theme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theme" Target="../theme/theme8.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theme" Target="../theme/theme9.xml"/><Relationship Id="rId3" Type="http://schemas.openxmlformats.org/officeDocument/2006/relationships/slideLayout" Target="../slideLayouts/slideLayout131.xml"/><Relationship Id="rId21" Type="http://schemas.openxmlformats.org/officeDocument/2006/relationships/image" Target="../media/image13.png"/><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image" Target="../media/image12.png"/><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image" Target="../media/image11.png"/><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75578183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F1485E-83EE-45E1-9156-77146A736D0C}" type="datetimeFigureOut">
              <a:rPr lang="tr-TR" smtClean="0"/>
              <a:pPr/>
              <a:t>30.04.2018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13871755"/>
      </p:ext>
    </p:extLst>
  </p:cSld>
  <p:clrMap bg1="dk1" tx1="lt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F1485E-83EE-45E1-9156-77146A736D0C}" type="datetimeFigureOut">
              <a:rPr lang="tr-TR" smtClean="0"/>
              <a:pPr/>
              <a:t>30.04.2018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196406670"/>
      </p:ext>
    </p:extLst>
  </p:cSld>
  <p:clrMap bg1="dk1" tx1="lt1" bg2="dk2" tx2="lt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744880735"/>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016041934"/>
      </p:ext>
    </p:extLst>
  </p:cSld>
  <p:clrMap bg1="dk1" tx1="lt1" bg2="dk2"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 id="2147483953" r:id="rId15"/>
    <p:sldLayoutId id="2147483954" r:id="rId16"/>
    <p:sldLayoutId id="214748395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35090720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18654522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6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03C9A6E3-85B3-414D-82FC-AAFAB630AB80}" type="datetimeFigureOut">
              <a:rPr lang="tr-TR" smtClean="0"/>
              <a:pPr/>
              <a:t>30.04.2018</a:t>
            </a:fld>
            <a:endParaRPr lang="tr-T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tr-T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BB43B98-095D-4A25-9C68-2DA9069486BD}" type="slidenum">
              <a:rPr lang="tr-TR" smtClean="0"/>
              <a:pPr/>
              <a:t>‹#›</a:t>
            </a:fld>
            <a:endParaRPr lang="tr-TR"/>
          </a:p>
        </p:txBody>
      </p:sp>
    </p:spTree>
    <p:extLst>
      <p:ext uri="{BB962C8B-B14F-4D97-AF65-F5344CB8AC3E}">
        <p14:creationId xmlns:p14="http://schemas.microsoft.com/office/powerpoint/2010/main" xmlns="" val="43429336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F1485E-83EE-45E1-9156-77146A736D0C}" type="datetimeFigureOut">
              <a:rPr lang="tr-TR" smtClean="0"/>
              <a:pPr/>
              <a:t>30.04.2018</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35472549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F1485E-83EE-45E1-9156-77146A736D0C}" type="datetimeFigureOut">
              <a:rPr lang="tr-TR" smtClean="0"/>
              <a:pPr/>
              <a:t>30.04.2018</a:t>
            </a:fld>
            <a:endParaRPr lang="tr-T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225692246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9F1485E-83EE-45E1-9156-77146A736D0C}" type="datetimeFigureOut">
              <a:rPr lang="tr-TR" smtClean="0"/>
              <a:pPr/>
              <a:t>30.04.2018</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4241476824"/>
      </p:ext>
    </p:extLst>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9F1485E-83EE-45E1-9156-77146A736D0C}" type="datetimeFigureOut">
              <a:rPr lang="tr-TR" smtClean="0"/>
              <a:pPr/>
              <a:t>30.04.2018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861337331"/>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9F1485E-83EE-45E1-9156-77146A736D0C}" type="datetimeFigureOut">
              <a:rPr lang="tr-TR" smtClean="0"/>
              <a:pPr/>
              <a:t>30.04.2018</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E5E4FF5-8E1A-4004-91D3-8C93B163E5C5}" type="slidenum">
              <a:rPr lang="tr-TR" smtClean="0"/>
              <a:pPr/>
              <a:t>‹#›</a:t>
            </a:fld>
            <a:endParaRPr lang="tr-TR"/>
          </a:p>
        </p:txBody>
      </p:sp>
    </p:spTree>
    <p:extLst>
      <p:ext uri="{BB962C8B-B14F-4D97-AF65-F5344CB8AC3E}">
        <p14:creationId xmlns:p14="http://schemas.microsoft.com/office/powerpoint/2010/main" xmlns="" val="697574089"/>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notesSlide" Target="../notesSlides/notesSlide1.xml"/><Relationship Id="rId1" Type="http://schemas.openxmlformats.org/officeDocument/2006/relationships/slideLayout" Target="../slideLayouts/slideLayout10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9.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0.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lokmanbas.net/sites/default/files/ders-notlari/ayin-halleri.jpg" TargetMode="External"/><Relationship Id="rId1" Type="http://schemas.openxmlformats.org/officeDocument/2006/relationships/slideLayout" Target="../slideLayouts/slideLayout180.xml"/></Relationships>
</file>

<file path=ppt/slides/_rels/slide1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notesSlide" Target="../notesSlides/notesSlide5.xml"/><Relationship Id="rId1" Type="http://schemas.openxmlformats.org/officeDocument/2006/relationships/slideLayout" Target="../slideLayouts/slideLayout1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0.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0.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0.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5303" y="2107451"/>
            <a:ext cx="11218127" cy="2379489"/>
          </a:xfrm>
        </p:spPr>
        <p:txBody>
          <a:bodyPr>
            <a:noAutofit/>
          </a:bodyPr>
          <a:lstStyle/>
          <a:p>
            <a:r>
              <a:rPr lang="tr-TR" sz="8000" dirty="0" smtClean="0">
                <a:solidFill>
                  <a:srgbClr val="FF0066"/>
                </a:solidFill>
              </a:rPr>
              <a:t>      GÜNEŞ </a:t>
            </a:r>
            <a:r>
              <a:rPr lang="tr-TR" sz="8000" dirty="0" smtClean="0">
                <a:solidFill>
                  <a:srgbClr val="7030A0"/>
                </a:solidFill>
              </a:rPr>
              <a:t>DÜNYA</a:t>
            </a:r>
            <a:r>
              <a:rPr lang="tr-TR" sz="8000" dirty="0" smtClean="0"/>
              <a:t> </a:t>
            </a:r>
            <a:r>
              <a:rPr lang="tr-TR" sz="8000" dirty="0" smtClean="0">
                <a:solidFill>
                  <a:schemeClr val="tx2">
                    <a:lumMod val="75000"/>
                    <a:lumOff val="25000"/>
                  </a:schemeClr>
                </a:solidFill>
              </a:rPr>
              <a:t>AY </a:t>
            </a:r>
            <a:r>
              <a:rPr lang="tr-TR" sz="8000" dirty="0" smtClean="0"/>
              <a:t/>
            </a:r>
            <a:br>
              <a:rPr lang="tr-TR" sz="8000" dirty="0" smtClean="0"/>
            </a:br>
            <a:r>
              <a:rPr lang="tr-TR" sz="8000" dirty="0" smtClean="0"/>
              <a:t>          </a:t>
            </a:r>
            <a:r>
              <a:rPr lang="tr-TR" sz="8000" dirty="0" smtClean="0">
                <a:solidFill>
                  <a:srgbClr val="FF0000"/>
                </a:solidFill>
              </a:rPr>
              <a:t>TUTULMASI</a:t>
            </a:r>
            <a:br>
              <a:rPr lang="tr-TR" sz="8000" dirty="0" smtClean="0">
                <a:solidFill>
                  <a:srgbClr val="FF0000"/>
                </a:solidFill>
              </a:rPr>
            </a:br>
            <a:endParaRPr lang="tr-TR" sz="8000" dirty="0">
              <a:solidFill>
                <a:srgbClr val="FF0000"/>
              </a:solidFill>
            </a:endParaRPr>
          </a:p>
        </p:txBody>
      </p:sp>
      <p:sp>
        <p:nvSpPr>
          <p:cNvPr id="3" name="Dikdörtgen 2"/>
          <p:cNvSpPr/>
          <p:nvPr/>
        </p:nvSpPr>
        <p:spPr>
          <a:xfrm>
            <a:off x="808074" y="3712948"/>
            <a:ext cx="6662701" cy="388696"/>
          </a:xfrm>
          <a:prstGeom prst="rect">
            <a:avLst/>
          </a:prstGeom>
        </p:spPr>
        <p:txBody>
          <a:bodyPr wrap="square">
            <a:spAutoFit/>
          </a:bodyPr>
          <a:lstStyle/>
          <a:p>
            <a:pPr marL="685800">
              <a:lnSpc>
                <a:spcPct val="107000"/>
              </a:lnSpc>
              <a:spcAft>
                <a:spcPts val="800"/>
              </a:spcAft>
            </a:pPr>
            <a:r>
              <a:rPr lang="tr-TR"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832901" y="5522475"/>
            <a:ext cx="2218877" cy="369332"/>
          </a:xfrm>
          <a:prstGeom prst="rect">
            <a:avLst/>
          </a:prstGeom>
        </p:spPr>
        <p:txBody>
          <a:bodyPr wrap="none">
            <a:spAutoFit/>
          </a:bodyPr>
          <a:lstStyle/>
          <a:p>
            <a:r>
              <a:rPr lang="tr-TR" u="sng" dirty="0" smtClean="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www.</a:t>
            </a:r>
            <a:r>
              <a:rPr lang="tr-TR" u="sng" dirty="0" err="1" smtClean="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hangisoru</a:t>
            </a:r>
            <a:r>
              <a:rPr lang="tr-TR" u="sng" dirty="0" smtClean="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.com</a:t>
            </a:r>
            <a:endParaRPr lang="tr-TR" dirty="0"/>
          </a:p>
        </p:txBody>
      </p:sp>
    </p:spTree>
    <p:extLst>
      <p:ext uri="{BB962C8B-B14F-4D97-AF65-F5344CB8AC3E}">
        <p14:creationId xmlns:p14="http://schemas.microsoft.com/office/powerpoint/2010/main" xmlns="" val="2623504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32154" y="724290"/>
            <a:ext cx="11459846" cy="5693866"/>
          </a:xfrm>
          <a:prstGeom prst="rect">
            <a:avLst/>
          </a:prstGeom>
        </p:spPr>
        <p:txBody>
          <a:bodyPr wrap="square">
            <a:spAutoFit/>
          </a:bodyPr>
          <a:lstStyle/>
          <a:p>
            <a:r>
              <a:rPr lang="tr-TR" sz="2800" b="1" i="0" dirty="0" smtClean="0">
                <a:solidFill>
                  <a:srgbClr val="7030A0"/>
                </a:solidFill>
                <a:effectLst/>
                <a:latin typeface="Open Sans"/>
              </a:rPr>
              <a:t>DÜNYA’NIN HAREKETLERİ</a:t>
            </a:r>
            <a:r>
              <a:rPr lang="tr-TR" sz="2800" dirty="0" smtClean="0"/>
              <a:t/>
            </a:r>
            <a:br>
              <a:rPr lang="tr-TR" sz="2800" dirty="0" smtClean="0"/>
            </a:br>
            <a:r>
              <a:rPr lang="tr-TR" sz="2800" b="1" i="0" dirty="0" smtClean="0">
                <a:solidFill>
                  <a:srgbClr val="FF0000"/>
                </a:solidFill>
                <a:effectLst/>
                <a:latin typeface="Open Sans"/>
              </a:rPr>
              <a:t>1. Dünya’nın Kendi Etrafındaki Hareketi</a:t>
            </a:r>
            <a:r>
              <a:rPr lang="tr-TR" sz="2800" dirty="0" smtClean="0">
                <a:solidFill>
                  <a:srgbClr val="FFFF00"/>
                </a:solidFill>
              </a:rPr>
              <a:t/>
            </a:r>
            <a:br>
              <a:rPr lang="tr-TR" sz="2800" dirty="0" smtClean="0">
                <a:solidFill>
                  <a:srgbClr val="FFFF00"/>
                </a:solidFill>
              </a:rPr>
            </a:br>
            <a:r>
              <a:rPr lang="tr-TR" sz="2800" b="0" i="0" dirty="0" smtClean="0">
                <a:solidFill>
                  <a:srgbClr val="333333"/>
                </a:solidFill>
                <a:effectLst/>
                <a:latin typeface="Open Sans"/>
              </a:rPr>
              <a:t>• Batıdan doğuya doğru döner.</a:t>
            </a:r>
            <a:r>
              <a:rPr lang="tr-TR" sz="2800" dirty="0" smtClean="0"/>
              <a:t/>
            </a:r>
            <a:br>
              <a:rPr lang="tr-TR" sz="2800" dirty="0" smtClean="0"/>
            </a:br>
            <a:r>
              <a:rPr lang="tr-TR" sz="2800" b="0" i="0" dirty="0" smtClean="0">
                <a:solidFill>
                  <a:srgbClr val="333333"/>
                </a:solidFill>
                <a:effectLst/>
                <a:latin typeface="Open Sans"/>
              </a:rPr>
              <a:t>• Gece ve gündüz oluşur.</a:t>
            </a:r>
            <a:r>
              <a:rPr lang="tr-TR" sz="2800" dirty="0" smtClean="0"/>
              <a:t/>
            </a:r>
            <a:br>
              <a:rPr lang="tr-TR" sz="2800" dirty="0" smtClean="0"/>
            </a:br>
            <a:r>
              <a:rPr lang="tr-TR" sz="2800" b="0" i="0" dirty="0" smtClean="0">
                <a:solidFill>
                  <a:srgbClr val="333333"/>
                </a:solidFill>
                <a:effectLst/>
                <a:latin typeface="Open Sans"/>
              </a:rPr>
              <a:t>• Bir dönüşü 24 saatte (bir günde) tamamlar.</a:t>
            </a:r>
            <a:r>
              <a:rPr lang="tr-TR" sz="2800" dirty="0" smtClean="0"/>
              <a:t/>
            </a:r>
            <a:br>
              <a:rPr lang="tr-TR" sz="2800" dirty="0" smtClean="0"/>
            </a:br>
            <a:r>
              <a:rPr lang="tr-TR" sz="2800" b="0" i="0" dirty="0" smtClean="0">
                <a:solidFill>
                  <a:srgbClr val="333333"/>
                </a:solidFill>
                <a:effectLst/>
                <a:latin typeface="Open Sans"/>
              </a:rPr>
              <a:t>• Güneş ışığının alındığı zaman aralığına gündüz, güneş ışığının alınmadığı zaman aralığına gece denir.</a:t>
            </a:r>
            <a:r>
              <a:rPr lang="tr-TR" sz="2800" dirty="0" smtClean="0"/>
              <a:t/>
            </a:r>
            <a:br>
              <a:rPr lang="tr-TR" sz="2800" dirty="0" smtClean="0"/>
            </a:br>
            <a:r>
              <a:rPr lang="tr-TR" sz="2800" b="0" i="0" dirty="0" smtClean="0">
                <a:solidFill>
                  <a:srgbClr val="333333"/>
                </a:solidFill>
                <a:effectLst/>
                <a:latin typeface="Open Sans"/>
              </a:rPr>
              <a:t>• Ekvatorda gece ve gündüz süreleri her zaman eşittir.</a:t>
            </a:r>
            <a:r>
              <a:rPr lang="tr-TR" sz="2800" dirty="0" smtClean="0"/>
              <a:t/>
            </a:r>
            <a:br>
              <a:rPr lang="tr-TR" sz="2800" dirty="0" smtClean="0"/>
            </a:br>
            <a:r>
              <a:rPr lang="tr-TR" sz="2800" b="0" i="0" dirty="0" smtClean="0">
                <a:solidFill>
                  <a:srgbClr val="333333"/>
                </a:solidFill>
                <a:effectLst/>
                <a:latin typeface="Open Sans"/>
              </a:rPr>
              <a:t>• Ekvatordan uzaklaştıkça gece, gündüz süreleri değişir.</a:t>
            </a:r>
            <a:r>
              <a:rPr lang="tr-TR" sz="2800" dirty="0" smtClean="0"/>
              <a:t/>
            </a:r>
            <a:br>
              <a:rPr lang="tr-TR" sz="2800" dirty="0" smtClean="0"/>
            </a:br>
            <a:r>
              <a:rPr lang="tr-TR" sz="2800" b="0" i="0" dirty="0" smtClean="0">
                <a:solidFill>
                  <a:srgbClr val="333333"/>
                </a:solidFill>
                <a:effectLst/>
                <a:latin typeface="Open Sans"/>
              </a:rPr>
              <a:t>• Güneş ışınlarının dik veya eğik gelmesi gece - gündüz sürelerini değiştirir.</a:t>
            </a:r>
            <a:r>
              <a:rPr lang="tr-TR" sz="2800" dirty="0" smtClean="0"/>
              <a:t/>
            </a:r>
            <a:br>
              <a:rPr lang="tr-TR" sz="2800" dirty="0" smtClean="0"/>
            </a:br>
            <a:r>
              <a:rPr lang="tr-TR" sz="2800" b="0" i="0" dirty="0" smtClean="0">
                <a:solidFill>
                  <a:srgbClr val="333333"/>
                </a:solidFill>
                <a:effectLst/>
                <a:latin typeface="Open Sans"/>
              </a:rPr>
              <a:t>• 21 Mart - 23 Eylül tarihlerinde Dünya’nın her yerinde gece gündüz süreleri eşittir. En uzun gece 21 Aralık, en uzun gündüz 21 Haziran’dır.</a:t>
            </a:r>
            <a:endParaRPr lang="tr-TR" sz="2800" dirty="0"/>
          </a:p>
        </p:txBody>
      </p:sp>
    </p:spTree>
    <p:extLst>
      <p:ext uri="{BB962C8B-B14F-4D97-AF65-F5344CB8AC3E}">
        <p14:creationId xmlns:p14="http://schemas.microsoft.com/office/powerpoint/2010/main" xmlns="" val="30263453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2888" y="206652"/>
            <a:ext cx="9775493" cy="4524315"/>
          </a:xfrm>
          <a:prstGeom prst="rect">
            <a:avLst/>
          </a:prstGeom>
        </p:spPr>
        <p:txBody>
          <a:bodyPr wrap="square">
            <a:spAutoFit/>
          </a:bodyPr>
          <a:lstStyle/>
          <a:p>
            <a:r>
              <a:rPr lang="tr-TR" sz="3600" b="1" i="0" dirty="0" smtClean="0">
                <a:solidFill>
                  <a:srgbClr val="FFFF00"/>
                </a:solidFill>
                <a:effectLst/>
                <a:latin typeface="Open Sans"/>
              </a:rPr>
              <a:t>2. Dünya’nın Güneş Etrafındaki Hareketi</a:t>
            </a:r>
            <a:r>
              <a:rPr lang="tr-TR" dirty="0" smtClean="0">
                <a:solidFill>
                  <a:srgbClr val="FFFF00"/>
                </a:solidFill>
              </a:rPr>
              <a:t/>
            </a:r>
            <a:br>
              <a:rPr lang="tr-TR" dirty="0" smtClean="0">
                <a:solidFill>
                  <a:srgbClr val="FFFF00"/>
                </a:solidFill>
              </a:rPr>
            </a:br>
            <a:r>
              <a:rPr lang="tr-TR" sz="2800" b="0" i="0" dirty="0" smtClean="0">
                <a:solidFill>
                  <a:srgbClr val="FFFFFF"/>
                </a:solidFill>
                <a:effectLst/>
                <a:latin typeface="Open Sans"/>
              </a:rPr>
              <a:t>• Batıdan doğuya döner.</a:t>
            </a:r>
            <a:r>
              <a:rPr lang="tr-TR" sz="2800" dirty="0" smtClean="0">
                <a:solidFill>
                  <a:srgbClr val="FFFFFF"/>
                </a:solidFill>
              </a:rPr>
              <a:t/>
            </a:r>
            <a:br>
              <a:rPr lang="tr-TR" sz="2800" dirty="0" smtClean="0">
                <a:solidFill>
                  <a:srgbClr val="FFFFFF"/>
                </a:solidFill>
              </a:rPr>
            </a:br>
            <a:r>
              <a:rPr lang="tr-TR" sz="2800" b="0" i="0" dirty="0" smtClean="0">
                <a:solidFill>
                  <a:srgbClr val="FFFFFF"/>
                </a:solidFill>
                <a:effectLst/>
                <a:latin typeface="Open Sans"/>
              </a:rPr>
              <a:t>• Mevsimler oluşur.</a:t>
            </a:r>
            <a:r>
              <a:rPr lang="tr-TR" sz="2800" dirty="0" smtClean="0">
                <a:solidFill>
                  <a:srgbClr val="FFFFFF"/>
                </a:solidFill>
              </a:rPr>
              <a:t/>
            </a:r>
            <a:br>
              <a:rPr lang="tr-TR" sz="2800" dirty="0" smtClean="0">
                <a:solidFill>
                  <a:srgbClr val="FFFFFF"/>
                </a:solidFill>
              </a:rPr>
            </a:br>
            <a:r>
              <a:rPr lang="tr-TR" sz="2800" b="0" i="0" dirty="0" smtClean="0">
                <a:solidFill>
                  <a:srgbClr val="FFFFFF"/>
                </a:solidFill>
                <a:effectLst/>
                <a:latin typeface="Open Sans"/>
              </a:rPr>
              <a:t>• Bir dönüşü 365 gün 6 saatte (bir yılda) tamamlar.</a:t>
            </a:r>
            <a:r>
              <a:rPr lang="tr-TR" sz="2800" dirty="0" smtClean="0">
                <a:solidFill>
                  <a:srgbClr val="FFFFFF"/>
                </a:solidFill>
              </a:rPr>
              <a:t/>
            </a:r>
            <a:br>
              <a:rPr lang="tr-TR" sz="2800" dirty="0" smtClean="0">
                <a:solidFill>
                  <a:srgbClr val="FFFFFF"/>
                </a:solidFill>
              </a:rPr>
            </a:br>
            <a:r>
              <a:rPr lang="tr-TR" sz="2800" b="0" i="0" dirty="0" smtClean="0">
                <a:solidFill>
                  <a:srgbClr val="FFFFFF"/>
                </a:solidFill>
                <a:effectLst/>
                <a:latin typeface="Open Sans"/>
              </a:rPr>
              <a:t>• Güneş ışınlarının dik geldiği yerlerde yaz, eğik geldiği yerlerde kış yaşanır.</a:t>
            </a:r>
            <a:r>
              <a:rPr lang="tr-TR" sz="2800" dirty="0" smtClean="0">
                <a:solidFill>
                  <a:srgbClr val="FFFFFF"/>
                </a:solidFill>
              </a:rPr>
              <a:t/>
            </a:r>
            <a:br>
              <a:rPr lang="tr-TR" sz="2800" dirty="0" smtClean="0">
                <a:solidFill>
                  <a:srgbClr val="FFFFFF"/>
                </a:solidFill>
              </a:rPr>
            </a:br>
            <a:r>
              <a:rPr lang="tr-TR" sz="2800" b="0" i="0" dirty="0" smtClean="0">
                <a:solidFill>
                  <a:srgbClr val="FFFFFF"/>
                </a:solidFill>
                <a:effectLst/>
                <a:latin typeface="Open Sans"/>
              </a:rPr>
              <a:t>• Kuzey Yarım Küre’de yaz mevsimi yaşanırken, Güney Yarım Küre’de kış mevsimi yaşanır.</a:t>
            </a:r>
            <a:r>
              <a:rPr lang="tr-TR" sz="2800" dirty="0" smtClean="0">
                <a:solidFill>
                  <a:srgbClr val="FFFFFF"/>
                </a:solidFill>
              </a:rPr>
              <a:t/>
            </a:r>
            <a:br>
              <a:rPr lang="tr-TR" sz="2800" dirty="0" smtClean="0">
                <a:solidFill>
                  <a:srgbClr val="FFFFFF"/>
                </a:solidFill>
              </a:rPr>
            </a:br>
            <a:r>
              <a:rPr lang="tr-TR" sz="2800" b="0" i="0" dirty="0" smtClean="0">
                <a:solidFill>
                  <a:srgbClr val="FFFFFF"/>
                </a:solidFill>
                <a:effectLst/>
                <a:latin typeface="Open Sans"/>
              </a:rPr>
              <a:t>• Kuzey Yarım Küre’de ilkbahar mevsimi yaşanırken Güney Yarım Küre’de sonbahar mevsimi yaşanır.</a:t>
            </a:r>
            <a:endParaRPr lang="tr-TR" sz="2800" dirty="0">
              <a:solidFill>
                <a:srgbClr val="FFFFFF"/>
              </a:solidFill>
            </a:endParaRPr>
          </a:p>
        </p:txBody>
      </p:sp>
      <p:pic>
        <p:nvPicPr>
          <p:cNvPr id="3" name="Resim 2"/>
          <p:cNvPicPr>
            <a:picLocks noChangeAspect="1"/>
          </p:cNvPicPr>
          <p:nvPr/>
        </p:nvPicPr>
        <p:blipFill>
          <a:blip r:embed="rId3"/>
          <a:stretch>
            <a:fillRect/>
          </a:stretch>
        </p:blipFill>
        <p:spPr>
          <a:xfrm>
            <a:off x="7697972" y="4572000"/>
            <a:ext cx="4494028" cy="2286000"/>
          </a:xfrm>
          <a:prstGeom prst="rect">
            <a:avLst/>
          </a:prstGeom>
        </p:spPr>
      </p:pic>
    </p:spTree>
    <p:extLst>
      <p:ext uri="{BB962C8B-B14F-4D97-AF65-F5344CB8AC3E}">
        <p14:creationId xmlns:p14="http://schemas.microsoft.com/office/powerpoint/2010/main" xmlns="" val="35215388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xmlns="" val="365313301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143463" y="324119"/>
            <a:ext cx="9791289" cy="4431983"/>
          </a:xfrm>
          <a:prstGeom prst="rect">
            <a:avLst/>
          </a:prstGeom>
          <a:solidFill>
            <a:srgbClr val="FCFE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1" i="0" u="none" strike="noStrike" cap="none" normalizeH="0" baseline="0" dirty="0" smtClean="0">
                <a:ln>
                  <a:noFill/>
                </a:ln>
                <a:solidFill>
                  <a:srgbClr val="FF0000"/>
                </a:solidFill>
                <a:effectLst/>
                <a:latin typeface="inherit"/>
              </a:rPr>
              <a:t>AY’IN EVRELERİ</a:t>
            </a:r>
            <a:r>
              <a:rPr kumimoji="0" lang="tr-TR" altLang="tr-TR" sz="2400" b="0" i="0" u="none" strike="noStrike" cap="none" normalizeH="0" baseline="0" dirty="0" smtClean="0">
                <a:ln>
                  <a:noFill/>
                </a:ln>
                <a:solidFill>
                  <a:srgbClr val="333333"/>
                </a:solidFill>
                <a:effectLst/>
                <a:latin typeface="Open Sans"/>
              </a:rPr>
              <a:t/>
            </a:r>
            <a:br>
              <a:rPr kumimoji="0" lang="tr-TR" altLang="tr-TR" sz="2400" b="0" i="0" u="none" strike="noStrike" cap="none" normalizeH="0" baseline="0" dirty="0" smtClean="0">
                <a:ln>
                  <a:noFill/>
                </a:ln>
                <a:solidFill>
                  <a:srgbClr val="333333"/>
                </a:solidFill>
                <a:effectLst/>
                <a:latin typeface="Open Sans"/>
              </a:rPr>
            </a:br>
            <a:r>
              <a:rPr kumimoji="0" lang="tr-TR" altLang="tr-TR" sz="2400" b="0" i="0" u="none" strike="noStrike" cap="none" normalizeH="0" baseline="0" dirty="0" smtClean="0">
                <a:ln>
                  <a:noFill/>
                </a:ln>
                <a:solidFill>
                  <a:srgbClr val="0194CA"/>
                </a:solidFill>
                <a:effectLst/>
                <a:latin typeface="inherit"/>
                <a:hlinkClick r:id="rId2"/>
              </a:rPr>
              <a:t>  </a:t>
            </a:r>
            <a:r>
              <a:rPr kumimoji="0" lang="tr-TR" altLang="tr-TR" sz="2400" b="0" i="0" u="none" strike="noStrike" cap="none" normalizeH="0" baseline="0" dirty="0" smtClean="0">
                <a:ln>
                  <a:noFill/>
                </a:ln>
                <a:solidFill>
                  <a:srgbClr val="0194CA"/>
                </a:solidFill>
                <a:effectLst/>
                <a:latin typeface="inherit"/>
              </a:rPr>
              <a:t>         </a:t>
            </a:r>
            <a:endParaRPr kumimoji="0" lang="tr-TR" altLang="tr-TR"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400" b="0" i="0" u="none" strike="noStrike" cap="none" normalizeH="0" baseline="0" dirty="0" smtClean="0">
                <a:ln>
                  <a:noFill/>
                </a:ln>
                <a:solidFill>
                  <a:srgbClr val="333333"/>
                </a:solidFill>
                <a:effectLst/>
                <a:latin typeface="Open Sans"/>
              </a:rPr>
              <a:t>• Ay’ın görünen değişik şekillerine Ay’ın evreleri denir. Ay’ın Dünya etrafında dönmesi sonucu meydana gelir.</a:t>
            </a:r>
            <a:br>
              <a:rPr kumimoji="0" lang="tr-TR" altLang="tr-TR" sz="2400" b="0" i="0" u="none" strike="noStrike" cap="none" normalizeH="0" baseline="0" dirty="0" smtClean="0">
                <a:ln>
                  <a:noFill/>
                </a:ln>
                <a:solidFill>
                  <a:srgbClr val="333333"/>
                </a:solidFill>
                <a:effectLst/>
                <a:latin typeface="Open Sans"/>
              </a:rPr>
            </a:br>
            <a:r>
              <a:rPr kumimoji="0" lang="tr-TR" altLang="tr-TR" sz="2400" b="1" i="0" u="none" strike="noStrike" cap="none" normalizeH="0" baseline="0" dirty="0" smtClean="0">
                <a:ln>
                  <a:noFill/>
                </a:ln>
                <a:solidFill>
                  <a:srgbClr val="333333"/>
                </a:solidFill>
                <a:effectLst/>
                <a:latin typeface="inherit"/>
              </a:rPr>
              <a:t>1. YENİ AY: </a:t>
            </a:r>
            <a:r>
              <a:rPr kumimoji="0" lang="tr-TR" altLang="tr-TR" sz="2400" b="0" i="0" u="none" strike="noStrike" cap="none" normalizeH="0" baseline="0" dirty="0" smtClean="0">
                <a:ln>
                  <a:noFill/>
                </a:ln>
                <a:solidFill>
                  <a:srgbClr val="333333"/>
                </a:solidFill>
                <a:effectLst/>
                <a:latin typeface="Open Sans"/>
              </a:rPr>
              <a:t>Ay, Dünya ile Güneş arasındadır. Ay’ın karanlık yüzünün Dünya’ya baktığı evredir.</a:t>
            </a:r>
            <a:br>
              <a:rPr kumimoji="0" lang="tr-TR" altLang="tr-TR" sz="2400" b="0" i="0" u="none" strike="noStrike" cap="none" normalizeH="0" baseline="0" dirty="0" smtClean="0">
                <a:ln>
                  <a:noFill/>
                </a:ln>
                <a:solidFill>
                  <a:srgbClr val="333333"/>
                </a:solidFill>
                <a:effectLst/>
                <a:latin typeface="Open Sans"/>
              </a:rPr>
            </a:br>
            <a:r>
              <a:rPr kumimoji="0" lang="tr-TR" altLang="tr-TR" sz="2400" b="1" i="0" u="none" strike="noStrike" cap="none" normalizeH="0" baseline="0" dirty="0" smtClean="0">
                <a:ln>
                  <a:noFill/>
                </a:ln>
                <a:solidFill>
                  <a:srgbClr val="333333"/>
                </a:solidFill>
                <a:effectLst/>
                <a:latin typeface="inherit"/>
              </a:rPr>
              <a:t>2. İLK DÖRDÜN: </a:t>
            </a:r>
            <a:r>
              <a:rPr kumimoji="0" lang="tr-TR" altLang="tr-TR" sz="2400" b="0" i="0" u="none" strike="noStrike" cap="none" normalizeH="0" baseline="0" dirty="0" smtClean="0">
                <a:ln>
                  <a:noFill/>
                </a:ln>
                <a:solidFill>
                  <a:srgbClr val="333333"/>
                </a:solidFill>
                <a:effectLst/>
                <a:latin typeface="Open Sans"/>
              </a:rPr>
              <a:t>Yeni ay evresinden yaklaşık bir hafta sonra oluşur. Ay’ın Dünya’ya bakan yüzünün sağ yarısı aydınlık görünür.</a:t>
            </a:r>
            <a:br>
              <a:rPr kumimoji="0" lang="tr-TR" altLang="tr-TR" sz="2400" b="0" i="0" u="none" strike="noStrike" cap="none" normalizeH="0" baseline="0" dirty="0" smtClean="0">
                <a:ln>
                  <a:noFill/>
                </a:ln>
                <a:solidFill>
                  <a:srgbClr val="333333"/>
                </a:solidFill>
                <a:effectLst/>
                <a:latin typeface="Open Sans"/>
              </a:rPr>
            </a:br>
            <a:r>
              <a:rPr kumimoji="0" lang="tr-TR" altLang="tr-TR" sz="2400" b="1" i="0" u="none" strike="noStrike" cap="none" normalizeH="0" baseline="0" dirty="0" smtClean="0">
                <a:ln>
                  <a:noFill/>
                </a:ln>
                <a:solidFill>
                  <a:srgbClr val="333333"/>
                </a:solidFill>
                <a:effectLst/>
                <a:latin typeface="inherit"/>
              </a:rPr>
              <a:t>3. DOLUNAY: </a:t>
            </a:r>
            <a:r>
              <a:rPr kumimoji="0" lang="tr-TR" altLang="tr-TR" sz="2400" b="0" i="0" u="none" strike="noStrike" cap="none" normalizeH="0" baseline="0" dirty="0" smtClean="0">
                <a:ln>
                  <a:noFill/>
                </a:ln>
                <a:solidFill>
                  <a:srgbClr val="333333"/>
                </a:solidFill>
                <a:effectLst/>
                <a:latin typeface="Open Sans"/>
              </a:rPr>
              <a:t>İlk dördün evresinden bir hafta sonra oluşur. Dünya’ya bakan yüzünün tamamı aydınlık görünür.</a:t>
            </a:r>
            <a:br>
              <a:rPr kumimoji="0" lang="tr-TR" altLang="tr-TR" sz="2400" b="0" i="0" u="none" strike="noStrike" cap="none" normalizeH="0" baseline="0" dirty="0" smtClean="0">
                <a:ln>
                  <a:noFill/>
                </a:ln>
                <a:solidFill>
                  <a:srgbClr val="333333"/>
                </a:solidFill>
                <a:effectLst/>
                <a:latin typeface="Open Sans"/>
              </a:rPr>
            </a:br>
            <a:r>
              <a:rPr kumimoji="0" lang="tr-TR" altLang="tr-TR" sz="2400" b="1" i="0" u="none" strike="noStrike" cap="none" normalizeH="0" baseline="0" dirty="0" smtClean="0">
                <a:ln>
                  <a:noFill/>
                </a:ln>
                <a:solidFill>
                  <a:srgbClr val="333333"/>
                </a:solidFill>
                <a:effectLst/>
                <a:latin typeface="inherit"/>
              </a:rPr>
              <a:t>4. SON DÖRDÜN: </a:t>
            </a:r>
            <a:r>
              <a:rPr kumimoji="0" lang="tr-TR" altLang="tr-TR" sz="2400" b="0" i="0" u="none" strike="noStrike" cap="none" normalizeH="0" baseline="0" dirty="0" smtClean="0">
                <a:ln>
                  <a:noFill/>
                </a:ln>
                <a:solidFill>
                  <a:srgbClr val="333333"/>
                </a:solidFill>
                <a:effectLst/>
                <a:latin typeface="Open Sans"/>
              </a:rPr>
              <a:t>Dolunay evresinden yaklaşık bir hafta sonra oluşur. Ay’ın Dünya’ya bakan yüzünün sol yarısı aydınlık görülür</a:t>
            </a:r>
            <a:r>
              <a:rPr kumimoji="0" lang="tr-TR" altLang="tr-TR" sz="900" b="0" i="0" u="none" strike="noStrike" cap="none" normalizeH="0" baseline="0" dirty="0" smtClean="0">
                <a:ln>
                  <a:noFill/>
                </a:ln>
                <a:solidFill>
                  <a:srgbClr val="333333"/>
                </a:solidFill>
                <a:effectLst/>
                <a:latin typeface="Open Sans"/>
              </a:rPr>
              <a:t>.</a:t>
            </a:r>
            <a:endParaRPr kumimoji="0" lang="tr-TR" altLang="tr-TR" sz="900" b="0" i="0" u="none" strike="noStrike" cap="none" normalizeH="0" baseline="0" dirty="0" smtClean="0">
              <a:ln>
                <a:noFill/>
              </a:ln>
              <a:solidFill>
                <a:srgbClr val="0194CA"/>
              </a:solidFill>
              <a:effectLst/>
              <a:latin typeface="inherit"/>
            </a:endParaRPr>
          </a:p>
        </p:txBody>
      </p:sp>
      <p:sp>
        <p:nvSpPr>
          <p:cNvPr id="3" name="AutoShape 2" descr="http://www.lokmanbas.net/sites/default/files/ders-notlari/ayin-halleri_0.jpg">
            <a:hlinkClick r:id="rId2"/>
          </p:cNvPr>
          <p:cNvSpPr>
            <a:spLocks noChangeAspect="1" noChangeArrowheads="1"/>
          </p:cNvSpPr>
          <p:nvPr/>
        </p:nvSpPr>
        <p:spPr bwMode="auto">
          <a:xfrm>
            <a:off x="1477778" y="2235310"/>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942741" y="4940560"/>
            <a:ext cx="10230781" cy="1847075"/>
          </a:xfrm>
          <a:prstGeom prst="rect">
            <a:avLst/>
          </a:prstGeom>
        </p:spPr>
      </p:pic>
    </p:spTree>
    <p:extLst>
      <p:ext uri="{BB962C8B-B14F-4D97-AF65-F5344CB8AC3E}">
        <p14:creationId xmlns:p14="http://schemas.microsoft.com/office/powerpoint/2010/main" xmlns="" val="30407894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99005" y="750429"/>
            <a:ext cx="9404723" cy="2673255"/>
          </a:xfrm>
          <a:effectLst>
            <a:reflection blurRad="6350" stA="50000" endA="300" endPos="55000" dir="5400000" sy="-100000" algn="bl" rotWithShape="0"/>
          </a:effectLst>
        </p:spPr>
        <p:txBody>
          <a:bodyPr/>
          <a:lstStyle/>
          <a:p>
            <a:r>
              <a:rPr lang="tr-TR" dirty="0" smtClean="0">
                <a:ln w="0"/>
                <a:solidFill>
                  <a:srgbClr val="FFFF00"/>
                </a:solidFill>
                <a:effectLst>
                  <a:outerShdw blurRad="38100" dist="25400" dir="5400000" algn="ctr" rotWithShape="0">
                    <a:srgbClr val="6E747A">
                      <a:alpha val="43000"/>
                    </a:srgbClr>
                  </a:outerShdw>
                </a:effectLst>
              </a:rPr>
              <a:t>Adı :</a:t>
            </a:r>
            <a:r>
              <a:rPr lang="tr-TR" dirty="0" smtClean="0"/>
              <a:t/>
            </a:r>
            <a:br>
              <a:rPr lang="tr-TR" dirty="0" smtClean="0"/>
            </a:br>
            <a:r>
              <a:rPr lang="tr-TR" dirty="0" smtClean="0">
                <a:solidFill>
                  <a:srgbClr val="FFFF00"/>
                </a:solidFill>
              </a:rPr>
              <a:t>soyadı:   </a:t>
            </a:r>
            <a:r>
              <a:rPr lang="tr-TR" dirty="0" smtClean="0"/>
              <a:t/>
            </a:r>
            <a:br>
              <a:rPr lang="tr-TR" dirty="0" smtClean="0"/>
            </a:br>
            <a:r>
              <a:rPr lang="tr-TR" dirty="0" smtClean="0">
                <a:solidFill>
                  <a:srgbClr val="FFFF00"/>
                </a:solidFill>
              </a:rPr>
              <a:t>sınıf </a:t>
            </a:r>
            <a:r>
              <a:rPr lang="tr-TR" dirty="0" err="1" smtClean="0">
                <a:solidFill>
                  <a:srgbClr val="FFFF00"/>
                </a:solidFill>
              </a:rPr>
              <a:t>no</a:t>
            </a:r>
            <a:r>
              <a:rPr lang="tr-TR" dirty="0" smtClean="0">
                <a:solidFill>
                  <a:srgbClr val="FFFF00"/>
                </a:solidFill>
              </a:rPr>
              <a:t> :</a:t>
            </a:r>
            <a:r>
              <a:rPr lang="tr-TR" dirty="0" smtClean="0"/>
              <a:t/>
            </a:r>
            <a:br>
              <a:rPr lang="tr-TR" dirty="0" smtClean="0"/>
            </a:br>
            <a:r>
              <a:rPr lang="tr-TR" dirty="0" smtClean="0">
                <a:solidFill>
                  <a:srgbClr val="FFFF00"/>
                </a:solidFill>
              </a:rPr>
              <a:t>öğretmen:</a:t>
            </a:r>
            <a:endParaRPr lang="tr-TR" dirty="0">
              <a:solidFill>
                <a:srgbClr val="FF0000"/>
              </a:solidFill>
            </a:endParaRPr>
          </a:p>
        </p:txBody>
      </p:sp>
      <p:sp>
        <p:nvSpPr>
          <p:cNvPr id="3" name="Dikdörtgen 2"/>
          <p:cNvSpPr/>
          <p:nvPr/>
        </p:nvSpPr>
        <p:spPr>
          <a:xfrm>
            <a:off x="4942155" y="6105100"/>
            <a:ext cx="2218877" cy="369332"/>
          </a:xfrm>
          <a:prstGeom prst="rect">
            <a:avLst/>
          </a:prstGeom>
        </p:spPr>
        <p:txBody>
          <a:bodyPr wrap="none">
            <a:spAutoFit/>
          </a:bodyPr>
          <a:lstStyle/>
          <a:p>
            <a:r>
              <a:rPr lang="tr-TR" u="sng" dirty="0" smtClean="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www.</a:t>
            </a:r>
            <a:r>
              <a:rPr lang="tr-TR" u="sng" dirty="0" err="1" smtClean="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hangisoru</a:t>
            </a:r>
            <a:r>
              <a:rPr lang="tr-TR" u="sng" dirty="0" smtClean="0">
                <a:solidFill>
                  <a:srgbClr val="0000FF"/>
                </a:solidFill>
                <a:latin typeface="Comic Sans MS" panose="030F0702030302020204" pitchFamily="66" charset="0"/>
                <a:ea typeface="Times New Roman" panose="02020603050405020304" pitchFamily="18" charset="0"/>
                <a:cs typeface="Times New Roman" panose="02020603050405020304" pitchFamily="18" charset="0"/>
                <a:hlinkClick r:id="rId3"/>
              </a:rPr>
              <a:t>.com</a:t>
            </a:r>
            <a:endParaRPr lang="tr-TR" dirty="0"/>
          </a:p>
        </p:txBody>
      </p:sp>
    </p:spTree>
    <p:extLst>
      <p:ext uri="{BB962C8B-B14F-4D97-AF65-F5344CB8AC3E}">
        <p14:creationId xmlns:p14="http://schemas.microsoft.com/office/powerpoint/2010/main" xmlns="" val="4009152268"/>
      </p:ext>
    </p:extLst>
  </p:cSld>
  <p:clrMapOvr>
    <a:masterClrMapping/>
  </p:clrMapOvr>
  <mc:AlternateContent xmlns:mc="http://schemas.openxmlformats.org/markup-compatibility/2006">
    <mc:Choice xmlns:p14="http://schemas.microsoft.com/office/powerpoint/2010/main" xmlns=""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7708" y="149246"/>
            <a:ext cx="5201343" cy="1507067"/>
          </a:xfrm>
        </p:spPr>
        <p:txBody>
          <a:bodyPr>
            <a:normAutofit/>
          </a:bodyPr>
          <a:lstStyle/>
          <a:p>
            <a:r>
              <a:rPr lang="tr-TR" sz="4400" dirty="0" smtClean="0">
                <a:solidFill>
                  <a:srgbClr val="FFFF00"/>
                </a:solidFill>
              </a:rPr>
              <a:t>GÜNEŞ  TUTULMASI</a:t>
            </a:r>
            <a:endParaRPr lang="tr-TR" sz="4400" dirty="0">
              <a:solidFill>
                <a:srgbClr val="FFFF00"/>
              </a:solidFill>
            </a:endParaRPr>
          </a:p>
        </p:txBody>
      </p:sp>
      <p:sp>
        <p:nvSpPr>
          <p:cNvPr id="3" name="Dikdörtgen 2"/>
          <p:cNvSpPr/>
          <p:nvPr/>
        </p:nvSpPr>
        <p:spPr>
          <a:xfrm>
            <a:off x="5699051" y="518058"/>
            <a:ext cx="3018110" cy="769441"/>
          </a:xfrm>
          <a:prstGeom prst="rect">
            <a:avLst/>
          </a:prstGeom>
        </p:spPr>
        <p:txBody>
          <a:bodyPr wrap="square">
            <a:spAutoFit/>
          </a:bodyPr>
          <a:lstStyle/>
          <a:p>
            <a:r>
              <a:rPr lang="tr-TR" sz="4400" b="1" i="1" dirty="0" smtClean="0">
                <a:solidFill>
                  <a:srgbClr val="000080"/>
                </a:solidFill>
                <a:latin typeface="Proxima"/>
              </a:rPr>
              <a:t>N</a:t>
            </a:r>
            <a:r>
              <a:rPr lang="tr-TR" sz="4400" b="1" i="1" dirty="0" smtClean="0">
                <a:solidFill>
                  <a:srgbClr val="000080"/>
                </a:solidFill>
                <a:effectLst/>
                <a:latin typeface="Proxima"/>
              </a:rPr>
              <a:t>edir ?</a:t>
            </a:r>
            <a:endParaRPr lang="tr-TR" sz="4400" b="0" i="0" dirty="0">
              <a:effectLst/>
              <a:latin typeface="Proxima"/>
            </a:endParaRPr>
          </a:p>
        </p:txBody>
      </p:sp>
      <p:sp>
        <p:nvSpPr>
          <p:cNvPr id="4" name="Dikdörtgen 3"/>
          <p:cNvSpPr/>
          <p:nvPr/>
        </p:nvSpPr>
        <p:spPr>
          <a:xfrm>
            <a:off x="438483" y="2864243"/>
            <a:ext cx="10810764" cy="2246769"/>
          </a:xfrm>
          <a:prstGeom prst="rect">
            <a:avLst/>
          </a:prstGeom>
        </p:spPr>
        <p:txBody>
          <a:bodyPr wrap="square">
            <a:spAutoFit/>
          </a:bodyPr>
          <a:lstStyle/>
          <a:p>
            <a:r>
              <a:rPr lang="tr-TR" sz="2800" b="0" i="0" dirty="0" smtClean="0">
                <a:solidFill>
                  <a:schemeClr val="bg1">
                    <a:lumMod val="95000"/>
                    <a:lumOff val="5000"/>
                  </a:schemeClr>
                </a:solidFill>
                <a:effectLst/>
                <a:latin typeface="Freight"/>
              </a:rPr>
              <a:t>Merak edilen durum güneş tutulması tam olarak nedir? Yani nasıl oluyor da Güneş tutulması yaşanıyor diye düşünebiliyoruz. Güneş tutulmasının gerçekleşmesi için Ay’ın Yeni ay evresinde olması şart. Bununla birlikte Ay’ın yörünge düzleminin Dünya’nın Güneş çevresindeki yörünge düzlemi ile çakışması gerekiyor.</a:t>
            </a:r>
            <a:endParaRPr lang="tr-TR" sz="2800" dirty="0">
              <a:solidFill>
                <a:schemeClr val="bg1">
                  <a:lumMod val="95000"/>
                  <a:lumOff val="5000"/>
                </a:schemeClr>
              </a:solidFill>
            </a:endParaRPr>
          </a:p>
        </p:txBody>
      </p:sp>
    </p:spTree>
    <p:extLst>
      <p:ext uri="{BB962C8B-B14F-4D97-AF65-F5344CB8AC3E}">
        <p14:creationId xmlns:p14="http://schemas.microsoft.com/office/powerpoint/2010/main" xmlns="" val="12837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a:stretch>
            <a:fillRect/>
          </a:stretch>
        </p:blipFill>
        <p:spPr>
          <a:xfrm>
            <a:off x="40758" y="935664"/>
            <a:ext cx="3909119" cy="5231219"/>
          </a:xfrm>
          <a:prstGeom prst="rect">
            <a:avLst/>
          </a:prstGeom>
        </p:spPr>
      </p:pic>
      <p:sp>
        <p:nvSpPr>
          <p:cNvPr id="2" name="Unvan 1"/>
          <p:cNvSpPr>
            <a:spLocks noGrp="1"/>
          </p:cNvSpPr>
          <p:nvPr>
            <p:ph type="title"/>
          </p:nvPr>
        </p:nvSpPr>
        <p:spPr>
          <a:xfrm>
            <a:off x="521577" y="2185583"/>
            <a:ext cx="2947482" cy="4601183"/>
          </a:xfrm>
        </p:spPr>
        <p:txBody>
          <a:bodyPr/>
          <a:lstStyle/>
          <a:p>
            <a:endParaRPr lang="tr-TR" dirty="0"/>
          </a:p>
        </p:txBody>
      </p:sp>
      <p:sp>
        <p:nvSpPr>
          <p:cNvPr id="3" name="Dikdörtgen 2"/>
          <p:cNvSpPr/>
          <p:nvPr/>
        </p:nvSpPr>
        <p:spPr>
          <a:xfrm>
            <a:off x="3909119" y="2185590"/>
            <a:ext cx="7975817" cy="3539430"/>
          </a:xfrm>
          <a:prstGeom prst="rect">
            <a:avLst/>
          </a:prstGeom>
        </p:spPr>
        <p:txBody>
          <a:bodyPr wrap="square">
            <a:spAutoFit/>
          </a:bodyPr>
          <a:lstStyle/>
          <a:p>
            <a:r>
              <a:rPr lang="tr-TR" sz="3200" b="0" i="0" dirty="0" smtClean="0">
                <a:effectLst/>
                <a:latin typeface="Freight"/>
              </a:rPr>
              <a:t>Güneş tutulmasında Ay’ın gölgesi belirli yerlere düşürüyor. Düşen gölge yaklaşık üç saat boyunca güneş tutulması olayını meydana getiriyor. Ayın gölgesinin tutulma sırasında izlediği gölgeye “tutulma hattı” deniliyor. Bu hat üzerinde yer alan bölgeler, tutulmayı izleyebiliyorlar.</a:t>
            </a:r>
            <a:endParaRPr lang="tr-TR" sz="3200" b="0" i="0" dirty="0">
              <a:effectLst/>
              <a:latin typeface="Freight"/>
            </a:endParaRPr>
          </a:p>
        </p:txBody>
      </p:sp>
      <p:sp>
        <p:nvSpPr>
          <p:cNvPr id="4" name="Dikdörtgen 3"/>
          <p:cNvSpPr/>
          <p:nvPr/>
        </p:nvSpPr>
        <p:spPr>
          <a:xfrm>
            <a:off x="0" y="0"/>
            <a:ext cx="6938118" cy="707886"/>
          </a:xfrm>
          <a:prstGeom prst="rect">
            <a:avLst/>
          </a:prstGeom>
        </p:spPr>
        <p:txBody>
          <a:bodyPr wrap="none">
            <a:spAutoFit/>
          </a:bodyPr>
          <a:lstStyle/>
          <a:p>
            <a:pPr lvl="0"/>
            <a:r>
              <a:rPr lang="tr-TR" sz="4000" b="1" i="1" dirty="0">
                <a:solidFill>
                  <a:srgbClr val="000080"/>
                </a:solidFill>
                <a:latin typeface="Proxima"/>
              </a:rPr>
              <a:t>Güneş tutulması nasıl olur?</a:t>
            </a:r>
            <a:endParaRPr lang="tr-TR" sz="4000" dirty="0">
              <a:solidFill>
                <a:srgbClr val="000000"/>
              </a:solidFill>
              <a:latin typeface="Proxima"/>
            </a:endParaRPr>
          </a:p>
        </p:txBody>
      </p:sp>
    </p:spTree>
    <p:extLst>
      <p:ext uri="{BB962C8B-B14F-4D97-AF65-F5344CB8AC3E}">
        <p14:creationId xmlns:p14="http://schemas.microsoft.com/office/powerpoint/2010/main" xmlns="" val="1415034879"/>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68508" y="194675"/>
            <a:ext cx="10959879" cy="5478423"/>
          </a:xfrm>
          <a:prstGeom prst="rect">
            <a:avLst/>
          </a:prstGeom>
        </p:spPr>
        <p:txBody>
          <a:bodyPr wrap="square">
            <a:spAutoFit/>
          </a:bodyPr>
          <a:lstStyle/>
          <a:p>
            <a:r>
              <a:rPr lang="tr-TR" sz="5400" b="1" i="1" dirty="0" smtClean="0">
                <a:solidFill>
                  <a:srgbClr val="000080"/>
                </a:solidFill>
                <a:effectLst/>
                <a:latin typeface="Proxima"/>
              </a:rPr>
              <a:t>Güneş tutulması olunca ne olur?</a:t>
            </a:r>
            <a:endParaRPr lang="tr-TR" sz="5400" b="0" i="0" dirty="0" smtClean="0">
              <a:effectLst/>
              <a:latin typeface="Proxima"/>
            </a:endParaRPr>
          </a:p>
          <a:p>
            <a:endParaRPr lang="tr-TR" sz="2400" b="0" i="0" dirty="0" smtClean="0">
              <a:effectLst/>
              <a:latin typeface="Freight"/>
            </a:endParaRPr>
          </a:p>
          <a:p>
            <a:endParaRPr lang="tr-TR" sz="2400" dirty="0">
              <a:latin typeface="Freight"/>
            </a:endParaRPr>
          </a:p>
          <a:p>
            <a:endParaRPr lang="tr-TR" sz="2400" b="0" i="0" dirty="0" smtClean="0">
              <a:effectLst/>
              <a:latin typeface="Freight"/>
            </a:endParaRPr>
          </a:p>
          <a:p>
            <a:endParaRPr lang="tr-TR" sz="3200" dirty="0">
              <a:latin typeface="Freight"/>
            </a:endParaRPr>
          </a:p>
          <a:p>
            <a:r>
              <a:rPr lang="tr-TR" sz="3200" b="0" i="0" dirty="0" smtClean="0">
                <a:effectLst/>
                <a:latin typeface="Freight"/>
              </a:rPr>
              <a:t>Güneş tutulmasının yaşanması beraberinde herhangi bir olayı getirmez. Düşünüldüğü gibi Güneş tutulmasının yaşanması deprem olma ihtimalini doğuran bir etken değil. Burçların Güneş tutulmasından çok etkilendiği söylenir. Tutulma sonrası yaşanan enerjiyle birlikte birçok burçta değişimler gözlenebilir.</a:t>
            </a:r>
            <a:endParaRPr lang="tr-TR" sz="3200" b="0" i="0" dirty="0">
              <a:effectLst/>
              <a:latin typeface="Freight"/>
            </a:endParaRPr>
          </a:p>
        </p:txBody>
      </p:sp>
    </p:spTree>
    <p:extLst>
      <p:ext uri="{BB962C8B-B14F-4D97-AF65-F5344CB8AC3E}">
        <p14:creationId xmlns:p14="http://schemas.microsoft.com/office/powerpoint/2010/main" xmlns="" val="3149196463"/>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6145" y="0"/>
            <a:ext cx="10676518" cy="6740307"/>
          </a:xfrm>
          <a:prstGeom prst="rect">
            <a:avLst/>
          </a:prstGeom>
        </p:spPr>
        <p:txBody>
          <a:bodyPr wrap="square">
            <a:spAutoFit/>
          </a:bodyPr>
          <a:lstStyle/>
          <a:p>
            <a:r>
              <a:rPr lang="tr-TR" sz="2400" b="1" i="1" dirty="0" smtClean="0">
                <a:solidFill>
                  <a:srgbClr val="000080"/>
                </a:solidFill>
                <a:effectLst/>
                <a:latin typeface="Proxima"/>
              </a:rPr>
              <a:t>Güneş tutulması çeşitleri</a:t>
            </a:r>
            <a:endParaRPr lang="tr-TR" sz="2400" b="0" i="0" dirty="0" smtClean="0">
              <a:effectLst/>
              <a:latin typeface="Proxima"/>
            </a:endParaRPr>
          </a:p>
          <a:p>
            <a:r>
              <a:rPr lang="tr-TR" sz="2400" b="0" i="0" dirty="0" smtClean="0">
                <a:effectLst/>
                <a:latin typeface="Freight"/>
              </a:rPr>
              <a:t>4 çeşit güneş tutulması var.</a:t>
            </a:r>
          </a:p>
          <a:p>
            <a:endParaRPr lang="tr-TR" b="1" i="1" dirty="0" smtClean="0">
              <a:effectLst/>
              <a:latin typeface="Freight"/>
            </a:endParaRPr>
          </a:p>
          <a:p>
            <a:r>
              <a:rPr lang="tr-TR" sz="2400" b="1" i="1" dirty="0" smtClean="0">
                <a:solidFill>
                  <a:srgbClr val="FF0000"/>
                </a:solidFill>
                <a:effectLst/>
                <a:latin typeface="Freight"/>
              </a:rPr>
              <a:t>Tam Güneş Tutulması</a:t>
            </a:r>
            <a:endParaRPr lang="tr-TR" sz="2400" b="0" i="0" dirty="0" smtClean="0">
              <a:solidFill>
                <a:srgbClr val="FF0000"/>
              </a:solidFill>
              <a:effectLst/>
              <a:latin typeface="Freight"/>
            </a:endParaRPr>
          </a:p>
          <a:p>
            <a:r>
              <a:rPr lang="tr-TR" sz="2000" b="0" i="0" dirty="0" smtClean="0">
                <a:effectLst/>
                <a:latin typeface="Freight"/>
              </a:rPr>
              <a:t>Güneş’in Ay tarafından tamamen kapatılmasıyla oluşur. En son yaşanan 21 Ağustos Güneş tutulmasını buna örnek </a:t>
            </a:r>
            <a:r>
              <a:rPr lang="tr-TR" sz="2000" b="0" i="0" dirty="0" err="1" smtClean="0">
                <a:effectLst/>
                <a:latin typeface="Freight"/>
              </a:rPr>
              <a:t>sayabiliriz.Güneş’in</a:t>
            </a:r>
            <a:r>
              <a:rPr lang="tr-TR" sz="2000" b="0" i="0" dirty="0" smtClean="0">
                <a:effectLst/>
                <a:latin typeface="Freight"/>
              </a:rPr>
              <a:t> parlak olan ışık yuvarı Ay’ın karanlık gölgesiyle tamamen örtülür. Bu şekilde tutulma </a:t>
            </a:r>
            <a:r>
              <a:rPr lang="tr-TR" sz="2000" b="0" i="0" dirty="0" err="1" smtClean="0">
                <a:effectLst/>
                <a:latin typeface="Freight"/>
              </a:rPr>
              <a:t>çıplakgözle</a:t>
            </a:r>
            <a:r>
              <a:rPr lang="tr-TR" sz="2000" b="0" i="0" dirty="0" smtClean="0">
                <a:effectLst/>
                <a:latin typeface="Freight"/>
              </a:rPr>
              <a:t> seyredilebilir. Bu tutulma dünyanın çok az bölgesinde görülür. Tutulma esnasında gökyüzü kararınca yıldızlar dahi görünmez.</a:t>
            </a:r>
          </a:p>
          <a:p>
            <a:endParaRPr lang="tr-TR" b="1" i="1" dirty="0" smtClean="0">
              <a:effectLst/>
              <a:latin typeface="Freight"/>
            </a:endParaRPr>
          </a:p>
          <a:p>
            <a:endParaRPr lang="tr-TR" b="1" i="1" dirty="0">
              <a:latin typeface="Freight"/>
            </a:endParaRPr>
          </a:p>
          <a:p>
            <a:endParaRPr lang="tr-TR" b="1" i="1" dirty="0" smtClean="0">
              <a:effectLst/>
              <a:latin typeface="Freight"/>
            </a:endParaRPr>
          </a:p>
          <a:p>
            <a:endParaRPr lang="tr-TR" sz="2400" b="1" i="1" dirty="0">
              <a:latin typeface="Freight"/>
            </a:endParaRPr>
          </a:p>
          <a:p>
            <a:r>
              <a:rPr lang="tr-TR" sz="2400" b="1" i="1" dirty="0" smtClean="0">
                <a:solidFill>
                  <a:srgbClr val="FF0000"/>
                </a:solidFill>
                <a:effectLst/>
                <a:latin typeface="Freight"/>
              </a:rPr>
              <a:t>Halkalı Güneş tutulması</a:t>
            </a:r>
            <a:endParaRPr lang="tr-TR" sz="2400" b="0" i="0" dirty="0" smtClean="0">
              <a:solidFill>
                <a:srgbClr val="FF0000"/>
              </a:solidFill>
              <a:effectLst/>
              <a:latin typeface="Freight"/>
            </a:endParaRPr>
          </a:p>
          <a:p>
            <a:r>
              <a:rPr lang="tr-TR" sz="2000" b="0" i="0" dirty="0" smtClean="0">
                <a:effectLst/>
                <a:latin typeface="Freight"/>
              </a:rPr>
              <a:t>Yine Güneş ve Ay aynı hizaya gelir. Ancak halkalı güneş tutulmasında belirli bir ölçüde Ay, Güneş’ten daha küçük gözükür. Bu görüntü bir haklaya </a:t>
            </a:r>
            <a:r>
              <a:rPr lang="tr-TR" sz="2000" b="0" i="0" dirty="0" err="1" smtClean="0">
                <a:effectLst/>
                <a:latin typeface="Freight"/>
              </a:rPr>
              <a:t>benzer.Güneş’in</a:t>
            </a:r>
            <a:r>
              <a:rPr lang="tr-TR" sz="2000" b="0" i="0" dirty="0" smtClean="0">
                <a:effectLst/>
                <a:latin typeface="Freight"/>
              </a:rPr>
              <a:t> ışık yuvarının çapının yaklaşık 400’de biri Ay’ın çapına denktir. Ancak Ay’ın Dünya’ya uzaklığı, Güneş’in uzaklığının yine yaklaşık 400’de biridir. Bu yüzden biz Ay’a bakınca o an Güneş ile aynı boyutta olarak algılarız. Ne Dünya’nın Güneş etrafında dönüşü ne de Ay’ın Dünya çevresindeki yörüngeleri tam bir daire oluşturmaz. Bu yüzden Ay her tam geçişinde Güneş’i tam olarak örtmez. Bu </a:t>
            </a:r>
            <a:r>
              <a:rPr lang="tr-TR" sz="2000" b="0" i="0" dirty="0" err="1" smtClean="0">
                <a:effectLst/>
                <a:latin typeface="Freight"/>
              </a:rPr>
              <a:t>sebeple,Güneş</a:t>
            </a:r>
            <a:r>
              <a:rPr lang="tr-TR" sz="2000" b="0" i="0" dirty="0" smtClean="0">
                <a:effectLst/>
                <a:latin typeface="Freight"/>
              </a:rPr>
              <a:t> diskinin Ay tarafından örtülmeyen kısmı, Dünya’dan halka şeklinde gözlemlenir.</a:t>
            </a:r>
          </a:p>
        </p:txBody>
      </p:sp>
    </p:spTree>
    <p:extLst>
      <p:ext uri="{BB962C8B-B14F-4D97-AF65-F5344CB8AC3E}">
        <p14:creationId xmlns:p14="http://schemas.microsoft.com/office/powerpoint/2010/main" xmlns="" val="3587550233"/>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68258" y="566835"/>
            <a:ext cx="9731298" cy="5539978"/>
          </a:xfrm>
          <a:prstGeom prst="rect">
            <a:avLst/>
          </a:prstGeom>
        </p:spPr>
        <p:txBody>
          <a:bodyPr wrap="square">
            <a:spAutoFit/>
          </a:bodyPr>
          <a:lstStyle/>
          <a:p>
            <a:r>
              <a:rPr lang="tr-TR" sz="2400" b="1" i="1" dirty="0" smtClean="0">
                <a:solidFill>
                  <a:srgbClr val="FF0000"/>
                </a:solidFill>
                <a:effectLst/>
                <a:latin typeface="Freight"/>
              </a:rPr>
              <a:t>Parçalı Güneş tutulması</a:t>
            </a:r>
            <a:endParaRPr lang="tr-TR" sz="2400" b="0" i="0" dirty="0" smtClean="0">
              <a:solidFill>
                <a:srgbClr val="FF0000"/>
              </a:solidFill>
              <a:effectLst/>
              <a:latin typeface="Freight"/>
            </a:endParaRPr>
          </a:p>
          <a:p>
            <a:endParaRPr lang="tr-TR" b="0" i="0" dirty="0" smtClean="0">
              <a:effectLst/>
              <a:latin typeface="Freight"/>
            </a:endParaRPr>
          </a:p>
          <a:p>
            <a:r>
              <a:rPr lang="tr-TR" sz="2400" b="0" i="0" dirty="0" smtClean="0">
                <a:effectLst/>
                <a:latin typeface="Freight"/>
              </a:rPr>
              <a:t>2020’de ülkemizden de görülmesi beklenen bu çeşit tutulma, her tam ve halkalı tutulma, parçalı tutulma olarak başlar ve tam tutulmadan sonra yine parçalı tutulmaya geri döner. Ay’ın Güneş’i kısmen örtmesiyle oluşur. Tam Güneş tutulmasını izleyebilen bölgelerin dışındaki geniş alanlarda, bu tutulma parçalı tutulma olarak gözükür.</a:t>
            </a:r>
          </a:p>
          <a:p>
            <a:endParaRPr lang="tr-TR" b="1" i="1" dirty="0" smtClean="0">
              <a:solidFill>
                <a:srgbClr val="FF0000"/>
              </a:solidFill>
              <a:effectLst/>
              <a:latin typeface="Freight"/>
            </a:endParaRPr>
          </a:p>
          <a:p>
            <a:endParaRPr lang="tr-TR" b="1" i="1" dirty="0">
              <a:solidFill>
                <a:srgbClr val="FF0000"/>
              </a:solidFill>
              <a:latin typeface="Freight"/>
            </a:endParaRPr>
          </a:p>
          <a:p>
            <a:endParaRPr lang="tr-TR" b="1" i="1" dirty="0" smtClean="0">
              <a:solidFill>
                <a:srgbClr val="FF0000"/>
              </a:solidFill>
              <a:effectLst/>
              <a:latin typeface="Freight"/>
            </a:endParaRPr>
          </a:p>
          <a:p>
            <a:endParaRPr lang="tr-TR" sz="2400" b="1" i="1" dirty="0">
              <a:solidFill>
                <a:srgbClr val="FF0000"/>
              </a:solidFill>
              <a:latin typeface="Freight"/>
            </a:endParaRPr>
          </a:p>
          <a:p>
            <a:r>
              <a:rPr lang="tr-TR" sz="2400" b="1" i="1" dirty="0" err="1" smtClean="0">
                <a:solidFill>
                  <a:srgbClr val="FF0000"/>
                </a:solidFill>
                <a:effectLst/>
                <a:latin typeface="Freight"/>
              </a:rPr>
              <a:t>Hibrit</a:t>
            </a:r>
            <a:r>
              <a:rPr lang="tr-TR" sz="2400" b="1" i="1" dirty="0" smtClean="0">
                <a:solidFill>
                  <a:srgbClr val="FF0000"/>
                </a:solidFill>
                <a:effectLst/>
                <a:latin typeface="Freight"/>
              </a:rPr>
              <a:t> Güneş tutulması</a:t>
            </a:r>
            <a:endParaRPr lang="tr-TR" sz="2400" b="0" i="0" dirty="0" smtClean="0">
              <a:solidFill>
                <a:srgbClr val="FF0000"/>
              </a:solidFill>
              <a:effectLst/>
              <a:latin typeface="Freight"/>
            </a:endParaRPr>
          </a:p>
          <a:p>
            <a:endParaRPr lang="tr-TR" b="0" i="0" dirty="0" smtClean="0">
              <a:effectLst/>
              <a:latin typeface="Freight"/>
            </a:endParaRPr>
          </a:p>
          <a:p>
            <a:r>
              <a:rPr lang="tr-TR" sz="2400" b="0" i="0" dirty="0" err="1" smtClean="0">
                <a:effectLst/>
                <a:latin typeface="Freight"/>
              </a:rPr>
              <a:t>Hibrit</a:t>
            </a:r>
            <a:r>
              <a:rPr lang="tr-TR" sz="2400" b="0" i="0" dirty="0" smtClean="0">
                <a:effectLst/>
                <a:latin typeface="Freight"/>
              </a:rPr>
              <a:t> tutulmalar çok ender gözükür. Dünya yüzeyinin bazı bölgelerinde tam bazı bölgelerinde halkalı olarak gözükmesi </a:t>
            </a:r>
            <a:r>
              <a:rPr lang="tr-TR" sz="2400" b="0" i="0" dirty="0" err="1" smtClean="0">
                <a:effectLst/>
                <a:latin typeface="Freight"/>
              </a:rPr>
              <a:t>hibrit</a:t>
            </a:r>
            <a:r>
              <a:rPr lang="tr-TR" sz="2400" b="0" i="0" dirty="0" smtClean="0">
                <a:effectLst/>
                <a:latin typeface="Freight"/>
              </a:rPr>
              <a:t> güneş tutulmasıdır.</a:t>
            </a:r>
            <a:endParaRPr lang="tr-TR" sz="2400" b="0" i="0" dirty="0">
              <a:effectLst/>
              <a:latin typeface="Freight"/>
            </a:endParaRPr>
          </a:p>
        </p:txBody>
      </p:sp>
      <p:pic>
        <p:nvPicPr>
          <p:cNvPr id="3" name="Resim 2"/>
          <p:cNvPicPr>
            <a:picLocks noChangeAspect="1"/>
          </p:cNvPicPr>
          <p:nvPr/>
        </p:nvPicPr>
        <p:blipFill>
          <a:blip r:embed="rId2" cstate="print"/>
          <a:stretch>
            <a:fillRect/>
          </a:stretch>
        </p:blipFill>
        <p:spPr>
          <a:xfrm>
            <a:off x="9508505" y="3130705"/>
            <a:ext cx="2348726" cy="1798134"/>
          </a:xfrm>
          <a:prstGeom prst="rect">
            <a:avLst/>
          </a:prstGeom>
        </p:spPr>
      </p:pic>
    </p:spTree>
    <p:extLst>
      <p:ext uri="{BB962C8B-B14F-4D97-AF65-F5344CB8AC3E}">
        <p14:creationId xmlns:p14="http://schemas.microsoft.com/office/powerpoint/2010/main" xmlns="" val="35803434"/>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0" y="0"/>
            <a:ext cx="12192000" cy="6857294"/>
          </a:xfrm>
          <a:prstGeom prst="rect">
            <a:avLst/>
          </a:prstGeom>
        </p:spPr>
      </p:pic>
    </p:spTree>
    <p:extLst>
      <p:ext uri="{BB962C8B-B14F-4D97-AF65-F5344CB8AC3E}">
        <p14:creationId xmlns:p14="http://schemas.microsoft.com/office/powerpoint/2010/main" xmlns="" val="11234685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xmlns="" val="67662339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49252" y="1353095"/>
            <a:ext cx="11086804" cy="4462760"/>
          </a:xfrm>
          <a:prstGeom prst="rect">
            <a:avLst/>
          </a:prstGeom>
        </p:spPr>
        <p:txBody>
          <a:bodyPr wrap="square">
            <a:spAutoFit/>
          </a:bodyPr>
          <a:lstStyle/>
          <a:p>
            <a:r>
              <a:rPr lang="tr-TR" sz="3200" b="1" dirty="0" smtClean="0">
                <a:solidFill>
                  <a:srgbClr val="FF0000"/>
                </a:solidFill>
                <a:latin typeface="Open Sans"/>
              </a:rPr>
              <a:t>2)</a:t>
            </a:r>
            <a:r>
              <a:rPr lang="tr-TR" sz="3200" b="1" i="0" dirty="0" smtClean="0">
                <a:solidFill>
                  <a:srgbClr val="FF0000"/>
                </a:solidFill>
                <a:effectLst/>
                <a:latin typeface="Open Sans"/>
              </a:rPr>
              <a:t>- DÜNYA’MIZ</a:t>
            </a:r>
            <a:r>
              <a:rPr lang="tr-TR" dirty="0" smtClean="0"/>
              <a:t/>
            </a:r>
            <a:br>
              <a:rPr lang="tr-TR" dirty="0" smtClean="0"/>
            </a:br>
            <a:r>
              <a:rPr lang="tr-TR" sz="2800" b="0" i="0" dirty="0" smtClean="0">
                <a:solidFill>
                  <a:srgbClr val="333333"/>
                </a:solidFill>
                <a:effectLst/>
                <a:latin typeface="Open Sans"/>
              </a:rPr>
              <a:t>• Kutuplardan basık, ekvatordan şişkin küre biçimindedir.</a:t>
            </a:r>
            <a:r>
              <a:rPr lang="tr-TR" sz="2800" dirty="0" smtClean="0"/>
              <a:t/>
            </a:r>
            <a:br>
              <a:rPr lang="tr-TR" sz="2800" dirty="0" smtClean="0"/>
            </a:br>
            <a:r>
              <a:rPr lang="tr-TR" sz="2800" b="0" i="0" dirty="0" smtClean="0">
                <a:solidFill>
                  <a:srgbClr val="333333"/>
                </a:solidFill>
                <a:effectLst/>
                <a:latin typeface="Open Sans"/>
              </a:rPr>
              <a:t>• Dünya’mızı ortasından ikiye ayırdığı varsayılan çizgiye ekvator denir. Gerçekte böyle bir çizgi yoktur. Ekvator çizgisinin kuzeyinde kalan bölge Kuzey Yarım Küre, güneyindeki kalan bölge Güney Yarım Küre olarak adlandırılır.</a:t>
            </a:r>
            <a:r>
              <a:rPr lang="tr-TR" sz="2800" dirty="0" smtClean="0"/>
              <a:t/>
            </a:r>
            <a:br>
              <a:rPr lang="tr-TR" sz="2800" dirty="0" smtClean="0"/>
            </a:br>
            <a:r>
              <a:rPr lang="tr-TR" sz="2800" b="0" i="0" dirty="0" smtClean="0">
                <a:solidFill>
                  <a:srgbClr val="333333"/>
                </a:solidFill>
                <a:effectLst/>
                <a:latin typeface="Open Sans"/>
              </a:rPr>
              <a:t>• Dünya ekseninin yer küreyi deldiği noktalara kutup noktası denir. Kuzeydekine Kuzey Kutbu güneydekine Güney Kutbu denir.</a:t>
            </a:r>
            <a:r>
              <a:rPr lang="tr-TR" sz="2800" dirty="0" smtClean="0"/>
              <a:t/>
            </a:r>
            <a:br>
              <a:rPr lang="tr-TR" sz="2800" dirty="0" smtClean="0"/>
            </a:br>
            <a:r>
              <a:rPr lang="tr-TR" sz="2800" b="0" i="0" dirty="0" smtClean="0">
                <a:solidFill>
                  <a:srgbClr val="333333"/>
                </a:solidFill>
                <a:effectLst/>
                <a:latin typeface="Open Sans"/>
              </a:rPr>
              <a:t>• Yeryüzünün 3/4’ü sularla kaplıdır.</a:t>
            </a:r>
            <a:r>
              <a:rPr lang="tr-TR" sz="2800" dirty="0" smtClean="0"/>
              <a:t/>
            </a:r>
            <a:br>
              <a:rPr lang="tr-TR" sz="2800" dirty="0" smtClean="0"/>
            </a:br>
            <a:r>
              <a:rPr lang="tr-TR" sz="2800" b="0" i="0" dirty="0" smtClean="0">
                <a:solidFill>
                  <a:srgbClr val="333333"/>
                </a:solidFill>
                <a:effectLst/>
                <a:latin typeface="Open Sans"/>
              </a:rPr>
              <a:t>• Dünya ekseni yörünge düzlemine eğiktir.</a:t>
            </a:r>
            <a:endParaRPr lang="tr-TR" sz="2800" dirty="0"/>
          </a:p>
        </p:txBody>
      </p:sp>
    </p:spTree>
    <p:extLst>
      <p:ext uri="{BB962C8B-B14F-4D97-AF65-F5344CB8AC3E}">
        <p14:creationId xmlns:p14="http://schemas.microsoft.com/office/powerpoint/2010/main" xmlns="" val="318256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image" Target="../media/image15.jpeg"/></Relationships>
</file>

<file path=ppt/theme/_rels/theme13.xml.rels><?xml version="1.0" encoding="UTF-8" standalone="yes"?>
<Relationships xmlns="http://schemas.openxmlformats.org/package/2006/relationships"><Relationship Id="rId1" Type="http://schemas.openxmlformats.org/officeDocument/2006/relationships/image" Target="../media/image10.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_rels/theme9.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10.xml><?xml version="1.0" encoding="utf-8"?>
<a:theme xmlns:a="http://schemas.openxmlformats.org/drawingml/2006/main" name="Organik">
  <a:themeElements>
    <a:clrScheme name="Yeşil">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11.xml><?xml version="1.0" encoding="utf-8"?>
<a:theme xmlns:a="http://schemas.openxmlformats.org/drawingml/2006/main" name="Iuc 10">
  <a:themeElements>
    <a:clrScheme name="Özel 10">
      <a:dk1>
        <a:srgbClr val="C00000"/>
      </a:dk1>
      <a:lt1>
        <a:srgbClr val="FF0000"/>
      </a:lt1>
      <a:dk2>
        <a:srgbClr val="8F0000"/>
      </a:dk2>
      <a:lt2>
        <a:srgbClr val="8F41C8"/>
      </a:lt2>
      <a:accent1>
        <a:srgbClr val="FFBFBF"/>
      </a:accent1>
      <a:accent2>
        <a:srgbClr val="D2B3E9"/>
      </a:accent2>
      <a:accent3>
        <a:srgbClr val="FF7F7F"/>
      </a:accent3>
      <a:accent4>
        <a:srgbClr val="3176FE"/>
      </a:accent4>
      <a:accent5>
        <a:srgbClr val="38CAFF"/>
      </a:accent5>
      <a:accent6>
        <a:srgbClr val="00ABE9"/>
      </a:accent6>
      <a:hlink>
        <a:srgbClr val="6C0000"/>
      </a:hlink>
      <a:folHlink>
        <a:srgbClr val="D2B2E8"/>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13.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1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Çerçeve">
  <a:themeElements>
    <a:clrScheme name="Çerçev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Çerçev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629A0216-3BBD-45C0-B63F-2683BEA18F60}"/>
    </a:ext>
  </a:extLst>
</a:theme>
</file>

<file path=ppt/theme/theme3.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4.xml><?xml version="1.0" encoding="utf-8"?>
<a:theme xmlns:a="http://schemas.openxmlformats.org/drawingml/2006/main" name="Tema1">
  <a:themeElements>
    <a:clrScheme name="Ana Olay">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Ana Olay">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a Olay">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Tema1" id="{24C23EC0-6BAC-4E1B-A97E-4E6BAA93F17D}" vid="{DB609BF5-7373-4F05-B41D-B12ED7BBE493}"/>
    </a:ext>
  </a:extLst>
</a:theme>
</file>

<file path=ppt/theme/theme5.xml><?xml version="1.0" encoding="utf-8"?>
<a:theme xmlns:a="http://schemas.openxmlformats.org/drawingml/2006/main" name="1_Kristal">
  <a:themeElements>
    <a:clrScheme name="Kristal">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6.xml><?xml version="1.0" encoding="utf-8"?>
<a:theme xmlns:a="http://schemas.openxmlformats.org/drawingml/2006/main" name="Paralaks">
  <a:themeElements>
    <a:clrScheme name="Özel 3">
      <a:dk1>
        <a:srgbClr val="82520E"/>
      </a:dk1>
      <a:lt1>
        <a:srgbClr val="EAE2B5"/>
      </a:lt1>
      <a:dk2>
        <a:srgbClr val="E98F1C"/>
      </a:dk2>
      <a:lt2>
        <a:srgbClr val="7030A0"/>
      </a:lt2>
      <a:accent1>
        <a:srgbClr val="282D34"/>
      </a:accent1>
      <a:accent2>
        <a:srgbClr val="BFBFA5"/>
      </a:accent2>
      <a:accent3>
        <a:srgbClr val="7C899A"/>
      </a:accent3>
      <a:accent4>
        <a:srgbClr val="E7BF5F"/>
      </a:accent4>
      <a:accent5>
        <a:srgbClr val="FAECD7"/>
      </a:accent5>
      <a:accent6>
        <a:srgbClr val="171717"/>
      </a:accent6>
      <a:hlink>
        <a:srgbClr val="897B26"/>
      </a:hlink>
      <a:folHlink>
        <a:srgbClr val="FF0000"/>
      </a:folHlink>
    </a:clrScheme>
    <a:fontScheme name="Paralaks">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7.xml><?xml version="1.0" encoding="utf-8"?>
<a:theme xmlns:a="http://schemas.openxmlformats.org/drawingml/2006/main" name="Tablet">
  <a:themeElements>
    <a:clrScheme name="Tablet">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Tablet">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ablet">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ppt/theme/theme8.xml><?xml version="1.0" encoding="utf-8"?>
<a:theme xmlns:a="http://schemas.openxmlformats.org/drawingml/2006/main" name="1_Dilim">
  <a:themeElements>
    <a:clrScheme name="Özel 4">
      <a:dk1>
        <a:srgbClr val="812202"/>
      </a:dk1>
      <a:lt1>
        <a:srgbClr val="B5C392"/>
      </a:lt1>
      <a:dk2>
        <a:srgbClr val="81A3BE"/>
      </a:dk2>
      <a:lt2>
        <a:srgbClr val="595959"/>
      </a:lt2>
      <a:accent1>
        <a:srgbClr val="F8302A"/>
      </a:accent1>
      <a:accent2>
        <a:srgbClr val="CED7B6"/>
      </a:accent2>
      <a:accent3>
        <a:srgbClr val="D9BB55"/>
      </a:accent3>
      <a:accent4>
        <a:srgbClr val="FEEBD2"/>
      </a:accent4>
      <a:accent5>
        <a:srgbClr val="BBDAD0"/>
      </a:accent5>
      <a:accent6>
        <a:srgbClr val="213240"/>
      </a:accent6>
      <a:hlink>
        <a:srgbClr val="4C0808"/>
      </a:hlink>
      <a:folHlink>
        <a:srgbClr val="F8302A"/>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142000"/>
                <a:satMod val="200000"/>
                <a:lumMod val="118000"/>
              </a:schemeClr>
            </a:gs>
            <a:gs pos="100000">
              <a:schemeClr val="phClr">
                <a:shade val="94000"/>
                <a:hueMod val="22000"/>
                <a:satMod val="220000"/>
                <a:lumMod val="6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2903AAAE-3EA5-424A-B142-CC51DC1F897D}"/>
    </a:ext>
  </a:extLst>
</a:theme>
</file>

<file path=ppt/theme/theme9.xml><?xml version="1.0" encoding="utf-8"?>
<a:theme xmlns:a="http://schemas.openxmlformats.org/drawingml/2006/main" name="İyon">
  <a:themeElements>
    <a:clrScheme name="Özel 5">
      <a:dk1>
        <a:srgbClr val="F4E2A9"/>
      </a:dk1>
      <a:lt1>
        <a:srgbClr val="FF0000"/>
      </a:lt1>
      <a:dk2>
        <a:srgbClr val="F7C09F"/>
      </a:dk2>
      <a:lt2>
        <a:srgbClr val="FFFF00"/>
      </a:lt2>
      <a:accent1>
        <a:srgbClr val="92D050"/>
      </a:accent1>
      <a:accent2>
        <a:srgbClr val="00B050"/>
      </a:accent2>
      <a:accent3>
        <a:srgbClr val="00B0F0"/>
      </a:accent3>
      <a:accent4>
        <a:srgbClr val="0070C0"/>
      </a:accent4>
      <a:accent5>
        <a:srgbClr val="002060"/>
      </a:accent5>
      <a:accent6>
        <a:srgbClr val="7030A0"/>
      </a:accent6>
      <a:hlink>
        <a:srgbClr val="006730"/>
      </a:hlink>
      <a:folHlink>
        <a:srgbClr val="0C0C0C"/>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TM10001105[[fn=kırpılmış]]</Template>
  <TotalTime>107</TotalTime>
  <Words>415</Words>
  <Application>Microsoft Office PowerPoint</Application>
  <PresentationFormat>Özel</PresentationFormat>
  <Paragraphs>52</Paragraphs>
  <Slides>14</Slides>
  <Notes>5</Notes>
  <HiddenSlides>0</HiddenSlides>
  <MMClips>0</MMClips>
  <ScaleCrop>false</ScaleCrop>
  <HeadingPairs>
    <vt:vector size="4" baseType="variant">
      <vt:variant>
        <vt:lpstr>Tema</vt:lpstr>
      </vt:variant>
      <vt:variant>
        <vt:i4>13</vt:i4>
      </vt:variant>
      <vt:variant>
        <vt:lpstr>Slayt Başlıkları</vt:lpstr>
      </vt:variant>
      <vt:variant>
        <vt:i4>14</vt:i4>
      </vt:variant>
    </vt:vector>
  </HeadingPairs>
  <TitlesOfParts>
    <vt:vector size="27" baseType="lpstr">
      <vt:lpstr>Dilim</vt:lpstr>
      <vt:lpstr>Çerçeve</vt:lpstr>
      <vt:lpstr>Kristal</vt:lpstr>
      <vt:lpstr>Tema1</vt:lpstr>
      <vt:lpstr>1_Kristal</vt:lpstr>
      <vt:lpstr>Paralaks</vt:lpstr>
      <vt:lpstr>Tablet</vt:lpstr>
      <vt:lpstr>1_Dilim</vt:lpstr>
      <vt:lpstr>İyon</vt:lpstr>
      <vt:lpstr>Organik</vt:lpstr>
      <vt:lpstr>Iuc 10</vt:lpstr>
      <vt:lpstr>Duman</vt:lpstr>
      <vt:lpstr>1_İyon</vt:lpstr>
      <vt:lpstr>      GÜNEŞ DÜNYA AY            TUTULMASI </vt:lpstr>
      <vt:lpstr>GÜNEŞ  TUTULMASI</vt:lpstr>
      <vt:lpstr>Slayt 3</vt:lpstr>
      <vt:lpstr>Slayt 4</vt:lpstr>
      <vt:lpstr>Slayt 5</vt:lpstr>
      <vt:lpstr>Slayt 6</vt:lpstr>
      <vt:lpstr>Slayt 7</vt:lpstr>
      <vt:lpstr>Slayt 8</vt:lpstr>
      <vt:lpstr>Slayt 9</vt:lpstr>
      <vt:lpstr>Slayt 10</vt:lpstr>
      <vt:lpstr>Slayt 11</vt:lpstr>
      <vt:lpstr>Slayt 12</vt:lpstr>
      <vt:lpstr>Slayt 13</vt:lpstr>
      <vt:lpstr>Adı : soyadı:    sınıf no : öğretmen: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GÜNEŞ DÜNYA AY            TUTULMASI </dc:title>
  <dc:creator>melek</dc:creator>
  <cp:lastModifiedBy>Öğretmenler Odası</cp:lastModifiedBy>
  <cp:revision>14</cp:revision>
  <dcterms:created xsi:type="dcterms:W3CDTF">2018-04-29T08:17:02Z</dcterms:created>
  <dcterms:modified xsi:type="dcterms:W3CDTF">2018-04-30T19:06:44Z</dcterms:modified>
</cp:coreProperties>
</file>