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6154" autoAdjust="0"/>
  </p:normalViewPr>
  <p:slideViewPr>
    <p:cSldViewPr snapToGrid="0">
      <p:cViewPr varScale="1">
        <p:scale>
          <a:sx n="57" d="100"/>
          <a:sy n="57" d="100"/>
        </p:scale>
        <p:origin x="-34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F2B609-4570-488F-B85A-5B3D4DEAD4D0}" type="datetimeFigureOut">
              <a:rPr lang="tr-TR" smtClean="0"/>
              <a:pPr/>
              <a:t>16.12.2019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DFE532-A5A4-4DAF-862E-12A9B2185C24}"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A37DC-091B-4F4D-AD75-32D7D4B64595}" type="datetimeFigureOut">
              <a:rPr lang="tr-TR" smtClean="0"/>
              <a:pPr/>
              <a:t>16.12.2019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42A02-A373-4F49-83A3-7F512183DA47}" type="slidenum">
              <a:rPr lang="tr-TR" smtClean="0"/>
              <a:pPr/>
              <a:t>‹#›</a:t>
            </a:fld>
            <a:endParaRPr lang="tr-TR"/>
          </a:p>
        </p:txBody>
      </p:sp>
    </p:spTree>
    <p:extLst>
      <p:ext uri="{BB962C8B-B14F-4D97-AF65-F5344CB8AC3E}">
        <p14:creationId xmlns:p14="http://schemas.microsoft.com/office/powerpoint/2010/main" xmlns="" val="394050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xmlns="" val="21730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xmlns="" val="2523622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xmlns="" val="1016568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xmlns="" val="3643082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a:t>
            </a:r>
            <a:r>
              <a:rPr lang="tr-TR" sz="1200" b="1" u="sng" kern="1200" dirty="0" err="1" smtClean="0">
                <a:solidFill>
                  <a:schemeClr val="tx1"/>
                </a:solidFill>
                <a:effectLst/>
                <a:latin typeface="+mn-lt"/>
                <a:ea typeface="+mn-ea"/>
                <a:cs typeface="+mn-cs"/>
                <a:hlinkClick r:id="rId3"/>
              </a:rPr>
              <a:t>HangiSoru</a:t>
            </a:r>
            <a:r>
              <a:rPr lang="tr-TR" sz="1200" b="1" u="sng" kern="1200" dirty="0" smtClean="0">
                <a:solidFill>
                  <a:schemeClr val="tx1"/>
                </a:solidFill>
                <a:effectLst/>
                <a:latin typeface="+mn-lt"/>
                <a:ea typeface="+mn-ea"/>
                <a:cs typeface="+mn-cs"/>
                <a:hlinkClick r:id="rId3"/>
              </a:rPr>
              <a:t>.com</a:t>
            </a:r>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xmlns="" val="3483969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xmlns="" val="1645473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16</a:t>
            </a:fld>
            <a:endParaRPr lang="tr-TR">
              <a:solidFill>
                <a:prstClr val="black"/>
              </a:solidFill>
            </a:endParaRPr>
          </a:p>
        </p:txBody>
      </p:sp>
    </p:spTree>
    <p:extLst>
      <p:ext uri="{BB962C8B-B14F-4D97-AF65-F5344CB8AC3E}">
        <p14:creationId xmlns:p14="http://schemas.microsoft.com/office/powerpoint/2010/main" xmlns="" val="760684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17</a:t>
            </a:fld>
            <a:endParaRPr lang="tr-TR">
              <a:solidFill>
                <a:prstClr val="black"/>
              </a:solidFill>
            </a:endParaRPr>
          </a:p>
        </p:txBody>
      </p:sp>
    </p:spTree>
    <p:extLst>
      <p:ext uri="{BB962C8B-B14F-4D97-AF65-F5344CB8AC3E}">
        <p14:creationId xmlns:p14="http://schemas.microsoft.com/office/powerpoint/2010/main" xmlns="" val="1211050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18</a:t>
            </a:fld>
            <a:endParaRPr lang="tr-TR">
              <a:solidFill>
                <a:prstClr val="black"/>
              </a:solidFill>
            </a:endParaRPr>
          </a:p>
        </p:txBody>
      </p:sp>
    </p:spTree>
    <p:extLst>
      <p:ext uri="{BB962C8B-B14F-4D97-AF65-F5344CB8AC3E}">
        <p14:creationId xmlns:p14="http://schemas.microsoft.com/office/powerpoint/2010/main" xmlns="" val="2406528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19</a:t>
            </a:fld>
            <a:endParaRPr lang="tr-TR">
              <a:solidFill>
                <a:prstClr val="black"/>
              </a:solidFill>
            </a:endParaRPr>
          </a:p>
        </p:txBody>
      </p:sp>
    </p:spTree>
    <p:extLst>
      <p:ext uri="{BB962C8B-B14F-4D97-AF65-F5344CB8AC3E}">
        <p14:creationId xmlns:p14="http://schemas.microsoft.com/office/powerpoint/2010/main" xmlns="" val="3879581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xmlns="" val="125999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a:t>
            </a:r>
            <a:r>
              <a:rPr lang="tr-TR" sz="1200" b="1" u="sng" kern="1200" dirty="0" err="1" smtClean="0">
                <a:solidFill>
                  <a:schemeClr val="tx1"/>
                </a:solidFill>
                <a:effectLst/>
                <a:latin typeface="+mn-lt"/>
                <a:ea typeface="+mn-ea"/>
                <a:cs typeface="+mn-cs"/>
                <a:hlinkClick r:id="rId3"/>
              </a:rPr>
              <a:t>HangiSoru</a:t>
            </a:r>
            <a:r>
              <a:rPr lang="tr-TR" sz="1200" b="1" u="sng" kern="1200" dirty="0" smtClean="0">
                <a:solidFill>
                  <a:schemeClr val="tx1"/>
                </a:solidFill>
                <a:effectLst/>
                <a:latin typeface="+mn-lt"/>
                <a:ea typeface="+mn-ea"/>
                <a:cs typeface="+mn-cs"/>
                <a:hlinkClick r:id="rId3"/>
              </a:rPr>
              <a:t>.com</a:t>
            </a:r>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xmlns="" val="424318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21</a:t>
            </a:fld>
            <a:endParaRPr lang="tr-TR">
              <a:solidFill>
                <a:prstClr val="black"/>
              </a:solidFill>
            </a:endParaRPr>
          </a:p>
        </p:txBody>
      </p:sp>
    </p:spTree>
    <p:extLst>
      <p:ext uri="{BB962C8B-B14F-4D97-AF65-F5344CB8AC3E}">
        <p14:creationId xmlns:p14="http://schemas.microsoft.com/office/powerpoint/2010/main" xmlns="" val="396660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xmlns="" val="541279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xmlns="" val="4048498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xmlns="" val="1900310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xmlns="" val="3422089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a:t>
            </a:r>
            <a:r>
              <a:rPr lang="tr-TR" sz="1200" b="1" u="sng" kern="1200" dirty="0" err="1" smtClean="0">
                <a:solidFill>
                  <a:schemeClr val="tx1"/>
                </a:solidFill>
                <a:effectLst/>
                <a:latin typeface="+mn-lt"/>
                <a:ea typeface="+mn-ea"/>
                <a:cs typeface="+mn-cs"/>
                <a:hlinkClick r:id="rId3"/>
              </a:rPr>
              <a:t>HangiSoru</a:t>
            </a:r>
            <a:r>
              <a:rPr lang="tr-TR" sz="1200" b="1" u="sng" kern="1200" dirty="0" smtClean="0">
                <a:solidFill>
                  <a:schemeClr val="tx1"/>
                </a:solidFill>
                <a:effectLst/>
                <a:latin typeface="+mn-lt"/>
                <a:ea typeface="+mn-ea"/>
                <a:cs typeface="+mn-cs"/>
                <a:hlinkClick r:id="rId3"/>
              </a:rPr>
              <a:t>.com</a:t>
            </a:r>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26</a:t>
            </a:fld>
            <a:endParaRPr lang="tr-TR">
              <a:solidFill>
                <a:prstClr val="black"/>
              </a:solidFill>
            </a:endParaRPr>
          </a:p>
        </p:txBody>
      </p:sp>
    </p:spTree>
    <p:extLst>
      <p:ext uri="{BB962C8B-B14F-4D97-AF65-F5344CB8AC3E}">
        <p14:creationId xmlns:p14="http://schemas.microsoft.com/office/powerpoint/2010/main" xmlns="" val="3646049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27</a:t>
            </a:fld>
            <a:endParaRPr lang="tr-TR">
              <a:solidFill>
                <a:prstClr val="black"/>
              </a:solidFill>
            </a:endParaRPr>
          </a:p>
        </p:txBody>
      </p:sp>
    </p:spTree>
    <p:extLst>
      <p:ext uri="{BB962C8B-B14F-4D97-AF65-F5344CB8AC3E}">
        <p14:creationId xmlns:p14="http://schemas.microsoft.com/office/powerpoint/2010/main" xmlns="" val="4129004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28</a:t>
            </a:fld>
            <a:endParaRPr lang="tr-TR">
              <a:solidFill>
                <a:prstClr val="black"/>
              </a:solidFill>
            </a:endParaRPr>
          </a:p>
        </p:txBody>
      </p:sp>
    </p:spTree>
    <p:extLst>
      <p:ext uri="{BB962C8B-B14F-4D97-AF65-F5344CB8AC3E}">
        <p14:creationId xmlns:p14="http://schemas.microsoft.com/office/powerpoint/2010/main" xmlns="" val="537758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29</a:t>
            </a:fld>
            <a:endParaRPr lang="tr-TR">
              <a:solidFill>
                <a:prstClr val="black"/>
              </a:solidFill>
            </a:endParaRPr>
          </a:p>
        </p:txBody>
      </p:sp>
    </p:spTree>
    <p:extLst>
      <p:ext uri="{BB962C8B-B14F-4D97-AF65-F5344CB8AC3E}">
        <p14:creationId xmlns:p14="http://schemas.microsoft.com/office/powerpoint/2010/main" xmlns="" val="2578302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a:t>
            </a:r>
            <a:r>
              <a:rPr lang="tr-TR" sz="1200" b="1" u="sng" kern="1200" dirty="0" err="1" smtClean="0">
                <a:solidFill>
                  <a:schemeClr val="tx1"/>
                </a:solidFill>
                <a:effectLst/>
                <a:latin typeface="+mn-lt"/>
                <a:ea typeface="+mn-ea"/>
                <a:cs typeface="+mn-cs"/>
                <a:hlinkClick r:id="rId3"/>
              </a:rPr>
              <a:t>HangiSoru</a:t>
            </a:r>
            <a:r>
              <a:rPr lang="tr-TR" sz="1200" b="1" u="sng" kern="1200" dirty="0" smtClean="0">
                <a:solidFill>
                  <a:schemeClr val="tx1"/>
                </a:solidFill>
                <a:effectLst/>
                <a:latin typeface="+mn-lt"/>
                <a:ea typeface="+mn-ea"/>
                <a:cs typeface="+mn-cs"/>
                <a:hlinkClick r:id="rId3"/>
              </a:rPr>
              <a:t>.com</a:t>
            </a:r>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30</a:t>
            </a:fld>
            <a:endParaRPr lang="tr-TR">
              <a:solidFill>
                <a:prstClr val="black"/>
              </a:solidFill>
            </a:endParaRPr>
          </a:p>
        </p:txBody>
      </p:sp>
    </p:spTree>
    <p:extLst>
      <p:ext uri="{BB962C8B-B14F-4D97-AF65-F5344CB8AC3E}">
        <p14:creationId xmlns:p14="http://schemas.microsoft.com/office/powerpoint/2010/main" xmlns="" val="396191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xmlns="" val="101763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xmlns="" val="274863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xmlns="" val="620563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xmlns="" val="1715115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xmlns="" val="4005887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xmlns="" val="3898721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D4ABB8-548E-4D77-9F85-6C32E4107A94}"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xmlns="" val="140902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1F4A1CC-3DF9-4255-B7E5-5504ACA9CEDA}" type="datetimeFigureOut">
              <a:rPr lang="tr-TR" smtClean="0"/>
              <a:pPr/>
              <a:t>16.12.2019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63925B-47F7-4B81-8004-31930A02D726}" type="slidenum">
              <a:rPr lang="tr-TR" smtClean="0"/>
              <a:pPr/>
              <a:t>‹#›</a:t>
            </a:fld>
            <a:endParaRPr lang="tr-TR"/>
          </a:p>
        </p:txBody>
      </p:sp>
    </p:spTree>
    <p:extLst>
      <p:ext uri="{BB962C8B-B14F-4D97-AF65-F5344CB8AC3E}">
        <p14:creationId xmlns:p14="http://schemas.microsoft.com/office/powerpoint/2010/main" xmlns="" val="116639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1F4A1CC-3DF9-4255-B7E5-5504ACA9CEDA}" type="datetimeFigureOut">
              <a:rPr lang="tr-TR" smtClean="0"/>
              <a:pPr/>
              <a:t>16.12.2019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63925B-47F7-4B81-8004-31930A02D726}" type="slidenum">
              <a:rPr lang="tr-TR" smtClean="0"/>
              <a:pPr/>
              <a:t>‹#›</a:t>
            </a:fld>
            <a:endParaRPr lang="tr-TR"/>
          </a:p>
        </p:txBody>
      </p:sp>
    </p:spTree>
    <p:extLst>
      <p:ext uri="{BB962C8B-B14F-4D97-AF65-F5344CB8AC3E}">
        <p14:creationId xmlns:p14="http://schemas.microsoft.com/office/powerpoint/2010/main" xmlns="" val="399951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1F4A1CC-3DF9-4255-B7E5-5504ACA9CEDA}" type="datetimeFigureOut">
              <a:rPr lang="tr-TR" smtClean="0"/>
              <a:pPr/>
              <a:t>16.12.2019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63925B-47F7-4B81-8004-31930A02D726}" type="slidenum">
              <a:rPr lang="tr-TR" smtClean="0"/>
              <a:pPr/>
              <a:t>‹#›</a:t>
            </a:fld>
            <a:endParaRPr lang="tr-TR"/>
          </a:p>
        </p:txBody>
      </p:sp>
    </p:spTree>
    <p:extLst>
      <p:ext uri="{BB962C8B-B14F-4D97-AF65-F5344CB8AC3E}">
        <p14:creationId xmlns:p14="http://schemas.microsoft.com/office/powerpoint/2010/main" xmlns="" val="192961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1F4A1CC-3DF9-4255-B7E5-5504ACA9CEDA}" type="datetimeFigureOut">
              <a:rPr lang="tr-TR" smtClean="0"/>
              <a:pPr/>
              <a:t>16.12.2019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63925B-47F7-4B81-8004-31930A02D726}" type="slidenum">
              <a:rPr lang="tr-TR" smtClean="0"/>
              <a:pPr/>
              <a:t>‹#›</a:t>
            </a:fld>
            <a:endParaRPr lang="tr-TR"/>
          </a:p>
        </p:txBody>
      </p:sp>
    </p:spTree>
    <p:extLst>
      <p:ext uri="{BB962C8B-B14F-4D97-AF65-F5344CB8AC3E}">
        <p14:creationId xmlns:p14="http://schemas.microsoft.com/office/powerpoint/2010/main" xmlns="" val="250075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1F4A1CC-3DF9-4255-B7E5-5504ACA9CEDA}" type="datetimeFigureOut">
              <a:rPr lang="tr-TR" smtClean="0"/>
              <a:pPr/>
              <a:t>16.12.2019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63925B-47F7-4B81-8004-31930A02D726}" type="slidenum">
              <a:rPr lang="tr-TR" smtClean="0"/>
              <a:pPr/>
              <a:t>‹#›</a:t>
            </a:fld>
            <a:endParaRPr lang="tr-TR"/>
          </a:p>
        </p:txBody>
      </p:sp>
    </p:spTree>
    <p:extLst>
      <p:ext uri="{BB962C8B-B14F-4D97-AF65-F5344CB8AC3E}">
        <p14:creationId xmlns:p14="http://schemas.microsoft.com/office/powerpoint/2010/main" xmlns="" val="48382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1F4A1CC-3DF9-4255-B7E5-5504ACA9CEDA}" type="datetimeFigureOut">
              <a:rPr lang="tr-TR" smtClean="0"/>
              <a:pPr/>
              <a:t>16.12.2019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63925B-47F7-4B81-8004-31930A02D726}" type="slidenum">
              <a:rPr lang="tr-TR" smtClean="0"/>
              <a:pPr/>
              <a:t>‹#›</a:t>
            </a:fld>
            <a:endParaRPr lang="tr-TR"/>
          </a:p>
        </p:txBody>
      </p:sp>
    </p:spTree>
    <p:extLst>
      <p:ext uri="{BB962C8B-B14F-4D97-AF65-F5344CB8AC3E}">
        <p14:creationId xmlns:p14="http://schemas.microsoft.com/office/powerpoint/2010/main" xmlns="" val="299384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1F4A1CC-3DF9-4255-B7E5-5504ACA9CEDA}" type="datetimeFigureOut">
              <a:rPr lang="tr-TR" smtClean="0"/>
              <a:pPr/>
              <a:t>16.12.2019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163925B-47F7-4B81-8004-31930A02D726}" type="slidenum">
              <a:rPr lang="tr-TR" smtClean="0"/>
              <a:pPr/>
              <a:t>‹#›</a:t>
            </a:fld>
            <a:endParaRPr lang="tr-TR"/>
          </a:p>
        </p:txBody>
      </p:sp>
    </p:spTree>
    <p:extLst>
      <p:ext uri="{BB962C8B-B14F-4D97-AF65-F5344CB8AC3E}">
        <p14:creationId xmlns:p14="http://schemas.microsoft.com/office/powerpoint/2010/main" xmlns="" val="215931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1F4A1CC-3DF9-4255-B7E5-5504ACA9CEDA}" type="datetimeFigureOut">
              <a:rPr lang="tr-TR" smtClean="0"/>
              <a:pPr/>
              <a:t>16.12.2019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163925B-47F7-4B81-8004-31930A02D726}" type="slidenum">
              <a:rPr lang="tr-TR" smtClean="0"/>
              <a:pPr/>
              <a:t>‹#›</a:t>
            </a:fld>
            <a:endParaRPr lang="tr-TR"/>
          </a:p>
        </p:txBody>
      </p:sp>
    </p:spTree>
    <p:extLst>
      <p:ext uri="{BB962C8B-B14F-4D97-AF65-F5344CB8AC3E}">
        <p14:creationId xmlns:p14="http://schemas.microsoft.com/office/powerpoint/2010/main" xmlns="" val="64268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1F4A1CC-3DF9-4255-B7E5-5504ACA9CEDA}" type="datetimeFigureOut">
              <a:rPr lang="tr-TR" smtClean="0"/>
              <a:pPr/>
              <a:t>16.12.2019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163925B-47F7-4B81-8004-31930A02D726}" type="slidenum">
              <a:rPr lang="tr-TR" smtClean="0"/>
              <a:pPr/>
              <a:t>‹#›</a:t>
            </a:fld>
            <a:endParaRPr lang="tr-TR"/>
          </a:p>
        </p:txBody>
      </p:sp>
    </p:spTree>
    <p:extLst>
      <p:ext uri="{BB962C8B-B14F-4D97-AF65-F5344CB8AC3E}">
        <p14:creationId xmlns:p14="http://schemas.microsoft.com/office/powerpoint/2010/main" xmlns="" val="55290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F4A1CC-3DF9-4255-B7E5-5504ACA9CEDA}" type="datetimeFigureOut">
              <a:rPr lang="tr-TR" smtClean="0"/>
              <a:pPr/>
              <a:t>16.12.2019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63925B-47F7-4B81-8004-31930A02D726}" type="slidenum">
              <a:rPr lang="tr-TR" smtClean="0"/>
              <a:pPr/>
              <a:t>‹#›</a:t>
            </a:fld>
            <a:endParaRPr lang="tr-TR"/>
          </a:p>
        </p:txBody>
      </p:sp>
    </p:spTree>
    <p:extLst>
      <p:ext uri="{BB962C8B-B14F-4D97-AF65-F5344CB8AC3E}">
        <p14:creationId xmlns:p14="http://schemas.microsoft.com/office/powerpoint/2010/main" xmlns="" val="318306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F4A1CC-3DF9-4255-B7E5-5504ACA9CEDA}" type="datetimeFigureOut">
              <a:rPr lang="tr-TR" smtClean="0"/>
              <a:pPr/>
              <a:t>16.12.2019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63925B-47F7-4B81-8004-31930A02D726}" type="slidenum">
              <a:rPr lang="tr-TR" smtClean="0"/>
              <a:pPr/>
              <a:t>‹#›</a:t>
            </a:fld>
            <a:endParaRPr lang="tr-TR"/>
          </a:p>
        </p:txBody>
      </p:sp>
    </p:spTree>
    <p:extLst>
      <p:ext uri="{BB962C8B-B14F-4D97-AF65-F5344CB8AC3E}">
        <p14:creationId xmlns:p14="http://schemas.microsoft.com/office/powerpoint/2010/main" xmlns="" val="27090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4A1CC-3DF9-4255-B7E5-5504ACA9CEDA}" type="datetimeFigureOut">
              <a:rPr lang="tr-TR" smtClean="0"/>
              <a:pPr/>
              <a:t>16.12.2019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3925B-47F7-4B81-8004-31930A02D726}" type="slidenum">
              <a:rPr lang="tr-TR" smtClean="0"/>
              <a:pPr/>
              <a:t>‹#›</a:t>
            </a:fld>
            <a:endParaRPr lang="tr-TR"/>
          </a:p>
        </p:txBody>
      </p:sp>
    </p:spTree>
    <p:extLst>
      <p:ext uri="{BB962C8B-B14F-4D97-AF65-F5344CB8AC3E}">
        <p14:creationId xmlns:p14="http://schemas.microsoft.com/office/powerpoint/2010/main" xmlns="" val="4192858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551932" y="614430"/>
            <a:ext cx="6566007" cy="1015663"/>
          </a:xfrm>
          <a:prstGeom prst="rect">
            <a:avLst/>
          </a:prstGeom>
          <a:noFill/>
        </p:spPr>
        <p:txBody>
          <a:bodyPr wrap="square" rtlCol="0">
            <a:spAutoFit/>
          </a:bodyPr>
          <a:lstStyle/>
          <a:p>
            <a:pPr algn="ctr"/>
            <a:r>
              <a:rPr lang="tr-TR" sz="3200" b="1" dirty="0">
                <a:solidFill>
                  <a:srgbClr val="FF0000"/>
                </a:solidFill>
              </a:rPr>
              <a:t>1</a:t>
            </a:r>
            <a:r>
              <a:rPr lang="tr-TR" sz="3200" b="1" dirty="0" smtClean="0">
                <a:solidFill>
                  <a:srgbClr val="FF0000"/>
                </a:solidFill>
              </a:rPr>
              <a:t>.ÜNİTE: BİREY VE TOPLUM</a:t>
            </a:r>
          </a:p>
          <a:p>
            <a:endParaRPr lang="tr-TR" sz="2800" b="1" dirty="0" smtClean="0"/>
          </a:p>
        </p:txBody>
      </p:sp>
      <p:sp>
        <p:nvSpPr>
          <p:cNvPr id="2" name="Metin kutusu 1"/>
          <p:cNvSpPr txBox="1"/>
          <p:nvPr/>
        </p:nvSpPr>
        <p:spPr>
          <a:xfrm>
            <a:off x="5917720" y="1345421"/>
            <a:ext cx="5834433" cy="4401205"/>
          </a:xfrm>
          <a:prstGeom prst="rect">
            <a:avLst/>
          </a:prstGeom>
          <a:noFill/>
        </p:spPr>
        <p:txBody>
          <a:bodyPr wrap="square" rtlCol="0">
            <a:spAutoFit/>
          </a:bodyPr>
          <a:lstStyle/>
          <a:p>
            <a:r>
              <a:rPr lang="tr-TR" sz="2800" b="1" dirty="0" smtClean="0"/>
              <a:t>-İnsandan İnsana Giden Yol</a:t>
            </a:r>
          </a:p>
          <a:p>
            <a:pPr marL="457200" indent="-457200">
              <a:buFont typeface="Arial" panose="020B0604020202020204" pitchFamily="34" charset="0"/>
              <a:buChar char="•"/>
            </a:pPr>
            <a:r>
              <a:rPr lang="tr-TR" sz="2800" b="1" dirty="0" smtClean="0"/>
              <a:t>Sözlü İletişim</a:t>
            </a:r>
          </a:p>
          <a:p>
            <a:pPr marL="457200" indent="-457200">
              <a:buFont typeface="Arial" panose="020B0604020202020204" pitchFamily="34" charset="0"/>
              <a:buChar char="•"/>
            </a:pPr>
            <a:r>
              <a:rPr lang="tr-TR" sz="2800" b="1" dirty="0" smtClean="0"/>
              <a:t>Yazılı İletişim</a:t>
            </a:r>
          </a:p>
          <a:p>
            <a:pPr marL="457200" indent="-457200">
              <a:buFont typeface="Arial" panose="020B0604020202020204" pitchFamily="34" charset="0"/>
              <a:buChar char="•"/>
            </a:pPr>
            <a:r>
              <a:rPr lang="tr-TR" sz="2800" b="1" dirty="0" smtClean="0"/>
              <a:t>Sözsüz İletişim</a:t>
            </a:r>
          </a:p>
          <a:p>
            <a:pPr marL="457200" indent="-457200">
              <a:buFont typeface="Arial" panose="020B0604020202020204" pitchFamily="34" charset="0"/>
              <a:buChar char="•"/>
            </a:pPr>
            <a:r>
              <a:rPr lang="tr-TR" sz="2800" b="1" dirty="0" smtClean="0"/>
              <a:t>Etkili İletişim</a:t>
            </a:r>
          </a:p>
          <a:p>
            <a:r>
              <a:rPr lang="tr-TR" sz="2800" b="1" dirty="0" smtClean="0"/>
              <a:t>-İletişimin Gücü</a:t>
            </a:r>
          </a:p>
          <a:p>
            <a:pPr marL="457200" indent="-457200">
              <a:buFont typeface="Arial" panose="020B0604020202020204" pitchFamily="34" charset="0"/>
              <a:buChar char="•"/>
            </a:pPr>
            <a:r>
              <a:rPr lang="tr-TR" sz="2800" b="1" dirty="0" smtClean="0"/>
              <a:t>Sen Dili ve Ben Dili </a:t>
            </a:r>
          </a:p>
          <a:p>
            <a:r>
              <a:rPr lang="tr-TR" sz="2800" b="1" dirty="0" smtClean="0"/>
              <a:t>-Atatürk ve İletişim</a:t>
            </a:r>
          </a:p>
          <a:p>
            <a:r>
              <a:rPr lang="tr-TR" sz="2800" b="1" dirty="0"/>
              <a:t>-</a:t>
            </a:r>
            <a:r>
              <a:rPr lang="tr-TR" sz="2800" b="1" dirty="0" smtClean="0"/>
              <a:t>Hızlı İletişim, Güçlü Toplum </a:t>
            </a:r>
          </a:p>
          <a:p>
            <a:r>
              <a:rPr lang="tr-TR" sz="2800" b="1" dirty="0"/>
              <a:t>-</a:t>
            </a:r>
            <a:r>
              <a:rPr lang="tr-TR" sz="2800" b="1" dirty="0" smtClean="0"/>
              <a:t>İletişim Özgürlüğü </a:t>
            </a:r>
          </a:p>
        </p:txBody>
      </p:sp>
      <p:pic>
        <p:nvPicPr>
          <p:cNvPr id="1026" name="Picture 2" descr="Ä°lgili resi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803" y="897973"/>
            <a:ext cx="5512279" cy="458842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Metin kutusu"/>
          <p:cNvSpPr txBox="1"/>
          <p:nvPr/>
        </p:nvSpPr>
        <p:spPr>
          <a:xfrm>
            <a:off x="8011886" y="6291943"/>
            <a:ext cx="2152705" cy="369332"/>
          </a:xfrm>
          <a:prstGeom prst="rect">
            <a:avLst/>
          </a:prstGeom>
          <a:noFill/>
        </p:spPr>
        <p:txBody>
          <a:bodyPr wrap="none" rtlCol="0">
            <a:spAutoFit/>
          </a:bodyPr>
          <a:lstStyle/>
          <a:p>
            <a:r>
              <a:rPr lang="tr-TR" dirty="0" smtClean="0"/>
              <a:t>www.</a:t>
            </a:r>
            <a:r>
              <a:rPr lang="tr-TR" dirty="0" err="1" smtClean="0"/>
              <a:t>HangiSoru</a:t>
            </a:r>
            <a:r>
              <a:rPr lang="tr-TR" dirty="0" smtClean="0"/>
              <a:t>.com</a:t>
            </a:r>
            <a:endParaRPr lang="tr-TR" dirty="0"/>
          </a:p>
        </p:txBody>
      </p:sp>
    </p:spTree>
    <p:extLst>
      <p:ext uri="{BB962C8B-B14F-4D97-AF65-F5344CB8AC3E}">
        <p14:creationId xmlns:p14="http://schemas.microsoft.com/office/powerpoint/2010/main" xmlns="" val="1256349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İletişimin Gücü</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4" y="1107260"/>
            <a:ext cx="5204051" cy="5324535"/>
          </a:xfrm>
          <a:prstGeom prst="rect">
            <a:avLst/>
          </a:prstGeom>
          <a:noFill/>
        </p:spPr>
        <p:txBody>
          <a:bodyPr wrap="square" rtlCol="0">
            <a:spAutoFit/>
          </a:bodyPr>
          <a:lstStyle/>
          <a:p>
            <a:r>
              <a:rPr lang="tr-TR" sz="3200" b="1" u="sng" dirty="0" smtClean="0"/>
              <a:t>Etkili Dinleme:</a:t>
            </a:r>
          </a:p>
          <a:p>
            <a:r>
              <a:rPr lang="tr-TR" sz="2800" dirty="0" smtClean="0"/>
              <a:t>Etkili ve doğru konuşma kadar etkili dinleme de iletişim için önemlidir. Bireysel ve toplumsal ilişkilerde etkili dinlemeye en az etkili konuşma kadar dikkat etmeliyiz. Karşımızdakini anlamak, onun vermek istediği mesajı doğru algılamak için çaba göstermeliyiz.</a:t>
            </a:r>
          </a:p>
          <a:p>
            <a:r>
              <a:rPr lang="tr-TR" sz="2800" u="sng" dirty="0" smtClean="0"/>
              <a:t>Etkili Dinleme: </a:t>
            </a:r>
            <a:r>
              <a:rPr lang="tr-TR" sz="2800" dirty="0" smtClean="0"/>
              <a:t>İletişimde bulunduğumuz kişiden mesajı tam ve doğru alma etkinliğidir. </a:t>
            </a:r>
            <a:endParaRPr lang="tr-TR" sz="2800" dirty="0"/>
          </a:p>
        </p:txBody>
      </p:sp>
      <p:sp>
        <p:nvSpPr>
          <p:cNvPr id="3" name="Metin kutusu 2"/>
          <p:cNvSpPr txBox="1"/>
          <p:nvPr/>
        </p:nvSpPr>
        <p:spPr>
          <a:xfrm>
            <a:off x="5658929" y="733246"/>
            <a:ext cx="6533071" cy="6124754"/>
          </a:xfrm>
          <a:prstGeom prst="rect">
            <a:avLst/>
          </a:prstGeom>
          <a:noFill/>
        </p:spPr>
        <p:txBody>
          <a:bodyPr wrap="square" rtlCol="0">
            <a:spAutoFit/>
          </a:bodyPr>
          <a:lstStyle/>
          <a:p>
            <a:r>
              <a:rPr lang="tr-TR" sz="2800" u="sng" dirty="0" smtClean="0"/>
              <a:t>Etkili Dinleyicinin Özellikleri;</a:t>
            </a:r>
            <a:endParaRPr lang="tr-TR" sz="2800" dirty="0"/>
          </a:p>
          <a:p>
            <a:pPr marL="514350" indent="-514350">
              <a:buFont typeface="+mj-lt"/>
              <a:buAutoNum type="arabicPeriod"/>
            </a:pPr>
            <a:r>
              <a:rPr lang="tr-TR" sz="2800" dirty="0" smtClean="0"/>
              <a:t>Dikkatini karşısındaki kişiye verir. </a:t>
            </a:r>
            <a:endParaRPr lang="tr-TR" sz="2800" dirty="0"/>
          </a:p>
          <a:p>
            <a:pPr marL="514350" indent="-514350">
              <a:buFont typeface="+mj-lt"/>
              <a:buAutoNum type="arabicPeriod"/>
            </a:pPr>
            <a:r>
              <a:rPr lang="tr-TR" sz="2800" dirty="0" smtClean="0"/>
              <a:t>Konuşmacıyı sözünü kesmeden dinler. </a:t>
            </a:r>
            <a:endParaRPr lang="tr-TR" sz="2800" dirty="0"/>
          </a:p>
          <a:p>
            <a:pPr marL="514350" indent="-514350">
              <a:buFont typeface="+mj-lt"/>
              <a:buAutoNum type="arabicPeriod"/>
            </a:pPr>
            <a:r>
              <a:rPr lang="tr-TR" sz="2800" dirty="0" smtClean="0"/>
              <a:t>Göz teması kurar. </a:t>
            </a:r>
            <a:endParaRPr lang="tr-TR" sz="2800" dirty="0"/>
          </a:p>
          <a:p>
            <a:pPr marL="514350" indent="-514350">
              <a:buFont typeface="+mj-lt"/>
              <a:buAutoNum type="arabicPeriod"/>
            </a:pPr>
            <a:r>
              <a:rPr lang="tr-TR" sz="2800" dirty="0" smtClean="0"/>
              <a:t>Son sözü söylemek için çabalamaz. </a:t>
            </a:r>
            <a:endParaRPr lang="tr-TR" sz="2800" dirty="0"/>
          </a:p>
          <a:p>
            <a:pPr marL="514350" indent="-514350">
              <a:buFont typeface="+mj-lt"/>
              <a:buAutoNum type="arabicPeriod"/>
            </a:pPr>
            <a:r>
              <a:rPr lang="tr-TR" sz="2800" dirty="0" smtClean="0"/>
              <a:t>Dinlerken vereceği cevabı düşünmez. </a:t>
            </a:r>
            <a:endParaRPr lang="tr-TR" sz="2800" dirty="0"/>
          </a:p>
          <a:p>
            <a:pPr marL="514350" indent="-514350">
              <a:buFont typeface="+mj-lt"/>
              <a:buAutoNum type="arabicPeriod"/>
            </a:pPr>
            <a:r>
              <a:rPr lang="tr-TR" sz="2800" dirty="0" smtClean="0"/>
              <a:t>Yargılamadan, suçlamadan dinler. </a:t>
            </a:r>
          </a:p>
          <a:p>
            <a:pPr marL="514350" indent="-514350">
              <a:buFont typeface="+mj-lt"/>
              <a:buAutoNum type="arabicPeriod"/>
            </a:pPr>
            <a:r>
              <a:rPr lang="tr-TR" sz="2800" dirty="0" smtClean="0"/>
              <a:t>Duygu ve düşüncelerini anlamaya çalışır. </a:t>
            </a:r>
          </a:p>
          <a:p>
            <a:pPr marL="514350" indent="-514350">
              <a:buFont typeface="+mj-lt"/>
              <a:buAutoNum type="arabicPeriod"/>
            </a:pPr>
            <a:r>
              <a:rPr lang="tr-TR" sz="2800" dirty="0" smtClean="0"/>
              <a:t>Dinlerken başka bir işle meşgul olmaz. </a:t>
            </a:r>
            <a:endParaRPr lang="tr-TR" sz="2800" dirty="0"/>
          </a:p>
          <a:p>
            <a:pPr marL="514350" indent="-514350">
              <a:buFont typeface="+mj-lt"/>
              <a:buAutoNum type="arabicPeriod"/>
            </a:pPr>
            <a:r>
              <a:rPr lang="tr-TR" sz="2800" dirty="0" smtClean="0"/>
              <a:t>Konuşmacının sözlerine olduğu kadar sözsüz mesajlarına da dikkat eder. </a:t>
            </a:r>
            <a:endParaRPr lang="tr-TR" sz="2800" dirty="0"/>
          </a:p>
          <a:p>
            <a:pPr marL="514350" indent="-514350">
              <a:buFont typeface="+mj-lt"/>
              <a:buAutoNum type="arabicPeriod"/>
            </a:pPr>
            <a:r>
              <a:rPr lang="tr-TR" sz="2800" dirty="0" smtClean="0"/>
              <a:t>Konuşmacının duygu ve düşüncelerine anladığını gösteren sözlü ifadelerde bulunur. </a:t>
            </a:r>
            <a:endParaRPr lang="tr-TR" sz="2800" dirty="0"/>
          </a:p>
        </p:txBody>
      </p:sp>
      <p:cxnSp>
        <p:nvCxnSpPr>
          <p:cNvPr id="6" name="Düz Bağlayıcı 5"/>
          <p:cNvCxnSpPr/>
          <p:nvPr/>
        </p:nvCxnSpPr>
        <p:spPr>
          <a:xfrm flipH="1">
            <a:off x="5417389" y="1492370"/>
            <a:ext cx="40810" cy="512409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921881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İletişimin Gücü</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6282353" cy="5324535"/>
          </a:xfrm>
          <a:prstGeom prst="rect">
            <a:avLst/>
          </a:prstGeom>
          <a:noFill/>
        </p:spPr>
        <p:txBody>
          <a:bodyPr wrap="square" rtlCol="0">
            <a:spAutoFit/>
          </a:bodyPr>
          <a:lstStyle/>
          <a:p>
            <a:r>
              <a:rPr lang="tr-TR" sz="3200" b="1" u="sng" dirty="0" smtClean="0"/>
              <a:t>Ben Dili – Sen Dili:</a:t>
            </a:r>
          </a:p>
          <a:p>
            <a:r>
              <a:rPr lang="tr-TR" sz="2800" u="sng" dirty="0" smtClean="0"/>
              <a:t>Ben Dili: </a:t>
            </a:r>
            <a:endParaRPr lang="tr-TR" sz="2800" dirty="0"/>
          </a:p>
          <a:p>
            <a:pPr marL="457200" indent="-457200">
              <a:buFont typeface="Arial" panose="020B0604020202020204" pitchFamily="34" charset="0"/>
              <a:buChar char="•"/>
            </a:pPr>
            <a:r>
              <a:rPr lang="tr-TR" sz="2800" dirty="0" smtClean="0"/>
              <a:t>Kişinin kendi duygu ve düşüncelerini ifade ederek konuşmasıdır. </a:t>
            </a:r>
          </a:p>
          <a:p>
            <a:pPr marL="457200" indent="-457200">
              <a:buFont typeface="Arial" panose="020B0604020202020204" pitchFamily="34" charset="0"/>
              <a:buChar char="•"/>
            </a:pPr>
            <a:r>
              <a:rPr lang="tr-TR" sz="2800" dirty="0" smtClean="0"/>
              <a:t>“Ben” ile başlar “ben” ile biter. </a:t>
            </a:r>
          </a:p>
          <a:p>
            <a:pPr marL="457200" indent="-457200">
              <a:buFont typeface="Arial" panose="020B0604020202020204" pitchFamily="34" charset="0"/>
              <a:buChar char="•"/>
            </a:pPr>
            <a:r>
              <a:rPr lang="tr-TR" sz="2800" dirty="0" smtClean="0"/>
              <a:t>İletişim engeli oluşturmaz. </a:t>
            </a:r>
          </a:p>
          <a:p>
            <a:pPr marL="457200" indent="-457200">
              <a:buFont typeface="Arial" panose="020B0604020202020204" pitchFamily="34" charset="0"/>
              <a:buChar char="•"/>
            </a:pPr>
            <a:r>
              <a:rPr lang="tr-TR" sz="2800" dirty="0" smtClean="0"/>
              <a:t>Karşımızdakinin davranışlarını hedef alır. </a:t>
            </a:r>
          </a:p>
          <a:p>
            <a:pPr marL="457200" indent="-457200">
              <a:buFont typeface="Wingdings" panose="05000000000000000000" pitchFamily="2" charset="2"/>
              <a:buChar char="ü"/>
            </a:pPr>
            <a:r>
              <a:rPr lang="tr-TR" sz="2800" dirty="0" smtClean="0"/>
              <a:t>Örnek: Bugün seni derste görmeyince meraklandım. </a:t>
            </a:r>
          </a:p>
          <a:p>
            <a:pPr marL="457200" indent="-457200">
              <a:buFont typeface="Wingdings" panose="05000000000000000000" pitchFamily="2" charset="2"/>
              <a:buChar char="ü"/>
            </a:pPr>
            <a:r>
              <a:rPr lang="tr-TR" sz="2800" dirty="0" smtClean="0"/>
              <a:t>Derslerine yeterince çalışmamana üzülüyorum. </a:t>
            </a:r>
          </a:p>
        </p:txBody>
      </p:sp>
      <p:sp>
        <p:nvSpPr>
          <p:cNvPr id="3" name="Metin kutusu 2"/>
          <p:cNvSpPr txBox="1"/>
          <p:nvPr/>
        </p:nvSpPr>
        <p:spPr>
          <a:xfrm>
            <a:off x="6837871" y="1604513"/>
            <a:ext cx="4925683" cy="5109091"/>
          </a:xfrm>
          <a:prstGeom prst="rect">
            <a:avLst/>
          </a:prstGeom>
          <a:noFill/>
        </p:spPr>
        <p:txBody>
          <a:bodyPr wrap="square" rtlCol="0">
            <a:spAutoFit/>
          </a:bodyPr>
          <a:lstStyle/>
          <a:p>
            <a:r>
              <a:rPr lang="tr-TR" sz="2800" u="sng" dirty="0" smtClean="0"/>
              <a:t>Sen Dili: </a:t>
            </a:r>
            <a:endParaRPr lang="tr-TR" sz="2800" dirty="0" smtClean="0"/>
          </a:p>
          <a:p>
            <a:pPr marL="457200" indent="-457200">
              <a:buFont typeface="Arial" panose="020B0604020202020204" pitchFamily="34" charset="0"/>
              <a:buChar char="•"/>
            </a:pPr>
            <a:r>
              <a:rPr lang="tr-TR" sz="2800" dirty="0" smtClean="0"/>
              <a:t>Karşımızda insanın kişiliğini hedef alan konuşma biçimidir. </a:t>
            </a:r>
          </a:p>
          <a:p>
            <a:pPr marL="457200" indent="-457200">
              <a:buFont typeface="Arial" panose="020B0604020202020204" pitchFamily="34" charset="0"/>
              <a:buChar char="•"/>
            </a:pPr>
            <a:r>
              <a:rPr lang="tr-TR" sz="2800" dirty="0" smtClean="0"/>
              <a:t>“Sen” ile başlar “sen” ile biter. </a:t>
            </a:r>
          </a:p>
          <a:p>
            <a:pPr marL="457200" indent="-457200">
              <a:buFont typeface="Arial" panose="020B0604020202020204" pitchFamily="34" charset="0"/>
              <a:buChar char="•"/>
            </a:pPr>
            <a:r>
              <a:rPr lang="tr-TR" sz="2800" dirty="0" smtClean="0"/>
              <a:t>İletişim engeli oluşturur. </a:t>
            </a:r>
          </a:p>
          <a:p>
            <a:pPr marL="457200" indent="-457200">
              <a:buFont typeface="Arial" panose="020B0604020202020204" pitchFamily="34" charset="0"/>
              <a:buChar char="•"/>
            </a:pPr>
            <a:r>
              <a:rPr lang="tr-TR" sz="2800" dirty="0" smtClean="0"/>
              <a:t>Yargılar, suçlar, eleştirir. </a:t>
            </a:r>
          </a:p>
          <a:p>
            <a:pPr marL="514350" indent="-514350">
              <a:buFont typeface="Wingdings" panose="05000000000000000000" pitchFamily="2" charset="2"/>
              <a:buChar char="ü"/>
            </a:pPr>
            <a:r>
              <a:rPr lang="tr-TR" sz="2800" dirty="0" smtClean="0"/>
              <a:t>Örnek: Bugün yine derste yoktun? </a:t>
            </a:r>
          </a:p>
          <a:p>
            <a:pPr marL="514350" indent="-514350">
              <a:buFont typeface="Wingdings" panose="05000000000000000000" pitchFamily="2" charset="2"/>
              <a:buChar char="ü"/>
            </a:pPr>
            <a:r>
              <a:rPr lang="tr-TR" sz="2800" dirty="0" smtClean="0"/>
              <a:t>Derslerine hiç çalışmıyorsun! </a:t>
            </a:r>
          </a:p>
          <a:p>
            <a:endParaRPr lang="tr-TR" dirty="0"/>
          </a:p>
        </p:txBody>
      </p:sp>
      <p:cxnSp>
        <p:nvCxnSpPr>
          <p:cNvPr id="6" name="Düz Bağlayıcı 5"/>
          <p:cNvCxnSpPr/>
          <p:nvPr/>
        </p:nvCxnSpPr>
        <p:spPr>
          <a:xfrm>
            <a:off x="6409426" y="1699404"/>
            <a:ext cx="0" cy="459787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768060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İletişimin Gücü</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065904"/>
            <a:ext cx="4367289" cy="5262979"/>
          </a:xfrm>
          <a:prstGeom prst="rect">
            <a:avLst/>
          </a:prstGeom>
          <a:noFill/>
        </p:spPr>
        <p:txBody>
          <a:bodyPr wrap="square" rtlCol="0">
            <a:spAutoFit/>
          </a:bodyPr>
          <a:lstStyle/>
          <a:p>
            <a:r>
              <a:rPr lang="tr-TR" sz="2800" u="sng" dirty="0" smtClean="0"/>
              <a:t>İletişim Engelleri: </a:t>
            </a:r>
            <a:r>
              <a:rPr lang="tr-TR" sz="2800" dirty="0" smtClean="0"/>
              <a:t>Önyargılı olmak, isim takmak, tehdit etmek, sıkça soru sormak, emir vermek, eleştirmek, sen dili kullanmak vb. </a:t>
            </a:r>
          </a:p>
          <a:p>
            <a:r>
              <a:rPr lang="tr-TR" sz="2800" u="sng" dirty="0" smtClean="0"/>
              <a:t>İletişimde Yapılan Hatalar; </a:t>
            </a:r>
            <a:r>
              <a:rPr lang="tr-TR" sz="2800" dirty="0" smtClean="0"/>
              <a:t>Emir vermek, Tehdit etmek, Uyarmak, Konuyu saptırmak, İsim takmak, Sınamak, Öğüt vermek, Eleştirmek, Yargılamak, Nutuk çekmek, Suçlamak, Alay etmek </a:t>
            </a:r>
          </a:p>
        </p:txBody>
      </p:sp>
      <p:sp>
        <p:nvSpPr>
          <p:cNvPr id="3" name="Metin kutusu 2"/>
          <p:cNvSpPr txBox="1"/>
          <p:nvPr/>
        </p:nvSpPr>
        <p:spPr>
          <a:xfrm>
            <a:off x="4848045" y="1142847"/>
            <a:ext cx="7343954" cy="5970865"/>
          </a:xfrm>
          <a:prstGeom prst="rect">
            <a:avLst/>
          </a:prstGeom>
          <a:noFill/>
        </p:spPr>
        <p:txBody>
          <a:bodyPr wrap="square" rtlCol="0">
            <a:spAutoFit/>
          </a:bodyPr>
          <a:lstStyle/>
          <a:p>
            <a:r>
              <a:rPr lang="tr-TR" sz="2800" u="sng" dirty="0" smtClean="0"/>
              <a:t>İletişimi Zorlaştıran Davranışlar </a:t>
            </a:r>
          </a:p>
          <a:p>
            <a:r>
              <a:rPr lang="tr-TR" sz="2800" dirty="0" smtClean="0"/>
              <a:t>1- Karşımızdaki insanı yönlendirmeye çalışmak. </a:t>
            </a:r>
          </a:p>
          <a:p>
            <a:r>
              <a:rPr lang="tr-TR" sz="2800" dirty="0" smtClean="0"/>
              <a:t>2- Karşımızdaki insanı eleştirmek, suçlayıcı davranmak ve yargılamak. </a:t>
            </a:r>
          </a:p>
          <a:p>
            <a:r>
              <a:rPr lang="tr-TR" sz="2800" dirty="0" smtClean="0"/>
              <a:t>3- Çok veya alakasız sorular sormak. </a:t>
            </a:r>
          </a:p>
          <a:p>
            <a:r>
              <a:rPr lang="tr-TR" sz="2800" dirty="0" smtClean="0"/>
              <a:t>4- Teselli etmek, konuyu değiştirmeye çalışmak. </a:t>
            </a:r>
          </a:p>
          <a:p>
            <a:r>
              <a:rPr lang="tr-TR" sz="2800" dirty="0" smtClean="0"/>
              <a:t>5- Teşhis, tanı koymak. </a:t>
            </a:r>
          </a:p>
          <a:p>
            <a:r>
              <a:rPr lang="tr-TR" sz="2800" dirty="0"/>
              <a:t>6</a:t>
            </a:r>
            <a:r>
              <a:rPr lang="tr-TR" sz="2800" dirty="0" smtClean="0"/>
              <a:t>- Argo ve hakaret içerikli konuşmalar yapmak. </a:t>
            </a:r>
          </a:p>
          <a:p>
            <a:r>
              <a:rPr lang="tr-TR" sz="2800" dirty="0"/>
              <a:t>7</a:t>
            </a:r>
            <a:r>
              <a:rPr lang="tr-TR" sz="2800" dirty="0" smtClean="0"/>
              <a:t>- Kendi düşünce ve fikirlerimizi tek doğru olarak kabul etmek, başkalarının duygu ve düşüncelerini önemsememek ve saygı göstermemek. </a:t>
            </a:r>
          </a:p>
          <a:p>
            <a:r>
              <a:rPr lang="tr-TR" sz="2800" dirty="0"/>
              <a:t>8</a:t>
            </a:r>
            <a:r>
              <a:rPr lang="tr-TR" sz="2800" dirty="0" smtClean="0"/>
              <a:t>- Ön yargılı davranmak, İnsanları oldukları gibi kabul etmemek. </a:t>
            </a:r>
          </a:p>
          <a:p>
            <a:endParaRPr lang="tr-TR" dirty="0"/>
          </a:p>
        </p:txBody>
      </p:sp>
      <p:cxnSp>
        <p:nvCxnSpPr>
          <p:cNvPr id="7" name="Düz Bağlayıcı 6"/>
          <p:cNvCxnSpPr/>
          <p:nvPr/>
        </p:nvCxnSpPr>
        <p:spPr>
          <a:xfrm>
            <a:off x="4621435" y="1201004"/>
            <a:ext cx="28203" cy="532056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504355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Atatürk ve İletişim</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4" y="1107260"/>
            <a:ext cx="5514602" cy="6063198"/>
          </a:xfrm>
          <a:prstGeom prst="rect">
            <a:avLst/>
          </a:prstGeom>
          <a:noFill/>
        </p:spPr>
        <p:txBody>
          <a:bodyPr wrap="square" rtlCol="0">
            <a:spAutoFit/>
          </a:bodyPr>
          <a:lstStyle/>
          <a:p>
            <a:pPr marL="457200" indent="-457200">
              <a:buFont typeface="Wingdings" panose="05000000000000000000" pitchFamily="2" charset="2"/>
              <a:buChar char="q"/>
            </a:pPr>
            <a:r>
              <a:rPr lang="tr-TR" sz="2800" dirty="0" smtClean="0"/>
              <a:t>Ulu Önderimiz Atatürk</a:t>
            </a:r>
            <a:r>
              <a:rPr lang="tr-TR" sz="2800" dirty="0"/>
              <a:t>;“ Türk milletinin sağlam bir fikre sahip olması gerekir. Bütün çabaların, Türk kamuoyunun gerçeği anlamasına ve duymasına yönelik olduğu millete anlatılmalıdır. Ancak o şekilde millet, günlük fikirlere, sahte ve yanıltıcı sözlere asla önem vermeyecek bir olgunluğa erişebilir” </a:t>
            </a:r>
            <a:endParaRPr lang="tr-TR" sz="2800" dirty="0" smtClean="0"/>
          </a:p>
          <a:p>
            <a:r>
              <a:rPr lang="tr-TR" sz="2800" u="sng" dirty="0" smtClean="0"/>
              <a:t>Yorum: </a:t>
            </a:r>
            <a:r>
              <a:rPr lang="tr-TR" sz="2800" dirty="0" smtClean="0"/>
              <a:t>Bu sözünde Atatürk, </a:t>
            </a:r>
            <a:r>
              <a:rPr lang="tr-TR" sz="2800" dirty="0"/>
              <a:t>basının ne kadar önemli bir kitle iletişim aracı olduğu gerçeğini </a:t>
            </a:r>
            <a:r>
              <a:rPr lang="tr-TR" sz="2800" dirty="0" smtClean="0"/>
              <a:t>vurgulamıştır.</a:t>
            </a:r>
            <a:br>
              <a:rPr lang="tr-TR" sz="2800" dirty="0" smtClean="0"/>
            </a:br>
            <a:endParaRPr lang="tr-TR" sz="2400" dirty="0"/>
          </a:p>
        </p:txBody>
      </p:sp>
      <p:pic>
        <p:nvPicPr>
          <p:cNvPr id="5" name="Picture 2" descr="Ä°lgili resi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7941" y="1107260"/>
            <a:ext cx="6211018" cy="458842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Metin kutusu 5"/>
          <p:cNvSpPr txBox="1"/>
          <p:nvPr/>
        </p:nvSpPr>
        <p:spPr>
          <a:xfrm>
            <a:off x="6095999" y="5695687"/>
            <a:ext cx="5686621" cy="369332"/>
          </a:xfrm>
          <a:prstGeom prst="rect">
            <a:avLst/>
          </a:prstGeom>
          <a:noFill/>
        </p:spPr>
        <p:txBody>
          <a:bodyPr wrap="none" rtlCol="0">
            <a:spAutoFit/>
          </a:bodyPr>
          <a:lstStyle/>
          <a:p>
            <a:r>
              <a:rPr lang="tr-TR" b="1" dirty="0" smtClean="0"/>
              <a:t>Cumhurbaşkanı Atatürk, Bir Çiftçinin Sorunlarını Dinlerken</a:t>
            </a:r>
            <a:endParaRPr lang="tr-TR" b="1" dirty="0"/>
          </a:p>
        </p:txBody>
      </p:sp>
    </p:spTree>
    <p:extLst>
      <p:ext uri="{BB962C8B-B14F-4D97-AF65-F5344CB8AC3E}">
        <p14:creationId xmlns:p14="http://schemas.microsoft.com/office/powerpoint/2010/main" xmlns="" val="1130779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Atatürk ve İletişim</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9922701" cy="5262979"/>
          </a:xfrm>
          <a:prstGeom prst="rect">
            <a:avLst/>
          </a:prstGeom>
          <a:noFill/>
        </p:spPr>
        <p:txBody>
          <a:bodyPr wrap="square" rtlCol="0">
            <a:spAutoFit/>
          </a:bodyPr>
          <a:lstStyle/>
          <a:p>
            <a:r>
              <a:rPr lang="tr-TR" sz="3200" b="1" u="sng" dirty="0"/>
              <a:t>Atatürk'ün </a:t>
            </a:r>
            <a:r>
              <a:rPr lang="tr-TR" sz="3200" b="1" u="sng" dirty="0" smtClean="0"/>
              <a:t>Basın-Yayınla İlgili Yaptığı Çalışmalar</a:t>
            </a:r>
            <a:r>
              <a:rPr lang="tr-TR" sz="3200" b="1" u="sng" dirty="0"/>
              <a:t>: </a:t>
            </a:r>
          </a:p>
          <a:p>
            <a:pPr marL="457200" indent="-457200">
              <a:buFont typeface="Arial" panose="020B0604020202020204" pitchFamily="34" charset="0"/>
              <a:buChar char="•"/>
            </a:pPr>
            <a:r>
              <a:rPr lang="tr-TR" sz="2800" dirty="0" smtClean="0"/>
              <a:t>Minber Gazetesi’nin Çıkarılması</a:t>
            </a:r>
          </a:p>
          <a:p>
            <a:pPr marL="457200" indent="-457200">
              <a:buFont typeface="Arial" panose="020B0604020202020204" pitchFamily="34" charset="0"/>
              <a:buChar char="•"/>
            </a:pPr>
            <a:r>
              <a:rPr lang="tr-TR" sz="2800" dirty="0" smtClean="0"/>
              <a:t>4 Eylül 1919 - İrade-i </a:t>
            </a:r>
            <a:r>
              <a:rPr lang="tr-TR" sz="2800" dirty="0"/>
              <a:t>Milliye Gazetesi'nin </a:t>
            </a:r>
            <a:r>
              <a:rPr lang="tr-TR" sz="2800" dirty="0" smtClean="0"/>
              <a:t>çıkarılması</a:t>
            </a:r>
            <a:endParaRPr lang="tr-TR" sz="2800" dirty="0"/>
          </a:p>
          <a:p>
            <a:pPr marL="457200" indent="-457200">
              <a:buFont typeface="Arial" panose="020B0604020202020204" pitchFamily="34" charset="0"/>
              <a:buChar char="•"/>
            </a:pPr>
            <a:r>
              <a:rPr lang="tr-TR" sz="2800" dirty="0" smtClean="0"/>
              <a:t>10 </a:t>
            </a:r>
            <a:r>
              <a:rPr lang="tr-TR" sz="2800" dirty="0"/>
              <a:t>Ocak 1920 - Hakimiyet-i Milliye Gazetesi'nin </a:t>
            </a:r>
            <a:r>
              <a:rPr lang="tr-TR" sz="2800" dirty="0" smtClean="0"/>
              <a:t>çıkarılması</a:t>
            </a:r>
          </a:p>
          <a:p>
            <a:pPr marL="457200" indent="-457200">
              <a:buFont typeface="Arial" panose="020B0604020202020204" pitchFamily="34" charset="0"/>
              <a:buChar char="•"/>
            </a:pPr>
            <a:r>
              <a:rPr lang="tr-TR" sz="2800" dirty="0" smtClean="0"/>
              <a:t>6 </a:t>
            </a:r>
            <a:r>
              <a:rPr lang="tr-TR" sz="2800" dirty="0"/>
              <a:t>Nisan 1920 - Anadolu Ajansı'nın </a:t>
            </a:r>
            <a:r>
              <a:rPr lang="tr-TR" sz="2800" dirty="0" smtClean="0"/>
              <a:t>kurulması</a:t>
            </a:r>
            <a:endParaRPr lang="tr-TR" sz="2800" dirty="0"/>
          </a:p>
          <a:p>
            <a:pPr marL="457200" indent="-457200">
              <a:buFont typeface="Arial" panose="020B0604020202020204" pitchFamily="34" charset="0"/>
              <a:buChar char="•"/>
            </a:pPr>
            <a:r>
              <a:rPr lang="tr-TR" sz="2800" dirty="0" smtClean="0"/>
              <a:t>7 Ekim 1920 - Ceride-i </a:t>
            </a:r>
            <a:r>
              <a:rPr lang="tr-TR" sz="2800" dirty="0"/>
              <a:t>Resmiye Gazetesi'nin </a:t>
            </a:r>
            <a:r>
              <a:rPr lang="tr-TR" sz="2800" dirty="0" smtClean="0"/>
              <a:t>çıkarılması</a:t>
            </a:r>
            <a:endParaRPr lang="tr-TR" sz="2800" dirty="0"/>
          </a:p>
          <a:p>
            <a:pPr marL="457200" indent="-457200">
              <a:buFont typeface="Arial" panose="020B0604020202020204" pitchFamily="34" charset="0"/>
              <a:buChar char="•"/>
            </a:pPr>
            <a:r>
              <a:rPr lang="tr-TR" sz="2800" dirty="0" smtClean="0"/>
              <a:t>1925 </a:t>
            </a:r>
            <a:r>
              <a:rPr lang="tr-TR" sz="2800" dirty="0"/>
              <a:t>- Telsiz Telgraf </a:t>
            </a:r>
            <a:r>
              <a:rPr lang="tr-TR" sz="2800" dirty="0" err="1"/>
              <a:t>hahından</a:t>
            </a:r>
            <a:r>
              <a:rPr lang="tr-TR" sz="2800" dirty="0"/>
              <a:t> Kanun'un çıkarılması </a:t>
            </a:r>
          </a:p>
          <a:p>
            <a:pPr marL="457200" indent="-457200">
              <a:buFont typeface="Arial" panose="020B0604020202020204" pitchFamily="34" charset="0"/>
              <a:buChar char="•"/>
            </a:pPr>
            <a:r>
              <a:rPr lang="tr-TR" sz="2800" dirty="0" smtClean="0"/>
              <a:t>1927 </a:t>
            </a:r>
            <a:r>
              <a:rPr lang="tr-TR" sz="2800" dirty="0"/>
              <a:t>- Telsiz Telgraf vericilerinin hizmete </a:t>
            </a:r>
            <a:r>
              <a:rPr lang="tr-TR" sz="2800" dirty="0" smtClean="0"/>
              <a:t>girmesi</a:t>
            </a:r>
            <a:endParaRPr lang="tr-TR" sz="2800" dirty="0"/>
          </a:p>
          <a:p>
            <a:pPr marL="457200" indent="-457200">
              <a:buFont typeface="Arial" panose="020B0604020202020204" pitchFamily="34" charset="0"/>
              <a:buChar char="•"/>
            </a:pPr>
            <a:r>
              <a:rPr lang="tr-TR" sz="2800" dirty="0" smtClean="0"/>
              <a:t>6 </a:t>
            </a:r>
            <a:r>
              <a:rPr lang="tr-TR" sz="2800" dirty="0" err="1"/>
              <a:t>Maysıs</a:t>
            </a:r>
            <a:r>
              <a:rPr lang="tr-TR" sz="2800" dirty="0"/>
              <a:t> 1927 - İstanbul Radyosu'nun yayına </a:t>
            </a:r>
            <a:r>
              <a:rPr lang="tr-TR" sz="2800" dirty="0" smtClean="0"/>
              <a:t>başlaması</a:t>
            </a:r>
            <a:endParaRPr lang="tr-TR" sz="2800" dirty="0"/>
          </a:p>
          <a:p>
            <a:pPr marL="457200" indent="-457200">
              <a:buFont typeface="Arial" panose="020B0604020202020204" pitchFamily="34" charset="0"/>
              <a:buChar char="•"/>
            </a:pPr>
            <a:r>
              <a:rPr lang="tr-TR" sz="2800" dirty="0" smtClean="0"/>
              <a:t>18 Kasım 1927 - </a:t>
            </a:r>
            <a:r>
              <a:rPr lang="tr-TR" sz="2800" dirty="0"/>
              <a:t>Ankara Radyosu'nun yayınına başlaması</a:t>
            </a:r>
            <a:r>
              <a:rPr lang="tr-TR" sz="2800" dirty="0" smtClean="0"/>
              <a:t/>
            </a:r>
            <a:br>
              <a:rPr lang="tr-TR" sz="2800" dirty="0" smtClean="0"/>
            </a:br>
            <a:r>
              <a:rPr lang="tr-TR" sz="2800" dirty="0" smtClean="0"/>
              <a:t/>
            </a:r>
            <a:br>
              <a:rPr lang="tr-TR" sz="2800" dirty="0" smtClean="0"/>
            </a:br>
            <a:endParaRPr lang="tr-TR" sz="2400" dirty="0"/>
          </a:p>
        </p:txBody>
      </p:sp>
      <p:pic>
        <p:nvPicPr>
          <p:cNvPr id="3" name="Resim 2"/>
          <p:cNvPicPr>
            <a:picLocks noChangeAspect="1"/>
          </p:cNvPicPr>
          <p:nvPr/>
        </p:nvPicPr>
        <p:blipFill>
          <a:blip r:embed="rId3" cstate="print"/>
          <a:stretch>
            <a:fillRect/>
          </a:stretch>
        </p:blipFill>
        <p:spPr>
          <a:xfrm>
            <a:off x="9382484" y="406609"/>
            <a:ext cx="2381250" cy="3005937"/>
          </a:xfrm>
          <a:prstGeom prst="rect">
            <a:avLst/>
          </a:prstGeom>
        </p:spPr>
      </p:pic>
      <p:pic>
        <p:nvPicPr>
          <p:cNvPr id="5" name="Resim 4"/>
          <p:cNvPicPr>
            <a:picLocks noChangeAspect="1"/>
          </p:cNvPicPr>
          <p:nvPr/>
        </p:nvPicPr>
        <p:blipFill>
          <a:blip r:embed="rId4" cstate="print"/>
          <a:stretch>
            <a:fillRect/>
          </a:stretch>
        </p:blipFill>
        <p:spPr>
          <a:xfrm>
            <a:off x="9382484" y="3629959"/>
            <a:ext cx="2381250" cy="2957693"/>
          </a:xfrm>
          <a:prstGeom prst="rect">
            <a:avLst/>
          </a:prstGeom>
        </p:spPr>
      </p:pic>
    </p:spTree>
    <p:extLst>
      <p:ext uri="{BB962C8B-B14F-4D97-AF65-F5344CB8AC3E}">
        <p14:creationId xmlns:p14="http://schemas.microsoft.com/office/powerpoint/2010/main" xmlns="" val="11347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Hızlı İletişim, Güçlü Toplum</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11958535" cy="6494085"/>
          </a:xfrm>
          <a:prstGeom prst="rect">
            <a:avLst/>
          </a:prstGeom>
          <a:noFill/>
        </p:spPr>
        <p:txBody>
          <a:bodyPr wrap="square" rtlCol="0">
            <a:spAutoFit/>
          </a:bodyPr>
          <a:lstStyle/>
          <a:p>
            <a:r>
              <a:rPr lang="tr-TR" sz="2800" dirty="0"/>
              <a:t>İnsanlar tarih boyunca haberleşme için çeşitli araçlar kullanılmıştır. Bu araçların çeşitliliği ve fonksiyonları zamanla gelişmiştir. Ülkemizde 1927’de radyonun, 1968’de televizyonun kullanılmaya başlanması aynı zamanda yeni iletişim araçlarının da hayatımıza hızla girmesini sağlamıştır. </a:t>
            </a:r>
          </a:p>
          <a:p>
            <a:pPr marL="457200" indent="-457200">
              <a:buFont typeface="Wingdings" panose="05000000000000000000" pitchFamily="2" charset="2"/>
              <a:buChar char="ü"/>
            </a:pPr>
            <a:r>
              <a:rPr lang="tr-TR" sz="2800" dirty="0" smtClean="0"/>
              <a:t>Geçmişte </a:t>
            </a:r>
            <a:r>
              <a:rPr lang="tr-TR" sz="2800" dirty="0"/>
              <a:t>ikili iletişim amacıyla kullandığımız bazı araçlar, teknolojik gelişmeler sonucu sosyal haberleşme aracı hâline gelmiştir. Örneğin eskiden telefon iki kişi arasında sözlü–işitsel bir iletişim aracı olarak kullanılıyordu. Ancak günümüzde kullanılan akıllı telefonlar işitsel, görsel ve birçok fonksiyonu olan etkileşimli bir araç hâline gelmiştir. </a:t>
            </a:r>
          </a:p>
          <a:p>
            <a:pPr marL="457200" indent="-457200">
              <a:buFont typeface="Wingdings" panose="05000000000000000000" pitchFamily="2" charset="2"/>
              <a:buChar char="ü"/>
            </a:pPr>
            <a:r>
              <a:rPr lang="tr-TR" sz="2800" dirty="0" smtClean="0"/>
              <a:t>Teknolojinin </a:t>
            </a:r>
            <a:r>
              <a:rPr lang="tr-TR" sz="2800" dirty="0"/>
              <a:t>gelişmesi iletişim araçlarının çeşitliliğini de arttırmıştır. Günümüzde görsel, işitsel, hem görsel hem de işitsel birçok iletişim aracı kullanıyoruz. Geleneksel iletişim araçları yanında kitle iletişim araçlarının çeşitliliğinin artması </a:t>
            </a:r>
            <a:r>
              <a:rPr lang="tr-TR" sz="2800" b="1" dirty="0"/>
              <a:t>“medya” </a:t>
            </a:r>
            <a:r>
              <a:rPr lang="tr-TR" sz="2800" dirty="0"/>
              <a:t>kavramını ortaya çıkarmıştır. </a:t>
            </a:r>
            <a:r>
              <a:rPr lang="tr-TR" sz="2800" dirty="0" smtClean="0"/>
              <a:t/>
            </a:r>
            <a:br>
              <a:rPr lang="tr-TR" sz="2800" dirty="0" smtClean="0"/>
            </a:br>
            <a:r>
              <a:rPr lang="tr-TR" sz="2800" dirty="0" smtClean="0"/>
              <a:t/>
            </a:r>
            <a:br>
              <a:rPr lang="tr-TR" sz="2800" dirty="0" smtClean="0"/>
            </a:br>
            <a:endParaRPr lang="tr-TR" sz="2400" dirty="0"/>
          </a:p>
        </p:txBody>
      </p:sp>
    </p:spTree>
    <p:extLst>
      <p:ext uri="{BB962C8B-B14F-4D97-AF65-F5344CB8AC3E}">
        <p14:creationId xmlns:p14="http://schemas.microsoft.com/office/powerpoint/2010/main" xmlns="" val="655249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Hızlı İletişim, Güçlü Toplum</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701818"/>
            <a:ext cx="12174195" cy="6986528"/>
          </a:xfrm>
          <a:prstGeom prst="rect">
            <a:avLst/>
          </a:prstGeom>
          <a:noFill/>
        </p:spPr>
        <p:txBody>
          <a:bodyPr wrap="square" rtlCol="0">
            <a:spAutoFit/>
          </a:bodyPr>
          <a:lstStyle/>
          <a:p>
            <a:r>
              <a:rPr lang="tr-TR" sz="3200" b="1" u="sng" dirty="0" smtClean="0"/>
              <a:t>Medya:</a:t>
            </a:r>
          </a:p>
          <a:p>
            <a:pPr marL="457200" indent="-457200">
              <a:buFont typeface="Arial" panose="020B0604020202020204" pitchFamily="34" charset="0"/>
              <a:buChar char="•"/>
            </a:pPr>
            <a:r>
              <a:rPr lang="tr-TR" sz="2800" dirty="0" smtClean="0"/>
              <a:t>Medya</a:t>
            </a:r>
            <a:r>
              <a:rPr lang="tr-TR" sz="2800" dirty="0"/>
              <a:t>; gazete, dergi, radyo, televizyon ve genel ağ (internet) gibi kitle iletişim araçlarının tümünü kapsayan genel bir terimdir. Özellikle internetin getirdiği özgür ve geniş alan kitlelerin seslerini duyurmasını kolaylaştırmıştır. </a:t>
            </a:r>
            <a:endParaRPr lang="tr-TR" sz="2800" dirty="0" smtClean="0"/>
          </a:p>
          <a:p>
            <a:pPr marL="457200" indent="-457200">
              <a:buFont typeface="Arial" panose="020B0604020202020204" pitchFamily="34" charset="0"/>
              <a:buChar char="•"/>
            </a:pPr>
            <a:r>
              <a:rPr lang="tr-TR" sz="2800" dirty="0" smtClean="0"/>
              <a:t>Medyanın</a:t>
            </a:r>
            <a:r>
              <a:rPr lang="tr-TR" sz="2800" dirty="0"/>
              <a:t>, sosyal iletişim ve etkileşim gücü artmıştır. Bu gelişmeler günümüzde “sosyal medya” ve “dijital medya” kavramlarını ortaya </a:t>
            </a:r>
            <a:r>
              <a:rPr lang="tr-TR" sz="2800" dirty="0" smtClean="0"/>
              <a:t>çıkarmıştır.</a:t>
            </a:r>
          </a:p>
          <a:p>
            <a:r>
              <a:rPr lang="tr-TR" sz="2800" u="sng" dirty="0" smtClean="0"/>
              <a:t>Kitle </a:t>
            </a:r>
            <a:r>
              <a:rPr lang="tr-TR" sz="2800" u="sng" dirty="0"/>
              <a:t>İletişim Araçları: </a:t>
            </a:r>
            <a:r>
              <a:rPr lang="tr-TR" sz="2800" dirty="0"/>
              <a:t>Yazılı, sesli ya da görsel yapıtların dağıtımını ya da yayımını sağlayan her türlü teknik iletişim aracına kitle iletişim araçları denir. Gazete, radyo, televizyon, internet kitle iletişim araçlarından bazılarıdır</a:t>
            </a:r>
            <a:r>
              <a:rPr lang="tr-TR" sz="2800" dirty="0" smtClean="0"/>
              <a:t>.</a:t>
            </a:r>
          </a:p>
          <a:p>
            <a:r>
              <a:rPr lang="tr-TR" sz="2800" u="sng" dirty="0"/>
              <a:t>Sosyal </a:t>
            </a:r>
            <a:r>
              <a:rPr lang="tr-TR" sz="2800" u="sng" dirty="0" smtClean="0"/>
              <a:t>Medya</a:t>
            </a:r>
            <a:r>
              <a:rPr lang="tr-TR" sz="2800" u="sng" dirty="0"/>
              <a:t>: </a:t>
            </a:r>
            <a:r>
              <a:rPr lang="tr-TR" sz="2800" dirty="0"/>
              <a:t>Web teknolojilerinin hizmetine sunulmasıyla birlikte, tek yönlü bilgi paylaşımından, çift taraflı ve eş zamanlı bilgi paylaşımına ulaşılmasını sağlayan medya sistemidir. </a:t>
            </a:r>
            <a:endParaRPr lang="tr-TR" sz="2800" dirty="0" smtClean="0"/>
          </a:p>
          <a:p>
            <a:r>
              <a:rPr lang="tr-TR" sz="2800" u="sng" dirty="0" smtClean="0"/>
              <a:t>Dijital Medya</a:t>
            </a:r>
            <a:r>
              <a:rPr lang="tr-TR" sz="2800" u="sng" dirty="0"/>
              <a:t>: </a:t>
            </a:r>
            <a:r>
              <a:rPr lang="tr-TR" sz="2800" dirty="0"/>
              <a:t>Elektronik ortamdaki; ses, video ve fotoğraf gibi içeriklerin dijital ortamda kitle iletişim aracı olarak kullanılmasına verilen addır.</a:t>
            </a:r>
            <a:r>
              <a:rPr lang="tr-TR" sz="2800" dirty="0" smtClean="0"/>
              <a:t/>
            </a:r>
            <a:br>
              <a:rPr lang="tr-TR" sz="2800" dirty="0" smtClean="0"/>
            </a:br>
            <a:r>
              <a:rPr lang="tr-TR" sz="2800" dirty="0" smtClean="0"/>
              <a:t/>
            </a:r>
            <a:br>
              <a:rPr lang="tr-TR" sz="2800" dirty="0" smtClean="0"/>
            </a:br>
            <a:endParaRPr lang="tr-TR" sz="2400" dirty="0"/>
          </a:p>
        </p:txBody>
      </p:sp>
    </p:spTree>
    <p:extLst>
      <p:ext uri="{BB962C8B-B14F-4D97-AF65-F5344CB8AC3E}">
        <p14:creationId xmlns:p14="http://schemas.microsoft.com/office/powerpoint/2010/main" xmlns="" val="3811579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a:solidFill>
                  <a:srgbClr val="00B0F0"/>
                </a:solidFill>
              </a:rPr>
              <a:t>Hızlı İletişim, Güçlü Toplum</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11915401" cy="4893647"/>
          </a:xfrm>
          <a:prstGeom prst="rect">
            <a:avLst/>
          </a:prstGeom>
          <a:noFill/>
        </p:spPr>
        <p:txBody>
          <a:bodyPr wrap="square" rtlCol="0">
            <a:spAutoFit/>
          </a:bodyPr>
          <a:lstStyle/>
          <a:p>
            <a:r>
              <a:rPr lang="tr-TR" sz="3200" b="1" u="sng" dirty="0"/>
              <a:t>Geçmişten </a:t>
            </a:r>
            <a:r>
              <a:rPr lang="tr-TR" sz="3200" b="1" u="sng" dirty="0" smtClean="0"/>
              <a:t>Günümüze Kullanılan İletişim Araçları:</a:t>
            </a:r>
          </a:p>
          <a:p>
            <a:pPr marL="457200" indent="-457200">
              <a:buFont typeface="Arial" panose="020B0604020202020204" pitchFamily="34" charset="0"/>
              <a:buChar char="•"/>
            </a:pPr>
            <a:r>
              <a:rPr lang="tr-TR" sz="2800" dirty="0" smtClean="0"/>
              <a:t>Geçmişte </a:t>
            </a:r>
            <a:r>
              <a:rPr lang="tr-TR" sz="2800" dirty="0"/>
              <a:t>insanlar haberleşmek için duman, güvercin, ulak (haberci), mektup, telgraf gibi iletişim araçlarını kullanırken günümüzde haberleşmek için daha çok telefon, radyo, televizyon, internet ve akıllı telefonlar kullanılıyor. </a:t>
            </a:r>
          </a:p>
          <a:p>
            <a:pPr marL="457200" indent="-457200">
              <a:buFont typeface="Arial" panose="020B0604020202020204" pitchFamily="34" charset="0"/>
              <a:buChar char="•"/>
            </a:pPr>
            <a:r>
              <a:rPr lang="tr-TR" sz="2800" dirty="0" smtClean="0"/>
              <a:t>Günümüz </a:t>
            </a:r>
            <a:r>
              <a:rPr lang="tr-TR" sz="2800" dirty="0"/>
              <a:t>toplumunda medya araçlarının bilgi ve haberleri işitsel ve görsel olarak aktarması medyanın etkisini artırmaktadır. </a:t>
            </a:r>
          </a:p>
          <a:p>
            <a:pPr marL="457200" indent="-457200">
              <a:buFont typeface="Arial" panose="020B0604020202020204" pitchFamily="34" charset="0"/>
              <a:buChar char="•"/>
            </a:pPr>
            <a:r>
              <a:rPr lang="tr-TR" sz="2800" dirty="0" smtClean="0"/>
              <a:t>Olaylardan </a:t>
            </a:r>
            <a:r>
              <a:rPr lang="tr-TR" sz="2800" dirty="0"/>
              <a:t>haberdar olmak, toplumsal gelişmelere uzak kalmamak veya eğlenmek için medya sürekli takip edilmektedir. Bu da doğal olarak medyanın insanların düşüncelerini, kararlarını ve davranışlarını etkilemesine neden olmaktadır. </a:t>
            </a:r>
            <a:endParaRPr lang="tr-TR" sz="2800" dirty="0" smtClean="0"/>
          </a:p>
          <a:p>
            <a:pPr marL="457200" indent="-457200">
              <a:buFont typeface="Wingdings" panose="05000000000000000000" pitchFamily="2" charset="2"/>
              <a:buChar char="ü"/>
            </a:pPr>
            <a:r>
              <a:rPr lang="tr-TR" sz="2800" dirty="0" smtClean="0"/>
              <a:t>Medyanın </a:t>
            </a:r>
            <a:r>
              <a:rPr lang="tr-TR" sz="2800" dirty="0"/>
              <a:t>sosyal değişim ve etkileşimdeki rolü, her geçen gün artmaktadır. </a:t>
            </a:r>
          </a:p>
        </p:txBody>
      </p:sp>
    </p:spTree>
    <p:extLst>
      <p:ext uri="{BB962C8B-B14F-4D97-AF65-F5344CB8AC3E}">
        <p14:creationId xmlns:p14="http://schemas.microsoft.com/office/powerpoint/2010/main" xmlns="" val="1484935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a:solidFill>
                  <a:srgbClr val="00B0F0"/>
                </a:solidFill>
              </a:rPr>
              <a:t>Hızlı İletişim, Güçlü Toplum</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11915401" cy="5324535"/>
          </a:xfrm>
          <a:prstGeom prst="rect">
            <a:avLst/>
          </a:prstGeom>
          <a:noFill/>
        </p:spPr>
        <p:txBody>
          <a:bodyPr wrap="square" rtlCol="0">
            <a:spAutoFit/>
          </a:bodyPr>
          <a:lstStyle/>
          <a:p>
            <a:r>
              <a:rPr lang="tr-TR" sz="3200" b="1" u="sng" dirty="0"/>
              <a:t>Geçmişten </a:t>
            </a:r>
            <a:r>
              <a:rPr lang="tr-TR" sz="3200" b="1" u="sng" dirty="0" smtClean="0"/>
              <a:t>Günümüze Kullanılan İletişim Araçları:</a:t>
            </a:r>
          </a:p>
          <a:p>
            <a:pPr marL="457200" indent="-457200">
              <a:buFont typeface="Wingdings" panose="05000000000000000000" pitchFamily="2" charset="2"/>
              <a:buChar char="Ø"/>
            </a:pPr>
            <a:r>
              <a:rPr lang="tr-TR" sz="2800" dirty="0"/>
              <a:t>Günümüzde iletişim aracı olarak kullanılan </a:t>
            </a:r>
            <a:r>
              <a:rPr lang="tr-TR" sz="2800" dirty="0" smtClean="0"/>
              <a:t>internet bilgiye </a:t>
            </a:r>
            <a:r>
              <a:rPr lang="tr-TR" sz="2800" dirty="0"/>
              <a:t>ve habere ulaşmamızda kolaylık sağlamaktadır. </a:t>
            </a:r>
            <a:r>
              <a:rPr lang="tr-TR" sz="2800" dirty="0" smtClean="0"/>
              <a:t>Bu </a:t>
            </a:r>
            <a:r>
              <a:rPr lang="tr-TR" sz="2800" dirty="0"/>
              <a:t>durum internet üzerinden eğitim (e-eğitim) anlayışını ortaya çıkarmıştır. E-eğitim ilköğretimden yükseköğretime kadar eğitimin bütün kademelerinde fırsat eşitliğine katkı sağlamıştır </a:t>
            </a:r>
          </a:p>
          <a:p>
            <a:pPr marL="457200" indent="-457200">
              <a:buFont typeface="Wingdings" panose="05000000000000000000" pitchFamily="2" charset="2"/>
              <a:buChar char="Ø"/>
            </a:pPr>
            <a:r>
              <a:rPr lang="tr-TR" sz="2800" dirty="0" smtClean="0"/>
              <a:t>İnsanların </a:t>
            </a:r>
            <a:r>
              <a:rPr lang="tr-TR" sz="2800" dirty="0"/>
              <a:t>internet üzerinden ticaret yapma imkânına sahip olması, bireylerin alışveriş yapma alışkanlıklarını da değiştirmiş, sanal market veya </a:t>
            </a:r>
            <a:r>
              <a:rPr lang="tr-TR" sz="2800" dirty="0" smtClean="0"/>
              <a:t>e-market </a:t>
            </a:r>
            <a:r>
              <a:rPr lang="tr-TR" sz="2800" dirty="0"/>
              <a:t>alışveriş, kültürünü ortaya çıkarmıştır. </a:t>
            </a:r>
          </a:p>
          <a:p>
            <a:pPr marL="457200" indent="-457200">
              <a:buFont typeface="Wingdings" panose="05000000000000000000" pitchFamily="2" charset="2"/>
              <a:buChar char="Ø"/>
            </a:pPr>
            <a:r>
              <a:rPr lang="tr-TR" sz="2800" dirty="0" smtClean="0"/>
              <a:t>Kitle </a:t>
            </a:r>
            <a:r>
              <a:rPr lang="tr-TR" sz="2800" dirty="0"/>
              <a:t>iletişim araçlarındaki gelişmeler aynı zamanda devlet hizmetlerine de yansımıştır. Devlet ile birey arasındaki ilişki yavaş yavaş elektronik ortama taşınmaktadır. Artık pek çok sınav başvurusu, yazışma ya da devlet kurumlarıyla ilgili işlemler internet ortamında yapılabilmektedir.</a:t>
            </a:r>
          </a:p>
        </p:txBody>
      </p:sp>
    </p:spTree>
    <p:extLst>
      <p:ext uri="{BB962C8B-B14F-4D97-AF65-F5344CB8AC3E}">
        <p14:creationId xmlns:p14="http://schemas.microsoft.com/office/powerpoint/2010/main" xmlns="" val="3753041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a:solidFill>
                  <a:srgbClr val="00B0F0"/>
                </a:solidFill>
              </a:rPr>
              <a:t>Hızlı İletişim, Güçlü Toplum</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7731591" cy="5816977"/>
          </a:xfrm>
          <a:prstGeom prst="rect">
            <a:avLst/>
          </a:prstGeom>
          <a:noFill/>
        </p:spPr>
        <p:txBody>
          <a:bodyPr wrap="square" rtlCol="0">
            <a:spAutoFit/>
          </a:bodyPr>
          <a:lstStyle/>
          <a:p>
            <a:r>
              <a:rPr lang="tr-TR" sz="3200" b="1" u="sng" dirty="0"/>
              <a:t>Geçmişten </a:t>
            </a:r>
            <a:r>
              <a:rPr lang="tr-TR" sz="3200" b="1" u="sng" dirty="0" smtClean="0"/>
              <a:t>Günümüze Kullanılan İletişim Araçları:</a:t>
            </a:r>
          </a:p>
          <a:p>
            <a:pPr marL="457200" indent="-457200">
              <a:buFont typeface="Wingdings" panose="05000000000000000000" pitchFamily="2" charset="2"/>
              <a:buChar char="Ø"/>
            </a:pPr>
            <a:r>
              <a:rPr lang="tr-TR" sz="2800" dirty="0"/>
              <a:t>e-Devlet, ya da resmi adıyla e-Devlet Kapısı devlet hizmetlerinin kullanıcı ihtiyaçları göz önüne alınarak elektronik ortamda, güvenli, kesintisiz ve hızlı olarak ortak bir nokta üzerinden vatandaşa doğru bilgi ulaştırılmasını amaçlayan internet sistemidir. </a:t>
            </a:r>
          </a:p>
          <a:p>
            <a:pPr marL="457200" indent="-457200">
              <a:buFont typeface="Wingdings" panose="05000000000000000000" pitchFamily="2" charset="2"/>
              <a:buChar char="Ø"/>
            </a:pPr>
            <a:r>
              <a:rPr lang="tr-TR" sz="2800" dirty="0" smtClean="0"/>
              <a:t>E-devlet </a:t>
            </a:r>
            <a:r>
              <a:rPr lang="tr-TR" sz="2800" dirty="0"/>
              <a:t>projesi ile vatandaşlara daha hızlı hizmet verilmesi amaçlanmıştır. Ayrıca çeşitli devlet kurumları vatandaşları uyarmak için (kötü alışkanlıkları bırakma, trafik kurallarına uyma gibi) medyayı kullanmaktadır. (Kamu spotları)</a:t>
            </a:r>
          </a:p>
        </p:txBody>
      </p:sp>
      <p:pic>
        <p:nvPicPr>
          <p:cNvPr id="3" name="Resim 2"/>
          <p:cNvPicPr>
            <a:picLocks noChangeAspect="1"/>
          </p:cNvPicPr>
          <p:nvPr/>
        </p:nvPicPr>
        <p:blipFill>
          <a:blip r:embed="rId3" cstate="print"/>
          <a:stretch>
            <a:fillRect/>
          </a:stretch>
        </p:blipFill>
        <p:spPr>
          <a:xfrm>
            <a:off x="7858664" y="1535502"/>
            <a:ext cx="3907978" cy="2165231"/>
          </a:xfrm>
          <a:prstGeom prst="rect">
            <a:avLst/>
          </a:prstGeom>
        </p:spPr>
      </p:pic>
      <p:pic>
        <p:nvPicPr>
          <p:cNvPr id="5" name="Resim 4"/>
          <p:cNvPicPr>
            <a:picLocks noChangeAspect="1"/>
          </p:cNvPicPr>
          <p:nvPr/>
        </p:nvPicPr>
        <p:blipFill rotWithShape="1">
          <a:blip r:embed="rId4" cstate="print"/>
          <a:srcRect l="10106" t="-807" r="-411" b="-404"/>
          <a:stretch/>
        </p:blipFill>
        <p:spPr>
          <a:xfrm>
            <a:off x="7858664" y="3554084"/>
            <a:ext cx="4098422" cy="2336833"/>
          </a:xfrm>
          <a:prstGeom prst="rect">
            <a:avLst/>
          </a:prstGeom>
        </p:spPr>
      </p:pic>
    </p:spTree>
    <p:extLst>
      <p:ext uri="{BB962C8B-B14F-4D97-AF65-F5344CB8AC3E}">
        <p14:creationId xmlns:p14="http://schemas.microsoft.com/office/powerpoint/2010/main" xmlns="" val="720332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İnsandan İnsana Giden Yol</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11915401" cy="5324535"/>
          </a:xfrm>
          <a:prstGeom prst="rect">
            <a:avLst/>
          </a:prstGeom>
          <a:noFill/>
        </p:spPr>
        <p:txBody>
          <a:bodyPr wrap="square" rtlCol="0">
            <a:spAutoFit/>
          </a:bodyPr>
          <a:lstStyle/>
          <a:p>
            <a:r>
              <a:rPr lang="tr-TR" sz="3200" b="1" u="sng" dirty="0" smtClean="0"/>
              <a:t>İletişim:</a:t>
            </a:r>
          </a:p>
          <a:p>
            <a:r>
              <a:rPr lang="tr-TR" sz="2800" dirty="0" smtClean="0"/>
              <a:t>İletişim; Duygu, düşünce ve bilgilerin her türlü yolla başkalarına aktarılmasına iletişim denir.</a:t>
            </a:r>
          </a:p>
          <a:p>
            <a:pPr marL="457200" indent="-457200">
              <a:buFont typeface="Arial" panose="020B0604020202020204" pitchFamily="34" charset="0"/>
              <a:buChar char="•"/>
            </a:pPr>
            <a:r>
              <a:rPr lang="tr-TR" sz="2800" dirty="0" smtClean="0"/>
              <a:t>İnsanların olduğu her yerde iletişim vardır. </a:t>
            </a:r>
          </a:p>
          <a:p>
            <a:pPr marL="457200" indent="-457200">
              <a:buFont typeface="Arial" panose="020B0604020202020204" pitchFamily="34" charset="0"/>
              <a:buChar char="•"/>
            </a:pPr>
            <a:r>
              <a:rPr lang="tr-TR" sz="2800" dirty="0" smtClean="0"/>
              <a:t>Konuşmamız, susmamız, yüz ifadelerimiz, oturuş biçimimiz, iletişim kurmak için yaptığımız bazı davranışlardır. </a:t>
            </a:r>
          </a:p>
          <a:p>
            <a:pPr marL="457200" indent="-457200">
              <a:buFont typeface="Arial" panose="020B0604020202020204" pitchFamily="34" charset="0"/>
              <a:buChar char="•"/>
            </a:pPr>
            <a:r>
              <a:rPr lang="tr-TR" sz="2800" dirty="0" smtClean="0"/>
              <a:t>Ağzımızdan çıkan sesler, çizdiğimiz resimler, konuştuğumuz dil, kullandığımız yazı ve yazı araç gereçleri iletişim kurmamıza yardımcı olur. </a:t>
            </a:r>
          </a:p>
          <a:p>
            <a:pPr marL="457200" indent="-457200">
              <a:buFont typeface="Arial" panose="020B0604020202020204" pitchFamily="34" charset="0"/>
              <a:buChar char="•"/>
            </a:pPr>
            <a:r>
              <a:rPr lang="tr-TR" sz="2800" dirty="0" smtClean="0"/>
              <a:t>İletişim kurmanın birçok yolu vardır ve iletişimimizi sağlayan birçok araç mevcuttur. </a:t>
            </a:r>
          </a:p>
          <a:p>
            <a:pPr marL="457200" indent="-457200">
              <a:buFont typeface="Arial" panose="020B0604020202020204" pitchFamily="34" charset="0"/>
              <a:buChar char="•"/>
            </a:pPr>
            <a:r>
              <a:rPr lang="tr-TR" sz="2800" dirty="0" smtClean="0"/>
              <a:t>İletişim kurarken içinde bulunduğumuz ortama ve duruma göre doğru yöntem ve araçlar tercih edersek iletişimimiz daha etkili olur. </a:t>
            </a:r>
          </a:p>
        </p:txBody>
      </p:sp>
    </p:spTree>
    <p:extLst>
      <p:ext uri="{BB962C8B-B14F-4D97-AF65-F5344CB8AC3E}">
        <p14:creationId xmlns:p14="http://schemas.microsoft.com/office/powerpoint/2010/main" xmlns="" val="3311131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a:solidFill>
                  <a:srgbClr val="00B0F0"/>
                </a:solidFill>
              </a:rPr>
              <a:t>Hızlı İletişim, Güçlü Toplum</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11915401" cy="5755422"/>
          </a:xfrm>
          <a:prstGeom prst="rect">
            <a:avLst/>
          </a:prstGeom>
          <a:noFill/>
        </p:spPr>
        <p:txBody>
          <a:bodyPr wrap="square" rtlCol="0">
            <a:spAutoFit/>
          </a:bodyPr>
          <a:lstStyle/>
          <a:p>
            <a:r>
              <a:rPr lang="tr-TR" sz="3200" b="1" u="sng" dirty="0"/>
              <a:t>Medyanın Sosyal ve Kültürel Hayatımıza </a:t>
            </a:r>
            <a:r>
              <a:rPr lang="tr-TR" sz="3200" b="1" u="sng" dirty="0" smtClean="0"/>
              <a:t>Etkileri:</a:t>
            </a:r>
          </a:p>
          <a:p>
            <a:r>
              <a:rPr lang="tr-TR" sz="2800" dirty="0" smtClean="0"/>
              <a:t>Medya; </a:t>
            </a:r>
            <a:r>
              <a:rPr lang="tr-TR" sz="2800" dirty="0"/>
              <a:t>sosyal, ekonomik ve eğitim yaşantımızda köklü değişimler meydana getirdiği gibi kültürümüzü de etkilemiştir. Medyanın görsel ve işitsel yayınları kültürel değişimlere neden olduğu gibi farklı kültürler arasındaki etkileşimi de arttırmıştır. İletişimin dünyada yaygınlaşması, toplumları da birbirine yakınlaştırmış, bu durum kültürel alışverişi hızlandırmış, toplumların birbirlerinin deneyimlerinden yararlanmalarının yolunu açmıştır. </a:t>
            </a:r>
            <a:endParaRPr lang="tr-TR" sz="2800" dirty="0" smtClean="0"/>
          </a:p>
          <a:p>
            <a:pPr marL="457200" indent="-457200">
              <a:buFont typeface="Arial" panose="020B0604020202020204" pitchFamily="34" charset="0"/>
              <a:buChar char="•"/>
            </a:pPr>
            <a:r>
              <a:rPr lang="tr-TR" sz="2800" dirty="0"/>
              <a:t>Bilgisayar, akıllı telefon ve internet kullanımı bireyler arasındaki iletişimi artırmıştır. Ancak sosyal medya kullanımı ve mesajlaşma sırasında kullanılan ifadeler, simgeler ve yazı karakterleri yeni bir iletişim kültürü ortaya </a:t>
            </a:r>
            <a:r>
              <a:rPr lang="tr-TR" sz="2800" dirty="0" smtClean="0"/>
              <a:t>çıkarmıştır.</a:t>
            </a:r>
          </a:p>
          <a:p>
            <a:pPr marL="457200" indent="-457200">
              <a:buFont typeface="Wingdings" panose="05000000000000000000" pitchFamily="2" charset="2"/>
              <a:buChar char="ü"/>
            </a:pPr>
            <a:r>
              <a:rPr lang="tr-TR" sz="2800" dirty="0" smtClean="0"/>
              <a:t>Bu </a:t>
            </a:r>
            <a:r>
              <a:rPr lang="tr-TR" sz="2800" dirty="0"/>
              <a:t>kültürün etkisiyle selam, ne yapıyorsun, merhaba, kendine iyi bak gibi kelimelerin yerine kısaltmalarının kullanılması dilde yozlaşma ve bozulmayı beraberinde getirmiştir. </a:t>
            </a:r>
          </a:p>
        </p:txBody>
      </p:sp>
    </p:spTree>
    <p:extLst>
      <p:ext uri="{BB962C8B-B14F-4D97-AF65-F5344CB8AC3E}">
        <p14:creationId xmlns:p14="http://schemas.microsoft.com/office/powerpoint/2010/main" xmlns="" val="2247276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a:solidFill>
                  <a:srgbClr val="00B0F0"/>
                </a:solidFill>
              </a:rPr>
              <a:t>Hızlı İletişim, Güçlü Toplum</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11915401" cy="5755422"/>
          </a:xfrm>
          <a:prstGeom prst="rect">
            <a:avLst/>
          </a:prstGeom>
          <a:noFill/>
        </p:spPr>
        <p:txBody>
          <a:bodyPr wrap="square" rtlCol="0">
            <a:spAutoFit/>
          </a:bodyPr>
          <a:lstStyle/>
          <a:p>
            <a:r>
              <a:rPr lang="tr-TR" sz="3200" b="1" u="sng" dirty="0"/>
              <a:t>Medyanın Sosyal ve Kültürel Hayatımıza </a:t>
            </a:r>
            <a:r>
              <a:rPr lang="tr-TR" sz="3200" b="1" u="sng" dirty="0" smtClean="0"/>
              <a:t>Etkileri:</a:t>
            </a:r>
          </a:p>
          <a:p>
            <a:pPr marL="457200" indent="-457200">
              <a:buFont typeface="Arial" panose="020B0604020202020204" pitchFamily="34" charset="0"/>
              <a:buChar char="•"/>
            </a:pPr>
            <a:r>
              <a:rPr lang="tr-TR" sz="2800" dirty="0"/>
              <a:t>İnternet kullanımının yaygınlaşmasıyla yabancı kökenli sözcükler âdeta dilimizi esir almaya başlamıştır. Tamam yerine “okey”, güle güle yerine “</a:t>
            </a:r>
            <a:r>
              <a:rPr lang="tr-TR" sz="2800" dirty="0" err="1"/>
              <a:t>bye</a:t>
            </a:r>
            <a:r>
              <a:rPr lang="tr-TR" sz="2800" dirty="0"/>
              <a:t>” sıklıkla kullanılmaya başlamıştır. </a:t>
            </a:r>
            <a:endParaRPr lang="tr-TR" sz="2800" dirty="0" smtClean="0"/>
          </a:p>
          <a:p>
            <a:pPr marL="514350" indent="-514350">
              <a:buFont typeface="Wingdings" panose="05000000000000000000" pitchFamily="2" charset="2"/>
              <a:buChar char="ü"/>
            </a:pPr>
            <a:r>
              <a:rPr lang="tr-TR" sz="2800" dirty="0" smtClean="0"/>
              <a:t>Bu </a:t>
            </a:r>
            <a:r>
              <a:rPr lang="tr-TR" sz="2800" dirty="0"/>
              <a:t>durum kültür yozlaşmasına ve güzel dilimizin bozulmasına neden olmaktadır</a:t>
            </a:r>
            <a:r>
              <a:rPr lang="tr-TR" sz="2800" dirty="0" smtClean="0"/>
              <a:t>.</a:t>
            </a:r>
          </a:p>
          <a:p>
            <a:r>
              <a:rPr lang="tr-TR" sz="2800" dirty="0"/>
              <a:t>Devlet, medya ve iletişim araçlarının özellikle çocuklarımıza olan etkisini sağlıklı hâle getirmek için çeşitli tedbirler almıştır. </a:t>
            </a:r>
          </a:p>
          <a:p>
            <a:pPr marL="457200" indent="-457200">
              <a:buFont typeface="Arial" panose="020B0604020202020204" pitchFamily="34" charset="0"/>
              <a:buChar char="•"/>
            </a:pPr>
            <a:r>
              <a:rPr lang="tr-TR" sz="2800" dirty="0" smtClean="0"/>
              <a:t>Bunlardan </a:t>
            </a:r>
            <a:r>
              <a:rPr lang="tr-TR" sz="2800" dirty="0"/>
              <a:t>biri Radyo ve Televizyon Üst Kurulu’dur. RTÜK (Radyo ve Televizyon Üst Kurulu), radyo, televizyon ve internet faaliyetlerini düzenlemek ve denetlemekle görevlendirilmiştir. </a:t>
            </a:r>
            <a:endParaRPr lang="tr-TR" sz="2800" dirty="0" smtClean="0"/>
          </a:p>
          <a:p>
            <a:pPr marL="457200" indent="-457200">
              <a:buFont typeface="Wingdings" panose="05000000000000000000" pitchFamily="2" charset="2"/>
              <a:buChar char="ü"/>
            </a:pPr>
            <a:r>
              <a:rPr lang="tr-TR" sz="2800" dirty="0" smtClean="0"/>
              <a:t>Bu </a:t>
            </a:r>
            <a:r>
              <a:rPr lang="tr-TR" sz="2800" dirty="0"/>
              <a:t>kurum akıllı işaretler gibi projeler geliştirerek başta çocuklar olmak üzere aileleri bilinçlendirmeye çalışmaktadır. </a:t>
            </a:r>
          </a:p>
        </p:txBody>
      </p:sp>
    </p:spTree>
    <p:extLst>
      <p:ext uri="{BB962C8B-B14F-4D97-AF65-F5344CB8AC3E}">
        <p14:creationId xmlns:p14="http://schemas.microsoft.com/office/powerpoint/2010/main" xmlns="" val="2601530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a:solidFill>
                  <a:srgbClr val="00B0F0"/>
                </a:solidFill>
              </a:rPr>
              <a:t>Hızlı İletişim, Güçlü Toplum</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4" y="1107260"/>
            <a:ext cx="7205380" cy="5386090"/>
          </a:xfrm>
          <a:prstGeom prst="rect">
            <a:avLst/>
          </a:prstGeom>
          <a:noFill/>
        </p:spPr>
        <p:txBody>
          <a:bodyPr wrap="square" rtlCol="0">
            <a:spAutoFit/>
          </a:bodyPr>
          <a:lstStyle/>
          <a:p>
            <a:r>
              <a:rPr lang="tr-TR" sz="3200" b="1" u="sng" dirty="0"/>
              <a:t>Medyanın Sosyal ve Kültürel Hayatımıza </a:t>
            </a:r>
            <a:r>
              <a:rPr lang="tr-TR" sz="3200" b="1" u="sng" dirty="0" smtClean="0"/>
              <a:t>Etkileri:</a:t>
            </a:r>
          </a:p>
          <a:p>
            <a:pPr marL="457200" indent="-457200">
              <a:buFont typeface="Arial" panose="020B0604020202020204" pitchFamily="34" charset="0"/>
              <a:buChar char="•"/>
            </a:pPr>
            <a:r>
              <a:rPr lang="tr-TR" sz="2800" dirty="0" smtClean="0"/>
              <a:t>Yine </a:t>
            </a:r>
            <a:r>
              <a:rPr lang="tr-TR" sz="2800" dirty="0"/>
              <a:t>bu amaçla Millî Eğitim Bakanlığı ve RTÜK iş birliğiyle “Medya Okuryazarlığı” projesi hazırlanmış ve uygulanmıştır. </a:t>
            </a:r>
            <a:endParaRPr lang="tr-TR" sz="2800" dirty="0" smtClean="0"/>
          </a:p>
          <a:p>
            <a:pPr marL="457200" indent="-457200">
              <a:buFont typeface="Wingdings" panose="05000000000000000000" pitchFamily="2" charset="2"/>
              <a:buChar char="ü"/>
            </a:pPr>
            <a:r>
              <a:rPr lang="tr-TR" sz="2800" dirty="0" smtClean="0"/>
              <a:t>Medya </a:t>
            </a:r>
            <a:r>
              <a:rPr lang="tr-TR" sz="2800" dirty="0"/>
              <a:t>Okuryazarlığı dersinin amacı öğrencinin medya karşısında pasif bir alıcı olmak yerine medyayı okuyabilecek bilince ulaşmasını sağlamaktır. Aynı zamanda ekranda izlediklerini “gerçeklik” ve “kurgu” bakımından ayırt etme becerisi kazandırmaktır.</a:t>
            </a:r>
          </a:p>
        </p:txBody>
      </p:sp>
      <p:pic>
        <p:nvPicPr>
          <p:cNvPr id="5" name="Resim 4"/>
          <p:cNvPicPr>
            <a:picLocks noChangeAspect="1"/>
          </p:cNvPicPr>
          <p:nvPr/>
        </p:nvPicPr>
        <p:blipFill>
          <a:blip r:embed="rId3" cstate="print"/>
          <a:stretch>
            <a:fillRect/>
          </a:stretch>
        </p:blipFill>
        <p:spPr>
          <a:xfrm>
            <a:off x="7459528" y="1692603"/>
            <a:ext cx="4392125" cy="1700514"/>
          </a:xfrm>
          <a:prstGeom prst="rect">
            <a:avLst/>
          </a:prstGeom>
        </p:spPr>
      </p:pic>
      <p:pic>
        <p:nvPicPr>
          <p:cNvPr id="7" name="Resim 6"/>
          <p:cNvPicPr>
            <a:picLocks noChangeAspect="1"/>
          </p:cNvPicPr>
          <p:nvPr/>
        </p:nvPicPr>
        <p:blipFill>
          <a:blip r:embed="rId4" cstate="print"/>
          <a:stretch>
            <a:fillRect/>
          </a:stretch>
        </p:blipFill>
        <p:spPr>
          <a:xfrm>
            <a:off x="7801810" y="3393117"/>
            <a:ext cx="3920832" cy="3240596"/>
          </a:xfrm>
          <a:prstGeom prst="rect">
            <a:avLst/>
          </a:prstGeom>
        </p:spPr>
      </p:pic>
    </p:spTree>
    <p:extLst>
      <p:ext uri="{BB962C8B-B14F-4D97-AF65-F5344CB8AC3E}">
        <p14:creationId xmlns:p14="http://schemas.microsoft.com/office/powerpoint/2010/main" xmlns="" val="3053558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İletişim Özgürlüğü</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11915401" cy="4893647"/>
          </a:xfrm>
          <a:prstGeom prst="rect">
            <a:avLst/>
          </a:prstGeom>
          <a:noFill/>
        </p:spPr>
        <p:txBody>
          <a:bodyPr wrap="square" rtlCol="0">
            <a:spAutoFit/>
          </a:bodyPr>
          <a:lstStyle/>
          <a:p>
            <a:r>
              <a:rPr lang="tr-TR" sz="3200" b="1" u="sng" dirty="0"/>
              <a:t>Kitle </a:t>
            </a:r>
            <a:r>
              <a:rPr lang="tr-TR" sz="3200" b="1" u="sng" dirty="0" smtClean="0"/>
              <a:t>İletişim Özgürlüğü: </a:t>
            </a:r>
          </a:p>
          <a:p>
            <a:r>
              <a:rPr lang="tr-TR" sz="2800" dirty="0" smtClean="0"/>
              <a:t>Kitle iletişim özgürlüğü; insanların</a:t>
            </a:r>
            <a:r>
              <a:rPr lang="tr-TR" sz="2800" dirty="0"/>
              <a:t>, haber, bilgi ve düşünceleri iletişim araçları vasıtasıyla serbestçe elde edilebilmesi, açıklayabilmesi ve yayılabilmesidir. </a:t>
            </a:r>
          </a:p>
          <a:p>
            <a:pPr marL="457200" indent="-457200">
              <a:buFont typeface="Arial" panose="020B0604020202020204" pitchFamily="34" charset="0"/>
              <a:buChar char="•"/>
            </a:pPr>
            <a:r>
              <a:rPr lang="tr-TR" sz="2800" dirty="0" smtClean="0"/>
              <a:t>Kitle </a:t>
            </a:r>
            <a:r>
              <a:rPr lang="tr-TR" sz="2800" dirty="0"/>
              <a:t>iletişim özgürlüğü, insanların kendilerini söz, yazı, resim gibi yollarla ifade etmesidir, düşünceyi açıklama özgürlüğüdür. </a:t>
            </a:r>
          </a:p>
          <a:p>
            <a:pPr marL="457200" indent="-457200">
              <a:buFont typeface="Arial" panose="020B0604020202020204" pitchFamily="34" charset="0"/>
              <a:buChar char="•"/>
            </a:pPr>
            <a:r>
              <a:rPr lang="tr-TR" sz="2800" dirty="0" smtClean="0"/>
              <a:t>Kitle </a:t>
            </a:r>
            <a:r>
              <a:rPr lang="tr-TR" sz="2800" dirty="0"/>
              <a:t>iletişim özgürlüğü, bilgiyi arama, bilgiyi edinme ve bilgiyi başkalarına ulaştırma özgürlüğü ile doğru bilgi alma hakkını da kapsar. </a:t>
            </a:r>
          </a:p>
          <a:p>
            <a:pPr marL="457200" indent="-457200">
              <a:buFont typeface="Arial" panose="020B0604020202020204" pitchFamily="34" charset="0"/>
              <a:buChar char="•"/>
            </a:pPr>
            <a:r>
              <a:rPr lang="tr-TR" sz="2800" dirty="0" smtClean="0"/>
              <a:t>Kitle </a:t>
            </a:r>
            <a:r>
              <a:rPr lang="tr-TR" sz="2800" dirty="0"/>
              <a:t>iletişim araçlarını kullanırken bize ait yazı, resim, bilgi ve verilerin izinsiz olarak başkalarının eline geçmesi tehlikesi vardır. </a:t>
            </a:r>
            <a:r>
              <a:rPr lang="tr-TR" sz="2800" dirty="0" smtClean="0"/>
              <a:t>Örneğin </a:t>
            </a:r>
            <a:r>
              <a:rPr lang="tr-TR" sz="2800" dirty="0"/>
              <a:t>sosyal medyada paylaştığınız görsellerin kötü amaçlı yazılımlarla ele geçirilip sizin isteğiniz dışında kullanılması bilişim suçları kapsamına girer. </a:t>
            </a:r>
            <a:endParaRPr lang="tr-TR" sz="2800" dirty="0" smtClean="0"/>
          </a:p>
        </p:txBody>
      </p:sp>
    </p:spTree>
    <p:extLst>
      <p:ext uri="{BB962C8B-B14F-4D97-AF65-F5344CB8AC3E}">
        <p14:creationId xmlns:p14="http://schemas.microsoft.com/office/powerpoint/2010/main" xmlns="" val="1042091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İletişim Özgürlüğü</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11915401" cy="5755422"/>
          </a:xfrm>
          <a:prstGeom prst="rect">
            <a:avLst/>
          </a:prstGeom>
          <a:noFill/>
        </p:spPr>
        <p:txBody>
          <a:bodyPr wrap="square" rtlCol="0">
            <a:spAutoFit/>
          </a:bodyPr>
          <a:lstStyle/>
          <a:p>
            <a:r>
              <a:rPr lang="tr-TR" sz="3200" b="1" u="sng" dirty="0" smtClean="0"/>
              <a:t>İletişim Hak ve Özgürlükleri:</a:t>
            </a:r>
          </a:p>
          <a:p>
            <a:pPr marL="514350" indent="-514350">
              <a:buFont typeface="+mj-lt"/>
              <a:buAutoNum type="arabicPeriod"/>
            </a:pPr>
            <a:r>
              <a:rPr lang="tr-TR" sz="2800" b="1" u="sng" dirty="0" smtClean="0"/>
              <a:t>Haberleşme </a:t>
            </a:r>
            <a:r>
              <a:rPr lang="tr-TR" sz="2800" b="1" u="sng" dirty="0"/>
              <a:t>Özgürlüğü: </a:t>
            </a:r>
            <a:r>
              <a:rPr lang="tr-TR" sz="2800" dirty="0"/>
              <a:t>Haber, düşünce ve bilgilerin gazete, radyo, televizyon, internet gibi kitle iletişim araçları yoluyla özgürce ulaşılması ve dağıtılmasıdır. Kişilerin istediği herkesle serbestçe iletişim kurabilmesidir. </a:t>
            </a:r>
          </a:p>
          <a:p>
            <a:pPr marL="514350" indent="-514350">
              <a:buFont typeface="+mj-lt"/>
              <a:buAutoNum type="arabicPeriod"/>
            </a:pPr>
            <a:r>
              <a:rPr lang="tr-TR" sz="2800" b="1" u="sng" dirty="0" smtClean="0"/>
              <a:t>Haber </a:t>
            </a:r>
            <a:r>
              <a:rPr lang="tr-TR" sz="2800" b="1" u="sng" dirty="0"/>
              <a:t>Alma Hakkı: </a:t>
            </a:r>
            <a:r>
              <a:rPr lang="tr-TR" sz="2800" dirty="0"/>
              <a:t>Haber alma özgürlüğü, yayın organlarının herhangi bir kısıtlamaya tabi tutulmaksızın, ülke genelinde olan biten her şeyi tarafsız bir gözle sunabilmesi ve bireylerin de bunu isteyebilmesini ifade eder. Vatandaşların “doğru bilgi alma hakkı” olduğu gibi, kitle iletişim araçlarının “doğru bilgi verme sorumluluğu” vardır. Bu yüzden kitle iletişim araçları bilgi verirken doğru, temiz, özgür, ilkeli ve dürüst haber vermelidirler. Haberi çarpıtmadan, yanıltmadan tarafsız olarak yayınlamalıdır. Kimsenin konutuna girilmemeli, yani konut dokunulmazlığı ihlal edilmemelidir. Devlet, aile ve kişi sırları açıklamamalıdır.</a:t>
            </a:r>
            <a:endParaRPr lang="tr-TR" sz="2400" dirty="0" smtClean="0"/>
          </a:p>
        </p:txBody>
      </p:sp>
    </p:spTree>
    <p:extLst>
      <p:ext uri="{BB962C8B-B14F-4D97-AF65-F5344CB8AC3E}">
        <p14:creationId xmlns:p14="http://schemas.microsoft.com/office/powerpoint/2010/main" xmlns="" val="1672140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İletişim Özgürlüğü</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11915401" cy="5755422"/>
          </a:xfrm>
          <a:prstGeom prst="rect">
            <a:avLst/>
          </a:prstGeom>
          <a:noFill/>
        </p:spPr>
        <p:txBody>
          <a:bodyPr wrap="square" rtlCol="0">
            <a:spAutoFit/>
          </a:bodyPr>
          <a:lstStyle/>
          <a:p>
            <a:r>
              <a:rPr lang="tr-TR" sz="3200" b="1" u="sng" dirty="0" smtClean="0"/>
              <a:t>İletişim Hak ve Özgürlükleri:</a:t>
            </a:r>
          </a:p>
          <a:p>
            <a:pPr marL="514350" indent="-514350">
              <a:buFont typeface="+mj-lt"/>
              <a:buAutoNum type="arabicPeriod" startAt="3"/>
            </a:pPr>
            <a:r>
              <a:rPr lang="tr-TR" sz="2800" b="1" u="sng" dirty="0"/>
              <a:t>Özel Hayatın Gizliliği: </a:t>
            </a:r>
            <a:r>
              <a:rPr lang="tr-TR" sz="2800" dirty="0"/>
              <a:t>Kitle İletişim araçları özel hayatın gizliliğine saygı duymalıdır. Kimsenin gizli görüntüleri, telefon görüşmeleri, mektupları yayınlanmamalıdır. </a:t>
            </a:r>
            <a:endParaRPr lang="tr-TR" sz="2800" dirty="0" smtClean="0"/>
          </a:p>
          <a:p>
            <a:pPr marL="514350" indent="-514350">
              <a:buFont typeface="+mj-lt"/>
              <a:buAutoNum type="arabicPeriod" startAt="3"/>
            </a:pPr>
            <a:r>
              <a:rPr lang="tr-TR" sz="2800" b="1" u="sng" dirty="0" smtClean="0"/>
              <a:t>Kitle </a:t>
            </a:r>
            <a:r>
              <a:rPr lang="tr-TR" sz="2800" b="1" u="sng" dirty="0"/>
              <a:t>İletişim Özgürlüğü: </a:t>
            </a:r>
            <a:r>
              <a:rPr lang="tr-TR" sz="2800" dirty="0"/>
              <a:t>Kitle iletişim araçları yayınlarında suça teşvik ya da suçlulara destek verici yayın yapmamalıdır. Ulusal çıkarlara aykırı davranışların karşısında olmalıdır. </a:t>
            </a:r>
            <a:endParaRPr lang="tr-TR" sz="2800" dirty="0" smtClean="0"/>
          </a:p>
          <a:p>
            <a:pPr marL="514350" indent="-514350">
              <a:buFont typeface="+mj-lt"/>
              <a:buAutoNum type="arabicPeriod" startAt="3"/>
            </a:pPr>
            <a:r>
              <a:rPr lang="tr-TR" sz="2800" b="1" u="sng" dirty="0" smtClean="0"/>
              <a:t>Düşünce </a:t>
            </a:r>
            <a:r>
              <a:rPr lang="tr-TR" sz="2800" b="1" u="sng" dirty="0"/>
              <a:t>ve İfade Özgürlüğü: </a:t>
            </a:r>
            <a:r>
              <a:rPr lang="tr-TR" sz="2800" dirty="0"/>
              <a:t>Düşünce ve kanaatlerin çeşitli araç ve yollarla serbestçe açıklanması ve yayılmasıdır. Herkes düşünce ve kanaatlerini özgürce ifade etme ve yayma özgürlüğüne sahiptir. Bilgi edinme hakkı, bireylerin devlet kurum ve kuruluşlarının görevlerinden dolayı sahip oldukları bilgilere ulaşabilme hakkıdır. Vatandaşlar kendileriyle doğrudan ilgili olsun veya olmasın, merak ettikleri herhangi bir bilgiyi elde edebilirler.</a:t>
            </a:r>
            <a:endParaRPr lang="tr-TR" sz="2400" dirty="0" smtClean="0"/>
          </a:p>
        </p:txBody>
      </p:sp>
    </p:spTree>
    <p:extLst>
      <p:ext uri="{BB962C8B-B14F-4D97-AF65-F5344CB8AC3E}">
        <p14:creationId xmlns:p14="http://schemas.microsoft.com/office/powerpoint/2010/main" xmlns="" val="1811469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İletişim Özgürlüğü</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38298" y="757956"/>
            <a:ext cx="11915401" cy="6186309"/>
          </a:xfrm>
          <a:prstGeom prst="rect">
            <a:avLst/>
          </a:prstGeom>
          <a:noFill/>
        </p:spPr>
        <p:txBody>
          <a:bodyPr wrap="square" rtlCol="0">
            <a:spAutoFit/>
          </a:bodyPr>
          <a:lstStyle/>
          <a:p>
            <a:r>
              <a:rPr lang="tr-TR" sz="3200" b="1" u="sng" dirty="0" smtClean="0"/>
              <a:t>İletişim Hak ve Özgürlükleri:</a:t>
            </a:r>
          </a:p>
          <a:p>
            <a:pPr marL="514350" indent="-514350">
              <a:buFont typeface="+mj-lt"/>
              <a:buAutoNum type="arabicPeriod" startAt="6"/>
            </a:pPr>
            <a:r>
              <a:rPr lang="tr-TR" sz="2800" b="1" u="sng" dirty="0"/>
              <a:t>Tekzip ve Düzeltme Hakkı: </a:t>
            </a:r>
            <a:r>
              <a:rPr lang="tr-TR" sz="2800" dirty="0"/>
              <a:t>Yayın organları, yanlış haber, resim ve bilgilerde düzeltme yapmak (tekzip yayımlama) ve haksızlığa uğrayan kişilerin düzeltme cevaplarını yayınlamak zorundadır. Bunun yanında hakların ihlal edildiği durumlarda yetkili kurumlara başvurmak bir vatandaşlık görevidir. </a:t>
            </a:r>
            <a:endParaRPr lang="tr-TR" sz="2800" dirty="0" smtClean="0"/>
          </a:p>
          <a:p>
            <a:r>
              <a:rPr lang="tr-TR" sz="2800" b="1" u="sng" dirty="0" smtClean="0"/>
              <a:t>Tekzip</a:t>
            </a:r>
            <a:r>
              <a:rPr lang="tr-TR" sz="2800" b="1" u="sng" dirty="0"/>
              <a:t>: </a:t>
            </a:r>
            <a:r>
              <a:rPr lang="tr-TR" sz="2800" dirty="0"/>
              <a:t>Yalanlama ve düzeltme demektir. Herhangi bir kişi veya bir kurum hakkında, bir basın yayın organında gerçeğe aykırı, asılsız bir haber yayınladığı zaman o kişi veya kuruluşun isteği üzerine direkt veya mahkeme kararıyla dolaylı yönden o basın yayın kuruluşunun yanlış, asılsız ve gerçeğe aykırı olarak yaptığı haberi, yalanlama ve düzeltme yayınına tekzip denir. </a:t>
            </a:r>
            <a:endParaRPr lang="tr-TR" sz="2800" dirty="0" smtClean="0"/>
          </a:p>
          <a:p>
            <a:r>
              <a:rPr lang="tr-TR" sz="2800" b="1" u="sng" dirty="0"/>
              <a:t>Sansür: </a:t>
            </a:r>
            <a:r>
              <a:rPr lang="tr-TR" sz="2800" dirty="0"/>
              <a:t>Gazete, dergi gibi basın organlarındaki yazı, resim, karikatür gibi unsurların önceden devlet makamları tarafından incelenerek basım ve yayının yasaklanmasıdır. </a:t>
            </a:r>
            <a:endParaRPr lang="tr-TR" sz="2800" dirty="0" smtClean="0"/>
          </a:p>
          <a:p>
            <a:r>
              <a:rPr lang="tr-TR" sz="2800" b="1" u="sng" dirty="0" err="1" smtClean="0"/>
              <a:t>Aspargas</a:t>
            </a:r>
            <a:r>
              <a:rPr lang="tr-TR" sz="2800" b="1" u="sng" dirty="0"/>
              <a:t>: </a:t>
            </a:r>
            <a:r>
              <a:rPr lang="tr-TR" sz="2800" dirty="0"/>
              <a:t>Yalan veya gerçek dışı yapılan haberlere denir.</a:t>
            </a:r>
            <a:endParaRPr lang="tr-TR" sz="2800" dirty="0" smtClean="0"/>
          </a:p>
        </p:txBody>
      </p:sp>
    </p:spTree>
    <p:extLst>
      <p:ext uri="{BB962C8B-B14F-4D97-AF65-F5344CB8AC3E}">
        <p14:creationId xmlns:p14="http://schemas.microsoft.com/office/powerpoint/2010/main" xmlns="" val="4274896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İletişim Özgürlüğü</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5" y="1107260"/>
            <a:ext cx="7326150" cy="4893647"/>
          </a:xfrm>
          <a:prstGeom prst="rect">
            <a:avLst/>
          </a:prstGeom>
          <a:noFill/>
        </p:spPr>
        <p:txBody>
          <a:bodyPr wrap="square" rtlCol="0">
            <a:spAutoFit/>
          </a:bodyPr>
          <a:lstStyle/>
          <a:p>
            <a:r>
              <a:rPr lang="tr-TR" sz="3200" b="1" u="sng" dirty="0"/>
              <a:t>İletişim Hak ve Özgürlükleri:</a:t>
            </a:r>
          </a:p>
          <a:p>
            <a:pPr marL="457200" indent="-457200">
              <a:buFont typeface="Wingdings" panose="05000000000000000000" pitchFamily="2" charset="2"/>
              <a:buChar char="ü"/>
            </a:pPr>
            <a:r>
              <a:rPr lang="tr-TR" sz="2800" dirty="0" smtClean="0"/>
              <a:t>İletişim </a:t>
            </a:r>
            <a:r>
              <a:rPr lang="tr-TR" sz="2800" dirty="0"/>
              <a:t>araçlarını kullanırken sahip olduğumuz hak ve özgürlüklerimiz Anayasamız tarafından güvence altına alınmıştır. </a:t>
            </a:r>
            <a:endParaRPr lang="tr-TR" sz="2800" dirty="0" smtClean="0"/>
          </a:p>
          <a:p>
            <a:r>
              <a:rPr lang="tr-TR" sz="2800" u="sng" dirty="0" smtClean="0"/>
              <a:t>Madde </a:t>
            </a:r>
            <a:r>
              <a:rPr lang="tr-TR" sz="2800" u="sng" dirty="0"/>
              <a:t>20: </a:t>
            </a:r>
            <a:r>
              <a:rPr lang="tr-TR" sz="2800" dirty="0"/>
              <a:t>Herkes, özel hayatına saygı gösterilmesini isteme hakkına sahiptir... </a:t>
            </a:r>
            <a:endParaRPr lang="tr-TR" sz="2800" dirty="0" smtClean="0"/>
          </a:p>
          <a:p>
            <a:r>
              <a:rPr lang="tr-TR" sz="2800" u="sng" dirty="0" smtClean="0"/>
              <a:t>Madde </a:t>
            </a:r>
            <a:r>
              <a:rPr lang="tr-TR" sz="2800" u="sng" dirty="0"/>
              <a:t>22: </a:t>
            </a:r>
            <a:r>
              <a:rPr lang="tr-TR" sz="2800" dirty="0"/>
              <a:t>Herkes, haberleşme hürriyetine sahiptir. Haberleşmenin gizliliği esastır... </a:t>
            </a:r>
            <a:endParaRPr lang="tr-TR" sz="2800" dirty="0" smtClean="0"/>
          </a:p>
          <a:p>
            <a:r>
              <a:rPr lang="tr-TR" sz="2800" u="sng" dirty="0" smtClean="0"/>
              <a:t>Madde </a:t>
            </a:r>
            <a:r>
              <a:rPr lang="tr-TR" sz="2800" u="sng" dirty="0"/>
              <a:t>26: </a:t>
            </a:r>
            <a:r>
              <a:rPr lang="tr-TR" sz="2800" dirty="0"/>
              <a:t>Herkes, düşünce ve kanaatlerini söz, yazı, resim veya başka yollarla tek başına veya toplu olarak açıklama ve yayma hakkına sahiptir... </a:t>
            </a:r>
            <a:endParaRPr lang="tr-TR" sz="2800" dirty="0" smtClean="0"/>
          </a:p>
        </p:txBody>
      </p:sp>
      <p:pic>
        <p:nvPicPr>
          <p:cNvPr id="3" name="Resim 2"/>
          <p:cNvPicPr>
            <a:picLocks noChangeAspect="1"/>
          </p:cNvPicPr>
          <p:nvPr/>
        </p:nvPicPr>
        <p:blipFill>
          <a:blip r:embed="rId3" cstate="print"/>
          <a:stretch>
            <a:fillRect/>
          </a:stretch>
        </p:blipFill>
        <p:spPr>
          <a:xfrm>
            <a:off x="7453224" y="3970013"/>
            <a:ext cx="4738776" cy="2887987"/>
          </a:xfrm>
          <a:prstGeom prst="rect">
            <a:avLst/>
          </a:prstGeom>
        </p:spPr>
      </p:pic>
    </p:spTree>
    <p:extLst>
      <p:ext uri="{BB962C8B-B14F-4D97-AF65-F5344CB8AC3E}">
        <p14:creationId xmlns:p14="http://schemas.microsoft.com/office/powerpoint/2010/main" xmlns="" val="1562408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İletişim Özgürlüğü</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8732255" cy="5755422"/>
          </a:xfrm>
          <a:prstGeom prst="rect">
            <a:avLst/>
          </a:prstGeom>
          <a:noFill/>
        </p:spPr>
        <p:txBody>
          <a:bodyPr wrap="square" rtlCol="0">
            <a:spAutoFit/>
          </a:bodyPr>
          <a:lstStyle/>
          <a:p>
            <a:r>
              <a:rPr lang="tr-TR" sz="3200" b="1" u="sng" dirty="0"/>
              <a:t>İletişim Hak ve Özgürlükleri:</a:t>
            </a:r>
          </a:p>
          <a:p>
            <a:pPr marL="457200" indent="-457200">
              <a:buFont typeface="Wingdings" panose="05000000000000000000" pitchFamily="2" charset="2"/>
              <a:buChar char="Ø"/>
            </a:pPr>
            <a:r>
              <a:rPr lang="tr-TR" sz="2800" dirty="0"/>
              <a:t>Birleşmiş Milletler Çocuk Haklarına Dair Sözleşmesi’nde çocukların kitle iletişim özgürlüğünden doğan haklarının korunmasını sağlayan maddeler vardır. Sözleşme çocukların her konuda görüşlerini özgürce ifade edebilmesine ve bu görüşlerinin dikkate alınmasına önem verir. Yaşadığı toplumda çocuğu bağımsız bir birey olarak tanımlayarak haklarını güvence altına alır </a:t>
            </a:r>
            <a:endParaRPr lang="tr-TR" sz="2800" dirty="0" smtClean="0"/>
          </a:p>
          <a:p>
            <a:pPr marL="457200" indent="-457200">
              <a:buFont typeface="Wingdings" panose="05000000000000000000" pitchFamily="2" charset="2"/>
              <a:buChar char="ü"/>
            </a:pPr>
            <a:r>
              <a:rPr lang="tr-TR" sz="2800" dirty="0" smtClean="0"/>
              <a:t>Çocuk </a:t>
            </a:r>
            <a:r>
              <a:rPr lang="tr-TR" sz="2800" dirty="0"/>
              <a:t>Hakları Sözleşmesinde; çocukların görüşlerini serbestçe ifade etme, düşüncesini özgürce açıklama, toplumsal ve ruhsal sağlığı ile bedensel ve zihinsel sağlığını geliştirmeye yönelik çeşitli kaynaklardan bilgi ve belge edinme hakkı olduğu ifade edilmiştir.</a:t>
            </a:r>
            <a:endParaRPr lang="tr-TR" sz="2800" dirty="0" smtClean="0"/>
          </a:p>
        </p:txBody>
      </p:sp>
      <p:pic>
        <p:nvPicPr>
          <p:cNvPr id="5" name="Resim 4"/>
          <p:cNvPicPr>
            <a:picLocks noChangeAspect="1"/>
          </p:cNvPicPr>
          <p:nvPr/>
        </p:nvPicPr>
        <p:blipFill rotWithShape="1">
          <a:blip r:embed="rId3" cstate="print"/>
          <a:srcRect l="23383" r="22575"/>
          <a:stretch/>
        </p:blipFill>
        <p:spPr>
          <a:xfrm>
            <a:off x="8859328" y="1831138"/>
            <a:ext cx="3114135" cy="3333750"/>
          </a:xfrm>
          <a:prstGeom prst="rect">
            <a:avLst/>
          </a:prstGeom>
        </p:spPr>
      </p:pic>
    </p:spTree>
    <p:extLst>
      <p:ext uri="{BB962C8B-B14F-4D97-AF65-F5344CB8AC3E}">
        <p14:creationId xmlns:p14="http://schemas.microsoft.com/office/powerpoint/2010/main" xmlns="" val="3920949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İletişim Özgürlüğü</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11311553" cy="5324535"/>
          </a:xfrm>
          <a:prstGeom prst="rect">
            <a:avLst/>
          </a:prstGeom>
          <a:noFill/>
        </p:spPr>
        <p:txBody>
          <a:bodyPr wrap="square" rtlCol="0">
            <a:spAutoFit/>
          </a:bodyPr>
          <a:lstStyle/>
          <a:p>
            <a:r>
              <a:rPr lang="tr-TR" sz="3200" b="1" u="sng" dirty="0"/>
              <a:t>Akıllı Cihazlardaki </a:t>
            </a:r>
            <a:r>
              <a:rPr lang="tr-TR" sz="3200" b="1" u="sng" dirty="0" smtClean="0"/>
              <a:t>Tehlike:</a:t>
            </a:r>
          </a:p>
          <a:p>
            <a:r>
              <a:rPr lang="tr-TR" sz="2800" dirty="0" smtClean="0"/>
              <a:t>Veri </a:t>
            </a:r>
            <a:r>
              <a:rPr lang="tr-TR" sz="2800" dirty="0"/>
              <a:t>paylaşımına izin veren akıllı cihazların yaygınlaşması kötü amaçlı yazılımları da beraberinde getiriyor. Çeşitli işletim sistemlerine yerleşen kötü amaçlı yazılımlar özel hayatımızın gizliliğine zarar verebilir. </a:t>
            </a:r>
          </a:p>
          <a:p>
            <a:pPr marL="457200" indent="-457200">
              <a:buFont typeface="Arial" panose="020B0604020202020204" pitchFamily="34" charset="0"/>
              <a:buChar char="•"/>
            </a:pPr>
            <a:r>
              <a:rPr lang="tr-TR" sz="2800" dirty="0" smtClean="0"/>
              <a:t>Medyanın </a:t>
            </a:r>
            <a:r>
              <a:rPr lang="tr-TR" sz="2800" dirty="0"/>
              <a:t>kitle iletişiminde önemli görevleri ve sorumlulukları vardır. </a:t>
            </a:r>
          </a:p>
          <a:p>
            <a:pPr marL="457200" indent="-457200">
              <a:buFont typeface="Arial" panose="020B0604020202020204" pitchFamily="34" charset="0"/>
              <a:buChar char="•"/>
            </a:pPr>
            <a:r>
              <a:rPr lang="tr-TR" sz="2800" dirty="0" smtClean="0"/>
              <a:t>Doğru </a:t>
            </a:r>
            <a:r>
              <a:rPr lang="tr-TR" sz="2800" dirty="0"/>
              <a:t>haber yapma ve yayma bunların başında gelir. </a:t>
            </a:r>
          </a:p>
          <a:p>
            <a:pPr marL="457200" indent="-457200">
              <a:buFont typeface="Arial" panose="020B0604020202020204" pitchFamily="34" charset="0"/>
              <a:buChar char="•"/>
            </a:pPr>
            <a:r>
              <a:rPr lang="tr-TR" sz="2800" dirty="0" smtClean="0"/>
              <a:t>Tarafsız </a:t>
            </a:r>
            <a:r>
              <a:rPr lang="tr-TR" sz="2800" dirty="0"/>
              <a:t>olmak ve özel hayata saygılı olmak medya ve basın yayın kuruluşlarının uyması gereken ilkelerdendir. </a:t>
            </a:r>
          </a:p>
          <a:p>
            <a:pPr marL="457200" indent="-457200">
              <a:buFont typeface="Arial" panose="020B0604020202020204" pitchFamily="34" charset="0"/>
              <a:buChar char="•"/>
            </a:pPr>
            <a:r>
              <a:rPr lang="tr-TR" sz="2800" dirty="0" smtClean="0"/>
              <a:t>Medya </a:t>
            </a:r>
            <a:r>
              <a:rPr lang="tr-TR" sz="2800" dirty="0"/>
              <a:t>yayınları çocukların yaşına uygun dil, müzik, mizah, karakterler ve öyküler kullanmalıdır. </a:t>
            </a:r>
          </a:p>
          <a:p>
            <a:pPr marL="457200" indent="-457200">
              <a:buFont typeface="Arial" panose="020B0604020202020204" pitchFamily="34" charset="0"/>
              <a:buChar char="•"/>
            </a:pPr>
            <a:r>
              <a:rPr lang="tr-TR" sz="2800" dirty="0" smtClean="0"/>
              <a:t>Medya </a:t>
            </a:r>
            <a:r>
              <a:rPr lang="tr-TR" sz="2800" dirty="0"/>
              <a:t>yayınları çocukların gelişimine ve aile yaşamına zarar verecek olursa medya yayınına sansür (yayın yasağı) getirilebilir.</a:t>
            </a:r>
            <a:endParaRPr lang="tr-TR" sz="2400" dirty="0" smtClean="0"/>
          </a:p>
        </p:txBody>
      </p:sp>
    </p:spTree>
    <p:extLst>
      <p:ext uri="{BB962C8B-B14F-4D97-AF65-F5344CB8AC3E}">
        <p14:creationId xmlns:p14="http://schemas.microsoft.com/office/powerpoint/2010/main" xmlns="" val="384979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İnsandan İnsana Giden Yol</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38298" y="720675"/>
            <a:ext cx="11915401" cy="6247864"/>
          </a:xfrm>
          <a:prstGeom prst="rect">
            <a:avLst/>
          </a:prstGeom>
          <a:noFill/>
        </p:spPr>
        <p:txBody>
          <a:bodyPr wrap="square" rtlCol="0">
            <a:spAutoFit/>
          </a:bodyPr>
          <a:lstStyle/>
          <a:p>
            <a:r>
              <a:rPr lang="tr-TR" sz="3200" b="1" u="sng" dirty="0" smtClean="0"/>
              <a:t>İletişim:</a:t>
            </a:r>
          </a:p>
          <a:p>
            <a:r>
              <a:rPr lang="tr-TR" sz="2800" u="sng" dirty="0" smtClean="0"/>
              <a:t>Kullandığımız yöntem ve araçlara göre iletişim üçe ayrılır;</a:t>
            </a:r>
          </a:p>
          <a:p>
            <a:pPr marL="514350" indent="-514350">
              <a:buFont typeface="+mj-lt"/>
              <a:buAutoNum type="arabicPeriod"/>
            </a:pPr>
            <a:r>
              <a:rPr lang="tr-TR" sz="2800" b="1" dirty="0" smtClean="0"/>
              <a:t>Sözlü İletişim: </a:t>
            </a:r>
            <a:r>
              <a:rPr lang="tr-TR" sz="2800" dirty="0" smtClean="0"/>
              <a:t>Konuşarak kurduğumuz iletişimdir. Yüz yüze ya da toplantılarda yaptığımız konuşmalar, telefonla yaptığımız görüşmeler birer sözlü iletişimdir. </a:t>
            </a:r>
            <a:endParaRPr lang="tr-TR" sz="2800" dirty="0"/>
          </a:p>
          <a:p>
            <a:pPr marL="514350" indent="-514350">
              <a:buFont typeface="+mj-lt"/>
              <a:buAutoNum type="arabicPeriod"/>
            </a:pPr>
            <a:r>
              <a:rPr lang="tr-TR" sz="2800" b="1" dirty="0" smtClean="0"/>
              <a:t>Yazılı İletişim: </a:t>
            </a:r>
            <a:r>
              <a:rPr lang="tr-TR" sz="2800" dirty="0" smtClean="0"/>
              <a:t>Yazıyı kullanarak gerçekleştirdiğimiz iletişimdir. Mektuplar, faks mesajları, elektronik postalar, sosyal medya mesajları yazılı iletişime örnektir. </a:t>
            </a:r>
            <a:endParaRPr lang="tr-TR" sz="2800" dirty="0"/>
          </a:p>
          <a:p>
            <a:pPr marL="514350" indent="-514350">
              <a:buFont typeface="+mj-lt"/>
              <a:buAutoNum type="arabicPeriod"/>
            </a:pPr>
            <a:r>
              <a:rPr lang="tr-TR" sz="2800" b="1" dirty="0" smtClean="0"/>
              <a:t>Sözsüz İletişim: </a:t>
            </a:r>
            <a:r>
              <a:rPr lang="tr-TR" sz="2800" dirty="0" smtClean="0"/>
              <a:t>Beden hareketleri, jestler, mimikler, ses tonu, fiziksel görüntü ve kıyafetler sözsüz iletişimi yansıtan unsurlardır. </a:t>
            </a:r>
          </a:p>
          <a:p>
            <a:r>
              <a:rPr lang="tr-TR" sz="2800" u="sng" dirty="0" smtClean="0"/>
              <a:t>Bunları Bilelim!</a:t>
            </a:r>
          </a:p>
          <a:p>
            <a:r>
              <a:rPr lang="tr-TR" sz="2400" b="1" dirty="0" smtClean="0"/>
              <a:t>Jest: </a:t>
            </a:r>
            <a:r>
              <a:rPr lang="tr-TR" sz="2400" dirty="0" smtClean="0"/>
              <a:t>Bir duyguyu, düşünceyi ya da bir konuyu anlatırken el, kol, ayak veya baş ile yapılan hareketler ve beden hareketlerinin tamamına verilen isimdir. </a:t>
            </a:r>
          </a:p>
          <a:p>
            <a:r>
              <a:rPr lang="tr-TR" sz="2400" b="1" dirty="0" smtClean="0"/>
              <a:t>Mimik: </a:t>
            </a:r>
            <a:r>
              <a:rPr lang="tr-TR" sz="2400" dirty="0" smtClean="0"/>
              <a:t>Bir duyguyu, düşünceyi ya da bir konuyu anlatırken kaş, göz, ağız, yüz hareketleriyle anlatılmasıdır. </a:t>
            </a:r>
          </a:p>
          <a:p>
            <a:r>
              <a:rPr lang="tr-TR" sz="2400" b="1" dirty="0" smtClean="0"/>
              <a:t>Beden dili: </a:t>
            </a:r>
            <a:r>
              <a:rPr lang="tr-TR" sz="2400" dirty="0" smtClean="0"/>
              <a:t>Vücut duruşu, jestler, mimikler, yüz ifadeleri ve göz hareketlerinden oluşan zihinsel ve fiziksel faaliyetlerle desteklenen sözel olmayan iletişim şeklidir.</a:t>
            </a:r>
            <a:endParaRPr lang="tr-TR" sz="2400" u="sng" dirty="0" smtClean="0"/>
          </a:p>
        </p:txBody>
      </p:sp>
    </p:spTree>
    <p:extLst>
      <p:ext uri="{BB962C8B-B14F-4D97-AF65-F5344CB8AC3E}">
        <p14:creationId xmlns:p14="http://schemas.microsoft.com/office/powerpoint/2010/main" xmlns="" val="1336265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İletişim Özgürlüğü</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4" y="1107260"/>
            <a:ext cx="5704384" cy="5755422"/>
          </a:xfrm>
          <a:prstGeom prst="rect">
            <a:avLst/>
          </a:prstGeom>
          <a:noFill/>
        </p:spPr>
        <p:txBody>
          <a:bodyPr wrap="square" rtlCol="0">
            <a:spAutoFit/>
          </a:bodyPr>
          <a:lstStyle/>
          <a:p>
            <a:r>
              <a:rPr lang="tr-TR" sz="3200" b="1" u="sng" dirty="0"/>
              <a:t>Akıllı Cihazlardaki </a:t>
            </a:r>
            <a:r>
              <a:rPr lang="tr-TR" sz="3200" b="1" u="sng" dirty="0" smtClean="0"/>
              <a:t>Tehlike:</a:t>
            </a:r>
          </a:p>
          <a:p>
            <a:r>
              <a:rPr lang="tr-TR" sz="2800" u="sng" dirty="0" smtClean="0"/>
              <a:t>Not: </a:t>
            </a:r>
            <a:r>
              <a:rPr lang="tr-TR" sz="2800" dirty="0"/>
              <a:t>Televizyon programlarında uyarı amacıyla akıllı işaretler kullanılmaktadır. Akıllı işaretler televizyon programlarının yaş grubumuza uygunluğu konusunda bize programı izlemeden önce uyarı verir. RTÜK (Radyo ve Televizyon Üst Kurulu) tarafından hazırlanan bu işaretler bize sorumluluk yükler. Bu sorumluluk gelişimimize ve yaşımıza uygun olmayan programları izlememektir.</a:t>
            </a:r>
            <a:endParaRPr lang="tr-TR" sz="2400" dirty="0" smtClean="0"/>
          </a:p>
        </p:txBody>
      </p:sp>
      <p:pic>
        <p:nvPicPr>
          <p:cNvPr id="1026" name="Picture 2" descr="akÄ±llÄ± iÅaretler ve anlamlarÄ± ile ilgili gÃ¶rsel sonucu">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5999" y="1201004"/>
            <a:ext cx="5802282" cy="54075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422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İnsandan İnsana Giden Yol</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6950735" cy="4893647"/>
          </a:xfrm>
          <a:prstGeom prst="rect">
            <a:avLst/>
          </a:prstGeom>
          <a:noFill/>
        </p:spPr>
        <p:txBody>
          <a:bodyPr wrap="square" rtlCol="0">
            <a:spAutoFit/>
          </a:bodyPr>
          <a:lstStyle/>
          <a:p>
            <a:r>
              <a:rPr lang="tr-TR" sz="3200" b="1" u="sng" dirty="0" smtClean="0"/>
              <a:t>Etkili İletişim:</a:t>
            </a:r>
          </a:p>
          <a:p>
            <a:r>
              <a:rPr lang="tr-TR" sz="2800" dirty="0" smtClean="0"/>
              <a:t>Etkili iletişim; kişinin kendisini karşısındakilere en iyi şekilde ifade etmesi ve karşısındakilerden gerekli ilgi ve etkiyi görmesidir. </a:t>
            </a:r>
          </a:p>
          <a:p>
            <a:r>
              <a:rPr lang="tr-TR" sz="2800" u="sng" dirty="0" smtClean="0"/>
              <a:t>Etkili bir iletişimde dikkat edilmesi gerekenler;</a:t>
            </a:r>
          </a:p>
          <a:p>
            <a:r>
              <a:rPr lang="tr-TR" sz="2800" b="1" dirty="0" smtClean="0"/>
              <a:t>1-Bireyin Kendini Tanıması: </a:t>
            </a:r>
            <a:r>
              <a:rPr lang="tr-TR" sz="2800" dirty="0" smtClean="0"/>
              <a:t>Kendisini tanıyan ve sahip olduğu özelliklerin farkında olan bir kişi çevresindeki insanları daha kolay algılar ve tanır, onlarla daha kolay ve uyumlu bir iletişim sağlar. </a:t>
            </a:r>
            <a:endParaRPr lang="tr-TR" sz="2800" dirty="0"/>
          </a:p>
        </p:txBody>
      </p:sp>
      <p:pic>
        <p:nvPicPr>
          <p:cNvPr id="3" name="Resim 2"/>
          <p:cNvPicPr>
            <a:picLocks noChangeAspect="1"/>
          </p:cNvPicPr>
          <p:nvPr/>
        </p:nvPicPr>
        <p:blipFill>
          <a:blip r:embed="rId3" cstate="print"/>
          <a:stretch>
            <a:fillRect/>
          </a:stretch>
        </p:blipFill>
        <p:spPr>
          <a:xfrm>
            <a:off x="7077808" y="1349261"/>
            <a:ext cx="4647135" cy="4651646"/>
          </a:xfrm>
          <a:prstGeom prst="rect">
            <a:avLst/>
          </a:prstGeom>
        </p:spPr>
      </p:pic>
    </p:spTree>
    <p:extLst>
      <p:ext uri="{BB962C8B-B14F-4D97-AF65-F5344CB8AC3E}">
        <p14:creationId xmlns:p14="http://schemas.microsoft.com/office/powerpoint/2010/main" xmlns="" val="4189284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İnsandan İnsana Giden Yol</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11915401" cy="4893647"/>
          </a:xfrm>
          <a:prstGeom prst="rect">
            <a:avLst/>
          </a:prstGeom>
          <a:noFill/>
        </p:spPr>
        <p:txBody>
          <a:bodyPr wrap="square" rtlCol="0">
            <a:spAutoFit/>
          </a:bodyPr>
          <a:lstStyle/>
          <a:p>
            <a:r>
              <a:rPr lang="tr-TR" sz="3200" b="1" u="sng" dirty="0" smtClean="0"/>
              <a:t>Etkili İletişim:</a:t>
            </a:r>
          </a:p>
          <a:p>
            <a:r>
              <a:rPr lang="tr-TR" sz="2800" b="1" dirty="0" smtClean="0"/>
              <a:t>2-Etkili Anlatım: </a:t>
            </a:r>
            <a:r>
              <a:rPr lang="tr-TR" sz="2800" dirty="0" smtClean="0"/>
              <a:t>Karşımızdaki insanlarla konuşurken; </a:t>
            </a:r>
          </a:p>
          <a:p>
            <a:pPr marL="457200" indent="-457200">
              <a:buFont typeface="Wingdings" panose="05000000000000000000" pitchFamily="2" charset="2"/>
              <a:buChar char="ü"/>
            </a:pPr>
            <a:r>
              <a:rPr lang="tr-TR" sz="2800" dirty="0"/>
              <a:t>D</a:t>
            </a:r>
            <a:r>
              <a:rPr lang="tr-TR" sz="2800" dirty="0" smtClean="0"/>
              <a:t>oğal olmalıyız, yapmacık konuşma ve hareketlerden kaçınmalıyız. </a:t>
            </a:r>
            <a:endParaRPr lang="tr-TR" sz="2800" dirty="0"/>
          </a:p>
          <a:p>
            <a:pPr marL="457200" indent="-457200">
              <a:buFont typeface="Wingdings" panose="05000000000000000000" pitchFamily="2" charset="2"/>
              <a:buChar char="ü"/>
            </a:pPr>
            <a:r>
              <a:rPr lang="tr-TR" sz="2800" dirty="0" smtClean="0"/>
              <a:t>Dinleyici ile göz teması kurmalıyız. </a:t>
            </a:r>
          </a:p>
          <a:p>
            <a:pPr marL="457200" indent="-457200">
              <a:buFont typeface="Wingdings" panose="05000000000000000000" pitchFamily="2" charset="2"/>
              <a:buChar char="ü"/>
            </a:pPr>
            <a:r>
              <a:rPr lang="tr-TR" sz="2800" dirty="0" smtClean="0"/>
              <a:t>Ses tonumuzu sürekli olarak konuşmamızın içeriğine göre ayarlamalıyız, tek düze bir konuşma insanın dikkatini çekmez. </a:t>
            </a:r>
          </a:p>
          <a:p>
            <a:pPr marL="457200" indent="-457200">
              <a:buFont typeface="Wingdings" panose="05000000000000000000" pitchFamily="2" charset="2"/>
              <a:buChar char="ü"/>
            </a:pPr>
            <a:r>
              <a:rPr lang="tr-TR" sz="2800" dirty="0" smtClean="0"/>
              <a:t>Kullandığımız kelime ve cümlelerin karşımızdaki insanların anlayabileceği düzeyde olmasına dikkat etmeliyiz. </a:t>
            </a:r>
          </a:p>
          <a:p>
            <a:pPr marL="457200" indent="-457200">
              <a:buFont typeface="Wingdings" panose="05000000000000000000" pitchFamily="2" charset="2"/>
              <a:buChar char="ü"/>
            </a:pPr>
            <a:r>
              <a:rPr lang="tr-TR" sz="2800" dirty="0" smtClean="0"/>
              <a:t>Jest ve mimiklerimizi, bedenimizi konuşmamızın içeriğine uygun olarak kullanmalıyız. </a:t>
            </a:r>
            <a:endParaRPr lang="tr-TR" sz="2800" dirty="0"/>
          </a:p>
          <a:p>
            <a:pPr marL="457200" indent="-457200">
              <a:buFont typeface="Wingdings" panose="05000000000000000000" pitchFamily="2" charset="2"/>
              <a:buChar char="ü"/>
            </a:pPr>
            <a:r>
              <a:rPr lang="tr-TR" sz="2800" dirty="0" smtClean="0"/>
              <a:t>Konuşma süresini uzun tutmamalıyız. </a:t>
            </a:r>
            <a:endParaRPr lang="tr-TR" sz="2800" dirty="0"/>
          </a:p>
        </p:txBody>
      </p:sp>
    </p:spTree>
    <p:extLst>
      <p:ext uri="{BB962C8B-B14F-4D97-AF65-F5344CB8AC3E}">
        <p14:creationId xmlns:p14="http://schemas.microsoft.com/office/powerpoint/2010/main" xmlns="" val="2610235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İnsandan İnsana Giden Yol</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7791976" cy="6186309"/>
          </a:xfrm>
          <a:prstGeom prst="rect">
            <a:avLst/>
          </a:prstGeom>
          <a:noFill/>
        </p:spPr>
        <p:txBody>
          <a:bodyPr wrap="square" rtlCol="0">
            <a:spAutoFit/>
          </a:bodyPr>
          <a:lstStyle/>
          <a:p>
            <a:r>
              <a:rPr lang="tr-TR" sz="3200" b="1" u="sng" dirty="0"/>
              <a:t>Etkili İletişim:</a:t>
            </a:r>
          </a:p>
          <a:p>
            <a:r>
              <a:rPr lang="tr-TR" sz="2800" b="1" dirty="0" smtClean="0"/>
              <a:t>3-Etkili Dinleme: </a:t>
            </a:r>
            <a:r>
              <a:rPr lang="tr-TR" sz="2800" dirty="0" smtClean="0"/>
              <a:t>Etkili bir dinleme yapabilme için; </a:t>
            </a:r>
          </a:p>
          <a:p>
            <a:pPr marL="457200" indent="-457200">
              <a:buFont typeface="Wingdings" panose="05000000000000000000" pitchFamily="2" charset="2"/>
              <a:buChar char="ü"/>
            </a:pPr>
            <a:r>
              <a:rPr lang="tr-TR" sz="2800" dirty="0" smtClean="0"/>
              <a:t>Konuşmacı ile göz teması sağlamalıyız. </a:t>
            </a:r>
            <a:endParaRPr lang="tr-TR" sz="2800" dirty="0"/>
          </a:p>
          <a:p>
            <a:pPr marL="457200" indent="-457200">
              <a:buFont typeface="Wingdings" panose="05000000000000000000" pitchFamily="2" charset="2"/>
              <a:buChar char="ü"/>
            </a:pPr>
            <a:r>
              <a:rPr lang="tr-TR" sz="2800" dirty="0" smtClean="0"/>
              <a:t>Kendimizi rahat ve hafif tutmalıyız. </a:t>
            </a:r>
          </a:p>
          <a:p>
            <a:pPr marL="457200" indent="-457200">
              <a:buFont typeface="Wingdings" panose="05000000000000000000" pitchFamily="2" charset="2"/>
              <a:buChar char="ü"/>
            </a:pPr>
            <a:r>
              <a:rPr lang="tr-TR" sz="2800" dirty="0" smtClean="0"/>
              <a:t>Karşımızdaki insan konuşurken ona çeşitli tepkiler vererek onu dinlediğimizi ona hissettirmeliyiz. </a:t>
            </a:r>
            <a:endParaRPr lang="tr-TR" sz="2800" dirty="0"/>
          </a:p>
          <a:p>
            <a:pPr marL="457200" indent="-457200">
              <a:buFont typeface="Wingdings" panose="05000000000000000000" pitchFamily="2" charset="2"/>
              <a:buChar char="ü"/>
            </a:pPr>
            <a:r>
              <a:rPr lang="tr-TR" sz="2800" dirty="0" smtClean="0"/>
              <a:t>Konuşmacıyı dinlerken empati kurmalı, kendimizi onun yerine koymalıyız. </a:t>
            </a:r>
            <a:endParaRPr lang="tr-TR" sz="2800" dirty="0"/>
          </a:p>
          <a:p>
            <a:pPr marL="457200" indent="-457200">
              <a:buFont typeface="Wingdings" panose="05000000000000000000" pitchFamily="2" charset="2"/>
              <a:buChar char="ü"/>
            </a:pPr>
            <a:r>
              <a:rPr lang="tr-TR" sz="2800" dirty="0" smtClean="0"/>
              <a:t>Asla konuşmacının sözlerini kesmemeliyiz, sorularımızı ve eleştirilerimizi sona saklamalıyız. </a:t>
            </a:r>
          </a:p>
          <a:p>
            <a:pPr marL="457200" indent="-457200">
              <a:buFont typeface="Wingdings" panose="05000000000000000000" pitchFamily="2" charset="2"/>
              <a:buChar char="ü"/>
            </a:pPr>
            <a:r>
              <a:rPr lang="tr-TR" sz="2800" dirty="0" smtClean="0"/>
              <a:t>Dikkat dağıtacak davranışlardan kaçınmalıyız, dikkat dağıtacak unsurları da ortadan kaldırmalıyız. </a:t>
            </a:r>
          </a:p>
          <a:p>
            <a:pPr marL="457200" indent="-457200">
              <a:buFont typeface="Wingdings" panose="05000000000000000000" pitchFamily="2" charset="2"/>
              <a:buChar char="ü"/>
            </a:pPr>
            <a:endParaRPr lang="tr-TR" sz="2800" dirty="0"/>
          </a:p>
        </p:txBody>
      </p:sp>
      <p:sp>
        <p:nvSpPr>
          <p:cNvPr id="3" name="Metin kutusu 2"/>
          <p:cNvSpPr txBox="1"/>
          <p:nvPr/>
        </p:nvSpPr>
        <p:spPr>
          <a:xfrm>
            <a:off x="8061660" y="1595020"/>
            <a:ext cx="3987727" cy="4401205"/>
          </a:xfrm>
          <a:prstGeom prst="rect">
            <a:avLst/>
          </a:prstGeom>
          <a:noFill/>
        </p:spPr>
        <p:txBody>
          <a:bodyPr wrap="square" rtlCol="0">
            <a:spAutoFit/>
          </a:bodyPr>
          <a:lstStyle/>
          <a:p>
            <a:r>
              <a:rPr lang="tr-TR" sz="2800" b="1" dirty="0" smtClean="0"/>
              <a:t>4-Empati Kurma: </a:t>
            </a:r>
            <a:r>
              <a:rPr lang="tr-TR" sz="2800" dirty="0" smtClean="0"/>
              <a:t>Dış dünyayı karşımızdaki insanın penceresinden, görmeye çalışmak demektir. Bir başka deyişle kendimizi onun yerine koymak demektir. Empati kurmak, başka insanlarla iletişimimizin gücünü artırır.</a:t>
            </a:r>
            <a:endParaRPr lang="tr-TR" sz="2800" dirty="0"/>
          </a:p>
        </p:txBody>
      </p:sp>
      <p:cxnSp>
        <p:nvCxnSpPr>
          <p:cNvPr id="6" name="Düz Bağlayıcı 5"/>
          <p:cNvCxnSpPr/>
          <p:nvPr/>
        </p:nvCxnSpPr>
        <p:spPr>
          <a:xfrm>
            <a:off x="7936302" y="1595020"/>
            <a:ext cx="0" cy="463325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2382017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İnsandan İnsana Giden Yol</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2" y="1107260"/>
            <a:ext cx="6506641" cy="4893647"/>
          </a:xfrm>
          <a:prstGeom prst="rect">
            <a:avLst/>
          </a:prstGeom>
          <a:noFill/>
        </p:spPr>
        <p:txBody>
          <a:bodyPr wrap="square" rtlCol="0">
            <a:spAutoFit/>
          </a:bodyPr>
          <a:lstStyle/>
          <a:p>
            <a:r>
              <a:rPr lang="tr-TR" sz="3200" b="1" u="sng" dirty="0"/>
              <a:t>Etkili İletişim:</a:t>
            </a:r>
          </a:p>
          <a:p>
            <a:r>
              <a:rPr lang="tr-TR" sz="2800" u="sng" dirty="0" smtClean="0"/>
              <a:t>Etkili İletişimi Olumsuz Etkileyen Tutumlar:</a:t>
            </a:r>
          </a:p>
          <a:p>
            <a:r>
              <a:rPr lang="tr-TR" sz="2800" b="1" dirty="0" smtClean="0"/>
              <a:t>1-Konuşmacıdan Kaynaklı Sorunlar: </a:t>
            </a:r>
            <a:endParaRPr lang="tr-TR" sz="2800" dirty="0"/>
          </a:p>
          <a:p>
            <a:pPr marL="514350" indent="-514350">
              <a:buFont typeface="+mj-lt"/>
              <a:buAutoNum type="arabicPeriod"/>
            </a:pPr>
            <a:r>
              <a:rPr lang="tr-TR" sz="2800" dirty="0" smtClean="0"/>
              <a:t>İyi hazırlanmamış konuşma metni,</a:t>
            </a:r>
          </a:p>
          <a:p>
            <a:pPr marL="514350" indent="-514350">
              <a:buFont typeface="+mj-lt"/>
              <a:buAutoNum type="arabicPeriod"/>
            </a:pPr>
            <a:r>
              <a:rPr lang="tr-TR" sz="2800" dirty="0" smtClean="0"/>
              <a:t>Eksik bilgi ve mesaj verme, </a:t>
            </a:r>
          </a:p>
          <a:p>
            <a:pPr marL="514350" indent="-514350">
              <a:buFont typeface="+mj-lt"/>
              <a:buAutoNum type="arabicPeriod"/>
            </a:pPr>
            <a:r>
              <a:rPr lang="tr-TR" sz="2800" dirty="0" smtClean="0"/>
              <a:t>Yanlış anlaşılmaya neden olacak ifadeler kullanma, </a:t>
            </a:r>
          </a:p>
          <a:p>
            <a:pPr marL="514350" indent="-514350">
              <a:buFont typeface="+mj-lt"/>
              <a:buAutoNum type="arabicPeriod"/>
            </a:pPr>
            <a:r>
              <a:rPr lang="tr-TR" sz="2800" dirty="0" smtClean="0"/>
              <a:t>Aynı ses tonu ile sıkıcı konuşma, </a:t>
            </a:r>
          </a:p>
          <a:p>
            <a:pPr marL="514350" indent="-514350">
              <a:buFont typeface="+mj-lt"/>
              <a:buAutoNum type="arabicPeriod"/>
            </a:pPr>
            <a:r>
              <a:rPr lang="tr-TR" sz="2800" dirty="0" smtClean="0"/>
              <a:t>Dinleyiciye karşı ön yargılı olma, </a:t>
            </a:r>
          </a:p>
          <a:p>
            <a:pPr marL="514350" indent="-514350">
              <a:buFont typeface="+mj-lt"/>
              <a:buAutoNum type="arabicPeriod"/>
            </a:pPr>
            <a:r>
              <a:rPr lang="tr-TR" sz="2800" dirty="0" smtClean="0"/>
              <a:t>Dinleyicinin seviyesine uygun konuşmama.</a:t>
            </a:r>
            <a:endParaRPr lang="tr-TR" sz="2800" dirty="0"/>
          </a:p>
        </p:txBody>
      </p:sp>
      <p:sp>
        <p:nvSpPr>
          <p:cNvPr id="5" name="Metin kutusu 4"/>
          <p:cNvSpPr txBox="1"/>
          <p:nvPr/>
        </p:nvSpPr>
        <p:spPr>
          <a:xfrm>
            <a:off x="7433093" y="2027207"/>
            <a:ext cx="4635261" cy="4247317"/>
          </a:xfrm>
          <a:prstGeom prst="rect">
            <a:avLst/>
          </a:prstGeom>
          <a:noFill/>
        </p:spPr>
        <p:txBody>
          <a:bodyPr wrap="square" rtlCol="0">
            <a:spAutoFit/>
          </a:bodyPr>
          <a:lstStyle/>
          <a:p>
            <a:r>
              <a:rPr lang="tr-TR" sz="2800" b="1" dirty="0" smtClean="0"/>
              <a:t>2-Dinleyiciden Kaynaklı Sorunlar: </a:t>
            </a:r>
            <a:endParaRPr lang="tr-TR" sz="2800" dirty="0"/>
          </a:p>
          <a:p>
            <a:pPr marL="514350" indent="-514350">
              <a:buFont typeface="+mj-lt"/>
              <a:buAutoNum type="arabicPeriod"/>
            </a:pPr>
            <a:r>
              <a:rPr lang="tr-TR" sz="2800" dirty="0" smtClean="0"/>
              <a:t>Dikkatsiz dinleme, </a:t>
            </a:r>
          </a:p>
          <a:p>
            <a:pPr marL="514350" indent="-514350">
              <a:buFont typeface="+mj-lt"/>
              <a:buAutoNum type="arabicPeriod"/>
            </a:pPr>
            <a:r>
              <a:rPr lang="tr-TR" sz="2800" dirty="0" smtClean="0"/>
              <a:t>Bilgi eksikliği, </a:t>
            </a:r>
          </a:p>
          <a:p>
            <a:pPr marL="514350" indent="-514350">
              <a:buFont typeface="+mj-lt"/>
              <a:buAutoNum type="arabicPeriod"/>
            </a:pPr>
            <a:r>
              <a:rPr lang="tr-TR" sz="2800" dirty="0" smtClean="0"/>
              <a:t>Ön yargılı dinleme, </a:t>
            </a:r>
          </a:p>
          <a:p>
            <a:pPr marL="514350" indent="-514350">
              <a:buFont typeface="+mj-lt"/>
              <a:buAutoNum type="arabicPeriod"/>
            </a:pPr>
            <a:r>
              <a:rPr lang="tr-TR" sz="2800" dirty="0" smtClean="0"/>
              <a:t>Geri bildirim yapmama, </a:t>
            </a:r>
          </a:p>
          <a:p>
            <a:pPr marL="514350" indent="-514350">
              <a:buFont typeface="+mj-lt"/>
              <a:buAutoNum type="arabicPeriod"/>
            </a:pPr>
            <a:r>
              <a:rPr lang="tr-TR" sz="2800" dirty="0" smtClean="0"/>
              <a:t>Yetersiz algılama, yanlış yorumlama, </a:t>
            </a:r>
          </a:p>
          <a:p>
            <a:pPr marL="514350" indent="-514350">
              <a:buFont typeface="+mj-lt"/>
              <a:buAutoNum type="arabicPeriod"/>
            </a:pPr>
            <a:r>
              <a:rPr lang="tr-TR" sz="2800" dirty="0" smtClean="0"/>
              <a:t>Soru sormama. </a:t>
            </a:r>
          </a:p>
          <a:p>
            <a:endParaRPr lang="tr-TR" dirty="0"/>
          </a:p>
        </p:txBody>
      </p:sp>
      <p:cxnSp>
        <p:nvCxnSpPr>
          <p:cNvPr id="7" name="Düz Bağlayıcı 6"/>
          <p:cNvCxnSpPr/>
          <p:nvPr/>
        </p:nvCxnSpPr>
        <p:spPr>
          <a:xfrm>
            <a:off x="7047782" y="1641272"/>
            <a:ext cx="0" cy="463325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956552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İnsandan İnsana Giden Yol</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2" y="1107260"/>
            <a:ext cx="6506641" cy="4462760"/>
          </a:xfrm>
          <a:prstGeom prst="rect">
            <a:avLst/>
          </a:prstGeom>
          <a:noFill/>
        </p:spPr>
        <p:txBody>
          <a:bodyPr wrap="square" rtlCol="0">
            <a:spAutoFit/>
          </a:bodyPr>
          <a:lstStyle/>
          <a:p>
            <a:r>
              <a:rPr lang="tr-TR" sz="3200" b="1" u="sng" dirty="0"/>
              <a:t>Etkili İletişim:</a:t>
            </a:r>
          </a:p>
          <a:p>
            <a:r>
              <a:rPr lang="tr-TR" sz="2800" u="sng" dirty="0" smtClean="0"/>
              <a:t>Etkili İletişimi Olumsuz Etkileyen Tutumlar:</a:t>
            </a:r>
          </a:p>
          <a:p>
            <a:r>
              <a:rPr lang="tr-TR" sz="2800" b="1" dirty="0" smtClean="0"/>
              <a:t>3-İletişimi Olumsuz Etkileyen Davranışlar:</a:t>
            </a:r>
            <a:r>
              <a:rPr lang="tr-TR" sz="2800" dirty="0" smtClean="0"/>
              <a:t> </a:t>
            </a:r>
          </a:p>
          <a:p>
            <a:pPr marL="514350" indent="-514350">
              <a:buFont typeface="+mj-lt"/>
              <a:buAutoNum type="arabicPeriod"/>
            </a:pPr>
            <a:r>
              <a:rPr lang="tr-TR" sz="2800" dirty="0" smtClean="0"/>
              <a:t>Çok konuşmak ve cevap hakkı vermemek, </a:t>
            </a:r>
          </a:p>
          <a:p>
            <a:pPr marL="514350" indent="-514350">
              <a:buFont typeface="+mj-lt"/>
              <a:buAutoNum type="arabicPeriod"/>
            </a:pPr>
            <a:r>
              <a:rPr lang="tr-TR" sz="2800" dirty="0" smtClean="0"/>
              <a:t>Her zaman sen dili ile konuşmak, </a:t>
            </a:r>
          </a:p>
          <a:p>
            <a:pPr marL="514350" indent="-514350">
              <a:buFont typeface="+mj-lt"/>
              <a:buAutoNum type="arabicPeriod"/>
            </a:pPr>
            <a:r>
              <a:rPr lang="tr-TR" sz="2800" dirty="0" smtClean="0"/>
              <a:t>Emir vermek</a:t>
            </a:r>
            <a:r>
              <a:rPr lang="tr-TR" sz="2800" dirty="0"/>
              <a:t>,</a:t>
            </a:r>
          </a:p>
          <a:p>
            <a:pPr marL="514350" indent="-514350">
              <a:buFont typeface="+mj-lt"/>
              <a:buAutoNum type="arabicPeriod"/>
            </a:pPr>
            <a:r>
              <a:rPr lang="tr-TR" sz="2800" dirty="0" smtClean="0"/>
              <a:t>Suçlayıcı bir tavırda olmak, </a:t>
            </a:r>
          </a:p>
          <a:p>
            <a:pPr marL="514350" indent="-514350">
              <a:buFont typeface="+mj-lt"/>
              <a:buAutoNum type="arabicPeriod"/>
            </a:pPr>
            <a:r>
              <a:rPr lang="tr-TR" sz="2800" dirty="0" smtClean="0"/>
              <a:t>Yönlendirmek, öğüt vermek, teselli etmek. </a:t>
            </a:r>
            <a:endParaRPr lang="tr-TR" sz="2800" dirty="0"/>
          </a:p>
        </p:txBody>
      </p:sp>
      <p:sp>
        <p:nvSpPr>
          <p:cNvPr id="5" name="Metin kutusu 4"/>
          <p:cNvSpPr txBox="1"/>
          <p:nvPr/>
        </p:nvSpPr>
        <p:spPr>
          <a:xfrm>
            <a:off x="7151298" y="1641272"/>
            <a:ext cx="4945815" cy="5109091"/>
          </a:xfrm>
          <a:prstGeom prst="rect">
            <a:avLst/>
          </a:prstGeom>
          <a:noFill/>
        </p:spPr>
        <p:txBody>
          <a:bodyPr wrap="square" rtlCol="0">
            <a:spAutoFit/>
          </a:bodyPr>
          <a:lstStyle/>
          <a:p>
            <a:r>
              <a:rPr lang="tr-TR" sz="2800" u="sng" dirty="0" smtClean="0"/>
              <a:t>Etkili İletişimi Olumlu Etkileyen Tutumlar:  </a:t>
            </a:r>
          </a:p>
          <a:p>
            <a:pPr marL="514350" indent="-514350">
              <a:buFont typeface="+mj-lt"/>
              <a:buAutoNum type="arabicPeriod"/>
            </a:pPr>
            <a:r>
              <a:rPr lang="tr-TR" sz="2800" dirty="0" smtClean="0"/>
              <a:t>Ben dili ile konuşmaya özen göstermek, </a:t>
            </a:r>
            <a:endParaRPr lang="tr-TR" sz="2800" dirty="0"/>
          </a:p>
          <a:p>
            <a:pPr marL="514350" indent="-514350">
              <a:buFont typeface="+mj-lt"/>
              <a:buAutoNum type="arabicPeriod"/>
            </a:pPr>
            <a:r>
              <a:rPr lang="tr-TR" sz="2800" dirty="0" smtClean="0"/>
              <a:t>Suçlayıcı ve kırıcı olmamak, </a:t>
            </a:r>
          </a:p>
          <a:p>
            <a:pPr marL="514350" indent="-514350">
              <a:buFont typeface="+mj-lt"/>
              <a:buAutoNum type="arabicPeriod"/>
            </a:pPr>
            <a:r>
              <a:rPr lang="tr-TR" sz="2800" dirty="0" smtClean="0"/>
              <a:t>Konuşmaktan çok dinlemeyi tercih etmek, </a:t>
            </a:r>
          </a:p>
          <a:p>
            <a:pPr marL="514350" indent="-514350">
              <a:buFont typeface="+mj-lt"/>
              <a:buAutoNum type="arabicPeriod"/>
            </a:pPr>
            <a:r>
              <a:rPr lang="tr-TR" sz="2800" dirty="0" smtClean="0"/>
              <a:t>Sabırlı olmak, </a:t>
            </a:r>
            <a:endParaRPr lang="tr-TR" sz="2800" dirty="0"/>
          </a:p>
          <a:p>
            <a:pPr marL="514350" indent="-514350">
              <a:buFont typeface="+mj-lt"/>
              <a:buAutoNum type="arabicPeriod"/>
            </a:pPr>
            <a:r>
              <a:rPr lang="tr-TR" sz="2800" dirty="0" smtClean="0"/>
              <a:t>Başarılı ve iyi iş yapanları tebrik etmek, </a:t>
            </a:r>
          </a:p>
          <a:p>
            <a:pPr marL="514350" indent="-514350">
              <a:buFont typeface="+mj-lt"/>
              <a:buAutoNum type="arabicPeriod"/>
            </a:pPr>
            <a:r>
              <a:rPr lang="tr-TR" sz="2800" dirty="0" smtClean="0"/>
              <a:t>Açık ve net olmak.</a:t>
            </a:r>
          </a:p>
          <a:p>
            <a:endParaRPr lang="tr-TR" dirty="0"/>
          </a:p>
        </p:txBody>
      </p:sp>
      <p:cxnSp>
        <p:nvCxnSpPr>
          <p:cNvPr id="7" name="Düz Bağlayıcı 6"/>
          <p:cNvCxnSpPr/>
          <p:nvPr/>
        </p:nvCxnSpPr>
        <p:spPr>
          <a:xfrm>
            <a:off x="6788990" y="1641272"/>
            <a:ext cx="0" cy="463325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4198710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0284"/>
            <a:ext cx="12191999" cy="1190720"/>
          </a:xfrm>
        </p:spPr>
        <p:txBody>
          <a:bodyPr>
            <a:noAutofit/>
          </a:bodyPr>
          <a:lstStyle/>
          <a:p>
            <a:pPr algn="ctr"/>
            <a:r>
              <a:rPr lang="tr-TR" b="1" dirty="0" smtClean="0"/>
              <a:t/>
            </a:r>
            <a:br>
              <a:rPr lang="tr-TR" b="1" dirty="0" smtClean="0"/>
            </a:br>
            <a:r>
              <a:rPr lang="tr-TR" b="1" dirty="0" smtClean="0">
                <a:solidFill>
                  <a:srgbClr val="00B0F0"/>
                </a:solidFill>
              </a:rPr>
              <a:t>İletişimin Gücü</a:t>
            </a:r>
            <a:r>
              <a:rPr lang="tr-TR" b="1" dirty="0" smtClean="0"/>
              <a:t/>
            </a:r>
            <a:br>
              <a:rPr lang="tr-TR" b="1" dirty="0" smtClean="0"/>
            </a:br>
            <a:endParaRPr lang="tr-TR" b="1" dirty="0">
              <a:solidFill>
                <a:srgbClr val="00B0F0"/>
              </a:solidFill>
            </a:endParaRPr>
          </a:p>
        </p:txBody>
      </p:sp>
      <p:sp>
        <p:nvSpPr>
          <p:cNvPr id="2" name="Metin kutusu 1"/>
          <p:cNvSpPr txBox="1"/>
          <p:nvPr/>
        </p:nvSpPr>
        <p:spPr>
          <a:xfrm>
            <a:off x="127073" y="1107260"/>
            <a:ext cx="11915401" cy="5324535"/>
          </a:xfrm>
          <a:prstGeom prst="rect">
            <a:avLst/>
          </a:prstGeom>
          <a:noFill/>
        </p:spPr>
        <p:txBody>
          <a:bodyPr wrap="square" rtlCol="0">
            <a:spAutoFit/>
          </a:bodyPr>
          <a:lstStyle/>
          <a:p>
            <a:r>
              <a:rPr lang="tr-TR" sz="3200" b="1" u="sng" dirty="0" smtClean="0"/>
              <a:t>Ana Dilimiz:</a:t>
            </a:r>
          </a:p>
          <a:p>
            <a:r>
              <a:rPr lang="tr-TR" sz="2800" dirty="0" smtClean="0"/>
              <a:t>Sözlü ve yazılı iletişimin en önemli unsuru dildir. Hangi iletişim yolunu seçersek seçelim Türkçeyi doğru kullanmalıyız. Karşımızdaki kişiye söylemek istediklerimizi sakin, açık, net ve doğru anlaşılacak şekilde ifade etmeliyiz. Etkili iletişim, hem doğru dinlemeye hem de doğru konuşmaya bağlıdır. Etkileyici konuşma ve etkin dinleme yapabilmek için kitap okuma alışkanlığı kazanmalıyız. </a:t>
            </a:r>
          </a:p>
          <a:p>
            <a:pPr marL="457200" indent="-457200">
              <a:buFont typeface="Wingdings" panose="05000000000000000000" pitchFamily="2" charset="2"/>
              <a:buChar char="Ø"/>
            </a:pPr>
            <a:r>
              <a:rPr lang="tr-TR" sz="2800" dirty="0" smtClean="0"/>
              <a:t>İletişim yalnızca sözel iletişimden ibaret değildir. Bedenin duruş biçimi, jest, mimik, giyim, göz teması, duruş mesafesi gibi sözel olmayan iletişim kanallarını doğru kullanmak etkili iletişim için gereklidir. </a:t>
            </a:r>
            <a:endParaRPr lang="tr-TR" sz="2800" dirty="0"/>
          </a:p>
          <a:p>
            <a:pPr marL="457200" indent="-457200">
              <a:buFont typeface="Wingdings" panose="05000000000000000000" pitchFamily="2" charset="2"/>
              <a:buChar char="Ø"/>
            </a:pPr>
            <a:r>
              <a:rPr lang="tr-TR" sz="2800" dirty="0" smtClean="0"/>
              <a:t>İletişime geçtiğimiz anda beden dilimiz karşımızdaki kişiyi olumlu veya olumsuz yönde etkileyebilir. Konuşmacının bıraktığı ilk izlenim önemlidir. Bu yüzden beden dilini doğru kullanmak gerekir.</a:t>
            </a:r>
            <a:endParaRPr lang="tr-TR" sz="2800" dirty="0"/>
          </a:p>
        </p:txBody>
      </p:sp>
    </p:spTree>
    <p:extLst>
      <p:ext uri="{BB962C8B-B14F-4D97-AF65-F5344CB8AC3E}">
        <p14:creationId xmlns:p14="http://schemas.microsoft.com/office/powerpoint/2010/main" xmlns="" val="2679547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2926</Words>
  <Application>Microsoft Office PowerPoint</Application>
  <PresentationFormat>Özel</PresentationFormat>
  <Paragraphs>267</Paragraphs>
  <Slides>30</Slides>
  <Notes>29</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Office Teması</vt:lpstr>
      <vt:lpstr>Slayt 1</vt:lpstr>
      <vt:lpstr> İnsandan İnsana Giden Yol </vt:lpstr>
      <vt:lpstr> İnsandan İnsana Giden Yol </vt:lpstr>
      <vt:lpstr> İnsandan İnsana Giden Yol </vt:lpstr>
      <vt:lpstr> İnsandan İnsana Giden Yol </vt:lpstr>
      <vt:lpstr> İnsandan İnsana Giden Yol </vt:lpstr>
      <vt:lpstr> İnsandan İnsana Giden Yol </vt:lpstr>
      <vt:lpstr> İnsandan İnsana Giden Yol </vt:lpstr>
      <vt:lpstr> İletişimin Gücü </vt:lpstr>
      <vt:lpstr> İletişimin Gücü </vt:lpstr>
      <vt:lpstr> İletişimin Gücü </vt:lpstr>
      <vt:lpstr> İletişimin Gücü </vt:lpstr>
      <vt:lpstr> Atatürk ve İletişim </vt:lpstr>
      <vt:lpstr> Atatürk ve İletişim </vt:lpstr>
      <vt:lpstr> Hızlı İletişim, Güçlü Toplum </vt:lpstr>
      <vt:lpstr> Hızlı İletişim, Güçlü Toplum </vt:lpstr>
      <vt:lpstr> Hızlı İletişim, Güçlü Toplum </vt:lpstr>
      <vt:lpstr> Hızlı İletişim, Güçlü Toplum </vt:lpstr>
      <vt:lpstr> Hızlı İletişim, Güçlü Toplum </vt:lpstr>
      <vt:lpstr> Hızlı İletişim, Güçlü Toplum </vt:lpstr>
      <vt:lpstr> Hızlı İletişim, Güçlü Toplum </vt:lpstr>
      <vt:lpstr> Hızlı İletişim, Güçlü Toplum </vt:lpstr>
      <vt:lpstr> İletişim Özgürlüğü </vt:lpstr>
      <vt:lpstr> İletişim Özgürlüğü </vt:lpstr>
      <vt:lpstr> İletişim Özgürlüğü </vt:lpstr>
      <vt:lpstr> İletişim Özgürlüğü </vt:lpstr>
      <vt:lpstr> İletişim Özgürlüğü </vt:lpstr>
      <vt:lpstr> İletişim Özgürlüğü </vt:lpstr>
      <vt:lpstr> İletişim Özgürlüğü </vt:lpstr>
      <vt:lpstr> İletişim Özgürlüğü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Nercivan</dc:creator>
  <cp:lastModifiedBy>User2</cp:lastModifiedBy>
  <cp:revision>17</cp:revision>
  <dcterms:created xsi:type="dcterms:W3CDTF">2019-08-21T14:02:56Z</dcterms:created>
  <dcterms:modified xsi:type="dcterms:W3CDTF">2019-12-16T10:36:38Z</dcterms:modified>
</cp:coreProperties>
</file>