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8" r:id="rId7"/>
    <p:sldId id="261" r:id="rId8"/>
    <p:sldId id="262" r:id="rId9"/>
    <p:sldId id="263" r:id="rId10"/>
    <p:sldId id="264" r:id="rId11"/>
    <p:sldId id="265" r:id="rId12"/>
    <p:sldId id="266" r:id="rId13"/>
    <p:sldId id="267"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E4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snapToGrid="0">
      <p:cViewPr varScale="1">
        <p:scale>
          <a:sx n="56" d="100"/>
          <a:sy n="56" d="100"/>
        </p:scale>
        <p:origin x="-198"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42A266-B76B-434D-941B-C919215B0A17}" type="datetimeFigureOut">
              <a:rPr lang="tr-TR" smtClean="0"/>
              <a:pPr/>
              <a:t>18.04.2018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76BA62-EF0D-4F16-BD24-F5C235A4C874}" type="slidenum">
              <a:rPr lang="tr-TR" smtClean="0"/>
              <a:pPr/>
              <a:t>‹#›</a:t>
            </a:fld>
            <a:endParaRPr lang="tr-TR"/>
          </a:p>
        </p:txBody>
      </p:sp>
    </p:spTree>
    <p:extLst>
      <p:ext uri="{BB962C8B-B14F-4D97-AF65-F5344CB8AC3E}">
        <p14:creationId xmlns:p14="http://schemas.microsoft.com/office/powerpoint/2010/main" xmlns="" val="436914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egitimhane.com/"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egitimhane.com/"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egitimhane.com/"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egitimhane.com/"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u="sng" kern="1200" dirty="0" smtClean="0">
                <a:solidFill>
                  <a:schemeClr val="tx1"/>
                </a:solidFill>
                <a:effectLst/>
                <a:latin typeface="+mn-lt"/>
                <a:ea typeface="+mn-ea"/>
                <a:cs typeface="+mn-cs"/>
                <a:hlinkClick r:id="rId3"/>
              </a:rPr>
              <a:t>www.</a:t>
            </a:r>
            <a:r>
              <a:rPr lang="tr-TR" sz="1200" u="sng" kern="1200" dirty="0" err="1" smtClean="0">
                <a:solidFill>
                  <a:schemeClr val="tx1"/>
                </a:solidFill>
                <a:effectLst/>
                <a:latin typeface="+mn-lt"/>
                <a:ea typeface="+mn-ea"/>
                <a:cs typeface="+mn-cs"/>
                <a:hlinkClick r:id="rId3"/>
              </a:rPr>
              <a:t>HangiSoru</a:t>
            </a:r>
            <a:r>
              <a:rPr lang="tr-TR" sz="1200" u="sng" kern="1200" dirty="0" smtClean="0">
                <a:solidFill>
                  <a:schemeClr val="tx1"/>
                </a:solidFill>
                <a:effectLst/>
                <a:latin typeface="+mn-lt"/>
                <a:ea typeface="+mn-ea"/>
                <a:cs typeface="+mn-cs"/>
                <a:hlinkClick r:id="rId3"/>
              </a:rPr>
              <a:t>.com</a:t>
            </a:r>
            <a:endParaRPr lang="tr-TR" dirty="0"/>
          </a:p>
        </p:txBody>
      </p:sp>
      <p:sp>
        <p:nvSpPr>
          <p:cNvPr id="4" name="Slayt Numarası Yer Tutucusu 3"/>
          <p:cNvSpPr>
            <a:spLocks noGrp="1"/>
          </p:cNvSpPr>
          <p:nvPr>
            <p:ph type="sldNum" sz="quarter" idx="10"/>
          </p:nvPr>
        </p:nvSpPr>
        <p:spPr/>
        <p:txBody>
          <a:bodyPr/>
          <a:lstStyle/>
          <a:p>
            <a:fld id="{B576BA62-EF0D-4F16-BD24-F5C235A4C874}" type="slidenum">
              <a:rPr lang="tr-TR" smtClean="0"/>
              <a:pPr/>
              <a:t>1</a:t>
            </a:fld>
            <a:endParaRPr lang="tr-TR"/>
          </a:p>
        </p:txBody>
      </p:sp>
    </p:spTree>
    <p:extLst>
      <p:ext uri="{BB962C8B-B14F-4D97-AF65-F5344CB8AC3E}">
        <p14:creationId xmlns:p14="http://schemas.microsoft.com/office/powerpoint/2010/main" xmlns="" val="1659777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u="sng" kern="1200" dirty="0" smtClean="0">
                <a:solidFill>
                  <a:schemeClr val="tx1"/>
                </a:solidFill>
                <a:effectLst/>
                <a:latin typeface="+mn-lt"/>
                <a:ea typeface="+mn-ea"/>
                <a:cs typeface="+mn-cs"/>
                <a:hlinkClick r:id="rId3"/>
              </a:rPr>
              <a:t>www.</a:t>
            </a:r>
            <a:r>
              <a:rPr lang="tr-TR" sz="1200" u="sng" kern="1200" dirty="0" err="1" smtClean="0">
                <a:solidFill>
                  <a:schemeClr val="tx1"/>
                </a:solidFill>
                <a:effectLst/>
                <a:latin typeface="+mn-lt"/>
                <a:ea typeface="+mn-ea"/>
                <a:cs typeface="+mn-cs"/>
                <a:hlinkClick r:id="rId3"/>
              </a:rPr>
              <a:t>HangiSoru</a:t>
            </a:r>
            <a:r>
              <a:rPr lang="tr-TR" sz="1200" u="sng" kern="1200" dirty="0" smtClean="0">
                <a:solidFill>
                  <a:schemeClr val="tx1"/>
                </a:solidFill>
                <a:effectLst/>
                <a:latin typeface="+mn-lt"/>
                <a:ea typeface="+mn-ea"/>
                <a:cs typeface="+mn-cs"/>
                <a:hlinkClick r:id="rId3"/>
              </a:rPr>
              <a:t>.com</a:t>
            </a:r>
            <a:endParaRPr lang="tr-TR" dirty="0"/>
          </a:p>
        </p:txBody>
      </p:sp>
      <p:sp>
        <p:nvSpPr>
          <p:cNvPr id="4" name="Slayt Numarası Yer Tutucusu 3"/>
          <p:cNvSpPr>
            <a:spLocks noGrp="1"/>
          </p:cNvSpPr>
          <p:nvPr>
            <p:ph type="sldNum" sz="quarter" idx="10"/>
          </p:nvPr>
        </p:nvSpPr>
        <p:spPr/>
        <p:txBody>
          <a:bodyPr/>
          <a:lstStyle/>
          <a:p>
            <a:fld id="{B576BA62-EF0D-4F16-BD24-F5C235A4C874}" type="slidenum">
              <a:rPr lang="tr-TR" smtClean="0"/>
              <a:pPr/>
              <a:t>4</a:t>
            </a:fld>
            <a:endParaRPr lang="tr-TR"/>
          </a:p>
        </p:txBody>
      </p:sp>
    </p:spTree>
    <p:extLst>
      <p:ext uri="{BB962C8B-B14F-4D97-AF65-F5344CB8AC3E}">
        <p14:creationId xmlns:p14="http://schemas.microsoft.com/office/powerpoint/2010/main" xmlns="" val="3774977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u="sng" kern="1200" dirty="0" smtClean="0">
                <a:solidFill>
                  <a:schemeClr val="tx1"/>
                </a:solidFill>
                <a:effectLst/>
                <a:latin typeface="+mn-lt"/>
                <a:ea typeface="+mn-ea"/>
                <a:cs typeface="+mn-cs"/>
                <a:hlinkClick r:id="rId3"/>
              </a:rPr>
              <a:t>www.</a:t>
            </a:r>
            <a:r>
              <a:rPr lang="tr-TR" sz="1200" u="sng" kern="1200" dirty="0" err="1" smtClean="0">
                <a:solidFill>
                  <a:schemeClr val="tx1"/>
                </a:solidFill>
                <a:effectLst/>
                <a:latin typeface="+mn-lt"/>
                <a:ea typeface="+mn-ea"/>
                <a:cs typeface="+mn-cs"/>
                <a:hlinkClick r:id="rId3"/>
              </a:rPr>
              <a:t>HangiSoru</a:t>
            </a:r>
            <a:r>
              <a:rPr lang="tr-TR" sz="1200" u="sng" kern="1200" dirty="0" smtClean="0">
                <a:solidFill>
                  <a:schemeClr val="tx1"/>
                </a:solidFill>
                <a:effectLst/>
                <a:latin typeface="+mn-lt"/>
                <a:ea typeface="+mn-ea"/>
                <a:cs typeface="+mn-cs"/>
                <a:hlinkClick r:id="rId3"/>
              </a:rPr>
              <a:t>.com</a:t>
            </a:r>
            <a:endParaRPr lang="tr-TR" dirty="0"/>
          </a:p>
        </p:txBody>
      </p:sp>
      <p:sp>
        <p:nvSpPr>
          <p:cNvPr id="4" name="Slayt Numarası Yer Tutucusu 3"/>
          <p:cNvSpPr>
            <a:spLocks noGrp="1"/>
          </p:cNvSpPr>
          <p:nvPr>
            <p:ph type="sldNum" sz="quarter" idx="10"/>
          </p:nvPr>
        </p:nvSpPr>
        <p:spPr/>
        <p:txBody>
          <a:bodyPr/>
          <a:lstStyle/>
          <a:p>
            <a:fld id="{B576BA62-EF0D-4F16-BD24-F5C235A4C874}" type="slidenum">
              <a:rPr lang="tr-TR" smtClean="0"/>
              <a:pPr/>
              <a:t>9</a:t>
            </a:fld>
            <a:endParaRPr lang="tr-TR"/>
          </a:p>
        </p:txBody>
      </p:sp>
    </p:spTree>
    <p:extLst>
      <p:ext uri="{BB962C8B-B14F-4D97-AF65-F5344CB8AC3E}">
        <p14:creationId xmlns:p14="http://schemas.microsoft.com/office/powerpoint/2010/main" xmlns="" val="4037025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u="sng" kern="1200" dirty="0" smtClean="0">
                <a:solidFill>
                  <a:schemeClr val="tx1"/>
                </a:solidFill>
                <a:effectLst/>
                <a:latin typeface="+mn-lt"/>
                <a:ea typeface="+mn-ea"/>
                <a:cs typeface="+mn-cs"/>
                <a:hlinkClick r:id="rId3"/>
              </a:rPr>
              <a:t>www.</a:t>
            </a:r>
            <a:r>
              <a:rPr lang="tr-TR" sz="1200" u="sng" kern="1200" dirty="0" err="1" smtClean="0">
                <a:solidFill>
                  <a:schemeClr val="tx1"/>
                </a:solidFill>
                <a:effectLst/>
                <a:latin typeface="+mn-lt"/>
                <a:ea typeface="+mn-ea"/>
                <a:cs typeface="+mn-cs"/>
                <a:hlinkClick r:id="rId3"/>
              </a:rPr>
              <a:t>HangiSoru</a:t>
            </a:r>
            <a:r>
              <a:rPr lang="tr-TR" sz="1200" u="sng" kern="1200" dirty="0" smtClean="0">
                <a:solidFill>
                  <a:schemeClr val="tx1"/>
                </a:solidFill>
                <a:effectLst/>
                <a:latin typeface="+mn-lt"/>
                <a:ea typeface="+mn-ea"/>
                <a:cs typeface="+mn-cs"/>
                <a:hlinkClick r:id="rId3"/>
              </a:rPr>
              <a:t>.com</a:t>
            </a:r>
            <a:endParaRPr lang="tr-TR" dirty="0"/>
          </a:p>
        </p:txBody>
      </p:sp>
      <p:sp>
        <p:nvSpPr>
          <p:cNvPr id="4" name="Slayt Numarası Yer Tutucusu 3"/>
          <p:cNvSpPr>
            <a:spLocks noGrp="1"/>
          </p:cNvSpPr>
          <p:nvPr>
            <p:ph type="sldNum" sz="quarter" idx="10"/>
          </p:nvPr>
        </p:nvSpPr>
        <p:spPr/>
        <p:txBody>
          <a:bodyPr/>
          <a:lstStyle/>
          <a:p>
            <a:fld id="{B576BA62-EF0D-4F16-BD24-F5C235A4C874}" type="slidenum">
              <a:rPr lang="tr-TR" smtClean="0"/>
              <a:pPr/>
              <a:t>12</a:t>
            </a:fld>
            <a:endParaRPr lang="tr-TR"/>
          </a:p>
        </p:txBody>
      </p:sp>
    </p:spTree>
    <p:extLst>
      <p:ext uri="{BB962C8B-B14F-4D97-AF65-F5344CB8AC3E}">
        <p14:creationId xmlns:p14="http://schemas.microsoft.com/office/powerpoint/2010/main" xmlns="" val="1243314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29D6B2BA-C3B2-4C6E-874B-143FFA1FC328}" type="datetimeFigureOut">
              <a:rPr lang="tr-TR" smtClean="0"/>
              <a:pPr/>
              <a:t>18.04.2018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CBE602-CD88-4C0D-8703-83BA22990502}" type="slidenum">
              <a:rPr lang="tr-TR" smtClean="0"/>
              <a:pPr/>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1301909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29D6B2BA-C3B2-4C6E-874B-143FFA1FC328}" type="datetimeFigureOut">
              <a:rPr lang="tr-TR" smtClean="0"/>
              <a:pPr/>
              <a:t>18.04.2018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ECBE602-CD88-4C0D-8703-83BA22990502}" type="slidenum">
              <a:rPr lang="tr-TR" smtClean="0"/>
              <a:pPr/>
              <a:t>‹#›</a:t>
            </a:fld>
            <a:endParaRPr lang="tr-TR"/>
          </a:p>
        </p:txBody>
      </p:sp>
    </p:spTree>
    <p:extLst>
      <p:ext uri="{BB962C8B-B14F-4D97-AF65-F5344CB8AC3E}">
        <p14:creationId xmlns:p14="http://schemas.microsoft.com/office/powerpoint/2010/main" xmlns="" val="323589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9D6B2BA-C3B2-4C6E-874B-143FFA1FC328}" type="datetimeFigureOut">
              <a:rPr lang="tr-TR" smtClean="0"/>
              <a:pPr/>
              <a:t>18.04.2018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CBE602-CD88-4C0D-8703-83BA22990502}" type="slidenum">
              <a:rPr lang="tr-TR" smtClean="0"/>
              <a:pPr/>
              <a:t>‹#›</a:t>
            </a:fld>
            <a:endParaRPr lang="tr-TR"/>
          </a:p>
        </p:txBody>
      </p:sp>
    </p:spTree>
    <p:extLst>
      <p:ext uri="{BB962C8B-B14F-4D97-AF65-F5344CB8AC3E}">
        <p14:creationId xmlns:p14="http://schemas.microsoft.com/office/powerpoint/2010/main" xmlns="" val="2557864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9D6B2BA-C3B2-4C6E-874B-143FFA1FC328}" type="datetimeFigureOut">
              <a:rPr lang="tr-TR" smtClean="0"/>
              <a:pPr/>
              <a:t>18.04.2018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CBE602-CD88-4C0D-8703-83BA22990502}" type="slidenum">
              <a:rPr lang="tr-TR" smtClean="0"/>
              <a:pPr/>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1142137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9D6B2BA-C3B2-4C6E-874B-143FFA1FC328}" type="datetimeFigureOut">
              <a:rPr lang="tr-TR" smtClean="0"/>
              <a:pPr/>
              <a:t>18.04.2018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CBE602-CD88-4C0D-8703-83BA22990502}" type="slidenum">
              <a:rPr lang="tr-TR" smtClean="0"/>
              <a:pPr/>
              <a:t>‹#›</a:t>
            </a:fld>
            <a:endParaRPr lang="tr-TR"/>
          </a:p>
        </p:txBody>
      </p:sp>
    </p:spTree>
    <p:extLst>
      <p:ext uri="{BB962C8B-B14F-4D97-AF65-F5344CB8AC3E}">
        <p14:creationId xmlns:p14="http://schemas.microsoft.com/office/powerpoint/2010/main" xmlns="" val="5181537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9D6B2BA-C3B2-4C6E-874B-143FFA1FC328}" type="datetimeFigureOut">
              <a:rPr lang="tr-TR" smtClean="0"/>
              <a:pPr/>
              <a:t>18.04.2018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CBE602-CD88-4C0D-8703-83BA22990502}" type="slidenum">
              <a:rPr lang="tr-TR" smtClean="0"/>
              <a:pPr/>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35216253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9D6B2BA-C3B2-4C6E-874B-143FFA1FC328}" type="datetimeFigureOut">
              <a:rPr lang="tr-TR" smtClean="0"/>
              <a:pPr/>
              <a:t>18.04.2018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CBE602-CD88-4C0D-8703-83BA22990502}" type="slidenum">
              <a:rPr lang="tr-TR" smtClean="0"/>
              <a:pPr/>
              <a:t>‹#›</a:t>
            </a:fld>
            <a:endParaRPr lang="tr-TR"/>
          </a:p>
        </p:txBody>
      </p:sp>
    </p:spTree>
    <p:extLst>
      <p:ext uri="{BB962C8B-B14F-4D97-AF65-F5344CB8AC3E}">
        <p14:creationId xmlns:p14="http://schemas.microsoft.com/office/powerpoint/2010/main" xmlns="" val="13943103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9D6B2BA-C3B2-4C6E-874B-143FFA1FC328}" type="datetimeFigureOut">
              <a:rPr lang="tr-TR" smtClean="0"/>
              <a:pPr/>
              <a:t>18.04.2018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CBE602-CD88-4C0D-8703-83BA22990502}" type="slidenum">
              <a:rPr lang="tr-TR" smtClean="0"/>
              <a:pPr/>
              <a:t>‹#›</a:t>
            </a:fld>
            <a:endParaRPr lang="tr-TR"/>
          </a:p>
        </p:txBody>
      </p:sp>
    </p:spTree>
    <p:extLst>
      <p:ext uri="{BB962C8B-B14F-4D97-AF65-F5344CB8AC3E}">
        <p14:creationId xmlns:p14="http://schemas.microsoft.com/office/powerpoint/2010/main" xmlns="" val="20127700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9D6B2BA-C3B2-4C6E-874B-143FFA1FC328}" type="datetimeFigureOut">
              <a:rPr lang="tr-TR" smtClean="0"/>
              <a:pPr/>
              <a:t>18.04.2018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CBE602-CD88-4C0D-8703-83BA22990502}" type="slidenum">
              <a:rPr lang="tr-TR" smtClean="0"/>
              <a:pPr/>
              <a:t>‹#›</a:t>
            </a:fld>
            <a:endParaRPr lang="tr-TR"/>
          </a:p>
        </p:txBody>
      </p:sp>
    </p:spTree>
    <p:extLst>
      <p:ext uri="{BB962C8B-B14F-4D97-AF65-F5344CB8AC3E}">
        <p14:creationId xmlns:p14="http://schemas.microsoft.com/office/powerpoint/2010/main" xmlns="" val="418608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9D6B2BA-C3B2-4C6E-874B-143FFA1FC328}" type="datetimeFigureOut">
              <a:rPr lang="tr-TR" smtClean="0"/>
              <a:pPr/>
              <a:t>18.04.2018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CBE602-CD88-4C0D-8703-83BA22990502}" type="slidenum">
              <a:rPr lang="tr-TR" smtClean="0"/>
              <a:pPr/>
              <a:t>‹#›</a:t>
            </a:fld>
            <a:endParaRPr lang="tr-TR"/>
          </a:p>
        </p:txBody>
      </p:sp>
    </p:spTree>
    <p:extLst>
      <p:ext uri="{BB962C8B-B14F-4D97-AF65-F5344CB8AC3E}">
        <p14:creationId xmlns:p14="http://schemas.microsoft.com/office/powerpoint/2010/main" xmlns="" val="3430705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9D6B2BA-C3B2-4C6E-874B-143FFA1FC328}" type="datetimeFigureOut">
              <a:rPr lang="tr-TR" smtClean="0"/>
              <a:pPr/>
              <a:t>18.04.2018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CBE602-CD88-4C0D-8703-83BA22990502}" type="slidenum">
              <a:rPr lang="tr-TR" smtClean="0"/>
              <a:pPr/>
              <a:t>‹#›</a:t>
            </a:fld>
            <a:endParaRPr lang="tr-TR"/>
          </a:p>
        </p:txBody>
      </p:sp>
    </p:spTree>
    <p:extLst>
      <p:ext uri="{BB962C8B-B14F-4D97-AF65-F5344CB8AC3E}">
        <p14:creationId xmlns:p14="http://schemas.microsoft.com/office/powerpoint/2010/main" xmlns="" val="654610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9D6B2BA-C3B2-4C6E-874B-143FFA1FC328}" type="datetimeFigureOut">
              <a:rPr lang="tr-TR" smtClean="0"/>
              <a:pPr/>
              <a:t>18.04.2018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ECBE602-CD88-4C0D-8703-83BA22990502}" type="slidenum">
              <a:rPr lang="tr-TR" smtClean="0"/>
              <a:pPr/>
              <a:t>‹#›</a:t>
            </a:fld>
            <a:endParaRPr lang="tr-TR"/>
          </a:p>
        </p:txBody>
      </p:sp>
    </p:spTree>
    <p:extLst>
      <p:ext uri="{BB962C8B-B14F-4D97-AF65-F5344CB8AC3E}">
        <p14:creationId xmlns:p14="http://schemas.microsoft.com/office/powerpoint/2010/main" xmlns="" val="3598778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9D6B2BA-C3B2-4C6E-874B-143FFA1FC328}" type="datetimeFigureOut">
              <a:rPr lang="tr-TR" smtClean="0"/>
              <a:pPr/>
              <a:t>18.04.2018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ECBE602-CD88-4C0D-8703-83BA22990502}" type="slidenum">
              <a:rPr lang="tr-TR" smtClean="0"/>
              <a:pPr/>
              <a:t>‹#›</a:t>
            </a:fld>
            <a:endParaRPr lang="tr-TR"/>
          </a:p>
        </p:txBody>
      </p:sp>
    </p:spTree>
    <p:extLst>
      <p:ext uri="{BB962C8B-B14F-4D97-AF65-F5344CB8AC3E}">
        <p14:creationId xmlns:p14="http://schemas.microsoft.com/office/powerpoint/2010/main" xmlns="" val="1708538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9D6B2BA-C3B2-4C6E-874B-143FFA1FC328}" type="datetimeFigureOut">
              <a:rPr lang="tr-TR" smtClean="0"/>
              <a:pPr/>
              <a:t>18.04.2018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ECBE602-CD88-4C0D-8703-83BA22990502}" type="slidenum">
              <a:rPr lang="tr-TR" smtClean="0"/>
              <a:pPr/>
              <a:t>‹#›</a:t>
            </a:fld>
            <a:endParaRPr lang="tr-TR"/>
          </a:p>
        </p:txBody>
      </p:sp>
    </p:spTree>
    <p:extLst>
      <p:ext uri="{BB962C8B-B14F-4D97-AF65-F5344CB8AC3E}">
        <p14:creationId xmlns:p14="http://schemas.microsoft.com/office/powerpoint/2010/main" xmlns="" val="1174753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D6B2BA-C3B2-4C6E-874B-143FFA1FC328}" type="datetimeFigureOut">
              <a:rPr lang="tr-TR" smtClean="0"/>
              <a:pPr/>
              <a:t>18.04.2018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ECBE602-CD88-4C0D-8703-83BA22990502}" type="slidenum">
              <a:rPr lang="tr-TR" smtClean="0"/>
              <a:pPr/>
              <a:t>‹#›</a:t>
            </a:fld>
            <a:endParaRPr lang="tr-TR"/>
          </a:p>
        </p:txBody>
      </p:sp>
    </p:spTree>
    <p:extLst>
      <p:ext uri="{BB962C8B-B14F-4D97-AF65-F5344CB8AC3E}">
        <p14:creationId xmlns:p14="http://schemas.microsoft.com/office/powerpoint/2010/main" xmlns="" val="4063865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9D6B2BA-C3B2-4C6E-874B-143FFA1FC328}" type="datetimeFigureOut">
              <a:rPr lang="tr-TR" smtClean="0"/>
              <a:pPr/>
              <a:t>18.04.2018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ECBE602-CD88-4C0D-8703-83BA22990502}" type="slidenum">
              <a:rPr lang="tr-TR" smtClean="0"/>
              <a:pPr/>
              <a:t>‹#›</a:t>
            </a:fld>
            <a:endParaRPr lang="tr-TR"/>
          </a:p>
        </p:txBody>
      </p:sp>
    </p:spTree>
    <p:extLst>
      <p:ext uri="{BB962C8B-B14F-4D97-AF65-F5344CB8AC3E}">
        <p14:creationId xmlns:p14="http://schemas.microsoft.com/office/powerpoint/2010/main" xmlns="" val="4218912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9D6B2BA-C3B2-4C6E-874B-143FFA1FC328}" type="datetimeFigureOut">
              <a:rPr lang="tr-TR" smtClean="0"/>
              <a:pPr/>
              <a:t>18.04.2018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ECBE602-CD88-4C0D-8703-83BA22990502}" type="slidenum">
              <a:rPr lang="tr-TR" smtClean="0"/>
              <a:pPr/>
              <a:t>‹#›</a:t>
            </a:fld>
            <a:endParaRPr lang="tr-TR"/>
          </a:p>
        </p:txBody>
      </p:sp>
    </p:spTree>
    <p:extLst>
      <p:ext uri="{BB962C8B-B14F-4D97-AF65-F5344CB8AC3E}">
        <p14:creationId xmlns:p14="http://schemas.microsoft.com/office/powerpoint/2010/main" xmlns="" val="1861832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9D6B2BA-C3B2-4C6E-874B-143FFA1FC328}" type="datetimeFigureOut">
              <a:rPr lang="tr-TR" smtClean="0"/>
              <a:pPr/>
              <a:t>18.04.2018</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ECBE602-CD88-4C0D-8703-83BA22990502}" type="slidenum">
              <a:rPr lang="tr-TR" smtClean="0"/>
              <a:pPr/>
              <a:t>‹#›</a:t>
            </a:fld>
            <a:endParaRPr lang="tr-TR"/>
          </a:p>
        </p:txBody>
      </p:sp>
    </p:spTree>
    <p:extLst>
      <p:ext uri="{BB962C8B-B14F-4D97-AF65-F5344CB8AC3E}">
        <p14:creationId xmlns:p14="http://schemas.microsoft.com/office/powerpoint/2010/main" xmlns="" val="199382346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egitimhane.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www.egitimhane.com/" TargetMode="Externa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yoldanciktim.com/arboretum-nedir/"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4212" y="685799"/>
            <a:ext cx="8001000" cy="1607025"/>
          </a:xfrm>
        </p:spPr>
        <p:txBody>
          <a:bodyPr/>
          <a:lstStyle/>
          <a:p>
            <a:r>
              <a:rPr lang="es-ES" b="0" i="0" dirty="0" smtClean="0">
                <a:solidFill>
                  <a:srgbClr val="FFC000"/>
                </a:solidFill>
                <a:effectLst/>
                <a:latin typeface="pf_beausans_proregular"/>
              </a:rPr>
              <a:t>Erozyon Dede ya da Toprak Dede</a:t>
            </a:r>
            <a:endParaRPr lang="tr-TR" dirty="0">
              <a:solidFill>
                <a:srgbClr val="FFC000"/>
              </a:solidFill>
            </a:endParaRPr>
          </a:p>
        </p:txBody>
      </p:sp>
      <p:sp>
        <p:nvSpPr>
          <p:cNvPr id="3" name="Alt Başlık 2"/>
          <p:cNvSpPr>
            <a:spLocks noGrp="1"/>
          </p:cNvSpPr>
          <p:nvPr>
            <p:ph type="subTitle" idx="1"/>
          </p:nvPr>
        </p:nvSpPr>
        <p:spPr>
          <a:xfrm>
            <a:off x="684212" y="2811439"/>
            <a:ext cx="4819106" cy="2979761"/>
          </a:xfrm>
        </p:spPr>
        <p:txBody>
          <a:bodyPr>
            <a:normAutofit fontScale="92500"/>
          </a:bodyPr>
          <a:lstStyle/>
          <a:p>
            <a:r>
              <a:rPr lang="tr-TR" sz="7200" dirty="0" smtClean="0">
                <a:solidFill>
                  <a:schemeClr val="accent2">
                    <a:lumMod val="60000"/>
                    <a:lumOff val="40000"/>
                  </a:schemeClr>
                </a:solidFill>
              </a:rPr>
              <a:t>HAYRETTİN KARACA</a:t>
            </a:r>
            <a:endParaRPr lang="tr-TR" sz="7200" dirty="0">
              <a:solidFill>
                <a:schemeClr val="accent2">
                  <a:lumMod val="60000"/>
                  <a:lumOff val="40000"/>
                </a:schemeClr>
              </a:solidFill>
            </a:endParaRPr>
          </a:p>
        </p:txBody>
      </p:sp>
      <p:pic>
        <p:nvPicPr>
          <p:cNvPr id="4" name="Resim 3"/>
          <p:cNvPicPr>
            <a:picLocks noChangeAspect="1"/>
          </p:cNvPicPr>
          <p:nvPr/>
        </p:nvPicPr>
        <p:blipFill>
          <a:blip r:embed="rId3"/>
          <a:stretch>
            <a:fillRect/>
          </a:stretch>
        </p:blipFill>
        <p:spPr>
          <a:xfrm>
            <a:off x="5503318" y="1856097"/>
            <a:ext cx="6153150" cy="4499724"/>
          </a:xfrm>
          <a:prstGeom prst="rect">
            <a:avLst/>
          </a:prstGeom>
        </p:spPr>
      </p:pic>
      <p:sp>
        <p:nvSpPr>
          <p:cNvPr id="5" name="Dikdörtgen 4"/>
          <p:cNvSpPr/>
          <p:nvPr/>
        </p:nvSpPr>
        <p:spPr>
          <a:xfrm>
            <a:off x="4684712" y="6309815"/>
            <a:ext cx="2359941" cy="369332"/>
          </a:xfrm>
          <a:prstGeom prst="rect">
            <a:avLst/>
          </a:prstGeom>
        </p:spPr>
        <p:txBody>
          <a:bodyPr wrap="none">
            <a:spAutoFit/>
          </a:bodyPr>
          <a:lstStyle/>
          <a:p>
            <a:r>
              <a:rPr lang="tr-TR" u="sng" dirty="0" smtClean="0">
                <a:solidFill>
                  <a:srgbClr val="0000FF"/>
                </a:solidFill>
                <a:latin typeface="Comic Sans MS" panose="030F0702030302020204" pitchFamily="66" charset="0"/>
                <a:ea typeface="Times New Roman" panose="02020603050405020304" pitchFamily="18" charset="0"/>
                <a:cs typeface="Times New Roman" panose="02020603050405020304" pitchFamily="18" charset="0"/>
                <a:hlinkClick r:id="rId4"/>
              </a:rPr>
              <a:t>www.</a:t>
            </a:r>
            <a:r>
              <a:rPr lang="tr-TR" u="sng" dirty="0" err="1" smtClean="0">
                <a:solidFill>
                  <a:srgbClr val="0000FF"/>
                </a:solidFill>
                <a:latin typeface="Comic Sans MS" panose="030F0702030302020204" pitchFamily="66" charset="0"/>
                <a:ea typeface="Times New Roman" panose="02020603050405020304" pitchFamily="18" charset="0"/>
                <a:cs typeface="Times New Roman" panose="02020603050405020304" pitchFamily="18" charset="0"/>
                <a:hlinkClick r:id="rId4"/>
              </a:rPr>
              <a:t>HangiSoru</a:t>
            </a:r>
            <a:r>
              <a:rPr lang="tr-TR" u="sng" dirty="0" smtClean="0">
                <a:solidFill>
                  <a:srgbClr val="0000FF"/>
                </a:solidFill>
                <a:latin typeface="Comic Sans MS" panose="030F0702030302020204" pitchFamily="66" charset="0"/>
                <a:ea typeface="Times New Roman" panose="02020603050405020304" pitchFamily="18" charset="0"/>
                <a:cs typeface="Times New Roman" panose="02020603050405020304" pitchFamily="18" charset="0"/>
                <a:hlinkClick r:id="rId4"/>
              </a:rPr>
              <a:t>.com</a:t>
            </a:r>
            <a:endParaRPr lang="tr-TR" dirty="0"/>
          </a:p>
        </p:txBody>
      </p:sp>
    </p:spTree>
    <p:extLst>
      <p:ext uri="{BB962C8B-B14F-4D97-AF65-F5344CB8AC3E}">
        <p14:creationId xmlns:p14="http://schemas.microsoft.com/office/powerpoint/2010/main" xmlns="" val="305823349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918309" y="744514"/>
            <a:ext cx="10122730" cy="5527525"/>
          </a:xfrm>
          <a:prstGeom prst="rect">
            <a:avLst/>
          </a:prstGeom>
        </p:spPr>
      </p:pic>
    </p:spTree>
    <p:extLst>
      <p:ext uri="{BB962C8B-B14F-4D97-AF65-F5344CB8AC3E}">
        <p14:creationId xmlns:p14="http://schemas.microsoft.com/office/powerpoint/2010/main" xmlns="" val="393290423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37062" y="690181"/>
            <a:ext cx="10913659" cy="1938992"/>
          </a:xfrm>
          <a:prstGeom prst="rect">
            <a:avLst/>
          </a:prstGeom>
        </p:spPr>
        <p:txBody>
          <a:bodyPr wrap="square">
            <a:spAutoFit/>
          </a:bodyPr>
          <a:lstStyle/>
          <a:p>
            <a:r>
              <a:rPr lang="tr-TR" sz="4000" dirty="0" smtClean="0"/>
              <a:t>Hayrettin Karaca’nın uzun yıllardır giydiği bir kırmızı kazağı vardır. Tüm fotoğraflarında bu görülür.</a:t>
            </a:r>
            <a:endParaRPr lang="tr-TR" sz="4000" dirty="0"/>
          </a:p>
        </p:txBody>
      </p:sp>
      <p:pic>
        <p:nvPicPr>
          <p:cNvPr id="3" name="Resim 2"/>
          <p:cNvPicPr>
            <a:picLocks noChangeAspect="1"/>
          </p:cNvPicPr>
          <p:nvPr/>
        </p:nvPicPr>
        <p:blipFill>
          <a:blip r:embed="rId2"/>
          <a:stretch>
            <a:fillRect/>
          </a:stretch>
        </p:blipFill>
        <p:spPr>
          <a:xfrm>
            <a:off x="2947916" y="2547937"/>
            <a:ext cx="6728347" cy="3361544"/>
          </a:xfrm>
          <a:prstGeom prst="rect">
            <a:avLst/>
          </a:prstGeom>
        </p:spPr>
      </p:pic>
    </p:spTree>
    <p:extLst>
      <p:ext uri="{BB962C8B-B14F-4D97-AF65-F5344CB8AC3E}">
        <p14:creationId xmlns:p14="http://schemas.microsoft.com/office/powerpoint/2010/main" xmlns="" val="183865089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363915"/>
            <a:ext cx="11518709" cy="6032421"/>
          </a:xfrm>
          <a:prstGeom prst="rect">
            <a:avLst/>
          </a:prstGeom>
        </p:spPr>
        <p:txBody>
          <a:bodyPr wrap="square">
            <a:spAutoFit/>
          </a:bodyPr>
          <a:lstStyle/>
          <a:p>
            <a:r>
              <a:rPr lang="tr-TR" sz="3600" dirty="0" smtClean="0">
                <a:solidFill>
                  <a:srgbClr val="FF0000"/>
                </a:solidFill>
              </a:rPr>
              <a:t>Ödülleri :</a:t>
            </a:r>
          </a:p>
          <a:p>
            <a:r>
              <a:rPr lang="tr-TR" sz="1400" dirty="0" smtClean="0"/>
              <a:t>1990 – Karadeniz Teknik Üniversitesi Orman Fakültesi tarafından Fahri Doktora</a:t>
            </a:r>
          </a:p>
          <a:p>
            <a:r>
              <a:rPr lang="tr-TR" sz="1400" dirty="0" smtClean="0"/>
              <a:t>1992 – Birleşmiş Milletler Çevre Programının ‘Global 500 </a:t>
            </a:r>
            <a:r>
              <a:rPr lang="tr-TR" sz="1400" dirty="0" err="1" smtClean="0"/>
              <a:t>Roll</a:t>
            </a:r>
            <a:r>
              <a:rPr lang="tr-TR" sz="1400" dirty="0" smtClean="0"/>
              <a:t> of </a:t>
            </a:r>
            <a:r>
              <a:rPr lang="tr-TR" sz="1400" dirty="0" err="1" smtClean="0"/>
              <a:t>Honour</a:t>
            </a:r>
            <a:r>
              <a:rPr lang="tr-TR" sz="1400" dirty="0" smtClean="0"/>
              <a:t>’ Ödülü</a:t>
            </a:r>
          </a:p>
          <a:p>
            <a:r>
              <a:rPr lang="tr-TR" sz="1400" dirty="0" smtClean="0"/>
              <a:t>1992 – Çevre Bakanlığı tarafından “Çevre Beratı”</a:t>
            </a:r>
          </a:p>
          <a:p>
            <a:r>
              <a:rPr lang="tr-TR" sz="1400" dirty="0" smtClean="0"/>
              <a:t>1993 – Uluslararası Olimpiyat Komitesi tarafından verilen ‘Çevre Ödülü’</a:t>
            </a:r>
          </a:p>
          <a:p>
            <a:r>
              <a:rPr lang="tr-TR" sz="1400" dirty="0" smtClean="0"/>
              <a:t>1994 – Uluslararası </a:t>
            </a:r>
            <a:r>
              <a:rPr lang="tr-TR" sz="1400" dirty="0" err="1" smtClean="0"/>
              <a:t>Lions</a:t>
            </a:r>
            <a:r>
              <a:rPr lang="tr-TR" sz="1400" dirty="0" smtClean="0"/>
              <a:t> Club tarafından ‘</a:t>
            </a:r>
            <a:r>
              <a:rPr lang="tr-TR" sz="1400" dirty="0" err="1" smtClean="0"/>
              <a:t>Melvin</a:t>
            </a:r>
            <a:r>
              <a:rPr lang="tr-TR" sz="1400" dirty="0" smtClean="0"/>
              <a:t> </a:t>
            </a:r>
            <a:r>
              <a:rPr lang="tr-TR" sz="1400" dirty="0" err="1" smtClean="0"/>
              <a:t>Jones</a:t>
            </a:r>
            <a:r>
              <a:rPr lang="tr-TR" sz="1400" dirty="0" smtClean="0"/>
              <a:t> </a:t>
            </a:r>
            <a:r>
              <a:rPr lang="tr-TR" sz="1400" dirty="0" err="1" smtClean="0"/>
              <a:t>Fellow</a:t>
            </a:r>
            <a:r>
              <a:rPr lang="tr-TR" sz="1400" dirty="0" smtClean="0"/>
              <a:t> Ödülü</a:t>
            </a:r>
          </a:p>
          <a:p>
            <a:r>
              <a:rPr lang="tr-TR" sz="1400" dirty="0" smtClean="0"/>
              <a:t>1994 – Çevre Bakanlığı tarafından “Üstün Hizmet Ödülü”</a:t>
            </a:r>
          </a:p>
          <a:p>
            <a:r>
              <a:rPr lang="tr-TR" sz="1400" dirty="0" smtClean="0"/>
              <a:t>1995 – ODTÜ tarafından ‘Felsefe Onur Doktorası’</a:t>
            </a:r>
          </a:p>
          <a:p>
            <a:r>
              <a:rPr lang="tr-TR" sz="1400" dirty="0" smtClean="0"/>
              <a:t>1995 – Ege Üniversitesi “Fahri </a:t>
            </a:r>
            <a:r>
              <a:rPr lang="tr-TR" sz="1400" dirty="0" err="1" smtClean="0"/>
              <a:t>Doktora”sı</a:t>
            </a:r>
            <a:endParaRPr lang="tr-TR" sz="1400" dirty="0" smtClean="0"/>
          </a:p>
          <a:p>
            <a:r>
              <a:rPr lang="tr-TR" sz="1400" dirty="0" smtClean="0"/>
              <a:t>1996 – Milli Olimpiyat Komitesi “</a:t>
            </a:r>
            <a:r>
              <a:rPr lang="tr-TR" sz="1400" dirty="0" err="1" smtClean="0"/>
              <a:t>Fair</a:t>
            </a:r>
            <a:r>
              <a:rPr lang="tr-TR" sz="1400" dirty="0" smtClean="0"/>
              <a:t> Play” Ödülü</a:t>
            </a:r>
          </a:p>
          <a:p>
            <a:r>
              <a:rPr lang="tr-TR" sz="1400" dirty="0" smtClean="0"/>
              <a:t>1996 – Gazeteciler ve Yazarlar Vakfı “Hoşgörü Ödülü”</a:t>
            </a:r>
          </a:p>
          <a:p>
            <a:r>
              <a:rPr lang="tr-TR" sz="1400" dirty="0" smtClean="0"/>
              <a:t>1997 – Atatürk Kültür Merkezi Başkanlığı tarafından “Şeref Üyeliği Beratı”</a:t>
            </a:r>
          </a:p>
          <a:p>
            <a:r>
              <a:rPr lang="tr-TR" sz="1400" dirty="0" smtClean="0"/>
              <a:t>1997 – Kırıkkale Üniversitesi ilk Fahri Doktora unvanı</a:t>
            </a:r>
          </a:p>
          <a:p>
            <a:r>
              <a:rPr lang="tr-TR" sz="1400" dirty="0" smtClean="0"/>
              <a:t>1997 – Cumhurbaşkanlığı Kültür ve Sanat Büyük Ödülü</a:t>
            </a:r>
          </a:p>
          <a:p>
            <a:r>
              <a:rPr lang="tr-TR" sz="1400" dirty="0" smtClean="0"/>
              <a:t>1997 – ÇEVRETED tarafından “</a:t>
            </a:r>
            <a:r>
              <a:rPr lang="tr-TR" sz="1400" dirty="0" err="1" smtClean="0"/>
              <a:t>Çevreted</a:t>
            </a:r>
            <a:r>
              <a:rPr lang="tr-TR" sz="1400" dirty="0" smtClean="0"/>
              <a:t> 97 Onur Ödülü”</a:t>
            </a:r>
          </a:p>
          <a:p>
            <a:r>
              <a:rPr lang="tr-TR" sz="1400" dirty="0" smtClean="0"/>
              <a:t>1998 – Çanakkale </a:t>
            </a:r>
            <a:r>
              <a:rPr lang="tr-TR" sz="1400" dirty="0" err="1" smtClean="0"/>
              <a:t>Onsekiz</a:t>
            </a:r>
            <a:r>
              <a:rPr lang="tr-TR" sz="1400" dirty="0" smtClean="0"/>
              <a:t> Mart Üniversitesi “2000 Yılının Öncüleri” Ödülü</a:t>
            </a:r>
          </a:p>
          <a:p>
            <a:r>
              <a:rPr lang="tr-TR" sz="1400" dirty="0" smtClean="0"/>
              <a:t>1998 – Genç Hukukçular Derneği tarafından “Yılın Yurttaşı” Ödülü</a:t>
            </a:r>
          </a:p>
          <a:p>
            <a:r>
              <a:rPr lang="tr-TR" sz="1400" dirty="0" smtClean="0"/>
              <a:t>1998 – Türkiye Çocuk Dergisi tarafından Babalar Günü nedeniyle “Toprak Baba” unvanı</a:t>
            </a:r>
          </a:p>
          <a:p>
            <a:r>
              <a:rPr lang="tr-TR" sz="1400" dirty="0" smtClean="0"/>
              <a:t>1998 – Anadolu Üniversitesi Fahri Doktora Ödülü</a:t>
            </a:r>
          </a:p>
          <a:p>
            <a:r>
              <a:rPr lang="tr-TR" sz="1400" dirty="0" smtClean="0"/>
              <a:t>1998 – BİLSES Vakfı “Çevre Ödülü”</a:t>
            </a:r>
          </a:p>
          <a:p>
            <a:r>
              <a:rPr lang="tr-TR" sz="1400" dirty="0" smtClean="0"/>
              <a:t>1998 – Ankara Çankaya İzci Grubu tarafından “Yılın Doğa Dostu” Ödülü</a:t>
            </a:r>
          </a:p>
          <a:p>
            <a:r>
              <a:rPr lang="tr-TR" sz="1400" dirty="0" smtClean="0"/>
              <a:t>1999 – Ankara Gazeteciler Cemiyeti tarafından “Yılın Adamı” Ödülü</a:t>
            </a:r>
          </a:p>
          <a:p>
            <a:r>
              <a:rPr lang="tr-TR" sz="1400" dirty="0" smtClean="0"/>
              <a:t>1999 – Türk Dünyası Yazarlar ve Sanatçılar Vakfı tarafından “1998 Türk Dünyasına Hizmet Ödülü”</a:t>
            </a:r>
          </a:p>
          <a:p>
            <a:r>
              <a:rPr lang="tr-TR" sz="1400" dirty="0" smtClean="0"/>
              <a:t>2005 – TBMM Onur Ödülü</a:t>
            </a:r>
          </a:p>
          <a:p>
            <a:r>
              <a:rPr lang="tr-TR" sz="1400" dirty="0" smtClean="0"/>
              <a:t>2012 – Right </a:t>
            </a:r>
            <a:r>
              <a:rPr lang="tr-TR" sz="1400" dirty="0" err="1" smtClean="0"/>
              <a:t>Livelihood</a:t>
            </a:r>
            <a:r>
              <a:rPr lang="tr-TR" sz="1400" dirty="0" smtClean="0"/>
              <a:t> </a:t>
            </a:r>
            <a:r>
              <a:rPr lang="tr-TR" sz="1400" dirty="0" err="1" smtClean="0"/>
              <a:t>Award</a:t>
            </a:r>
            <a:r>
              <a:rPr lang="tr-TR" sz="1400" dirty="0" smtClean="0"/>
              <a:t> (Alternatif Nobel Ödülü)</a:t>
            </a:r>
          </a:p>
          <a:p>
            <a:r>
              <a:rPr lang="tr-TR" sz="1400" dirty="0" smtClean="0"/>
              <a:t>2013 – Birleşmiş Milletler “Orman Kahramanı Ödülü”</a:t>
            </a:r>
            <a:endParaRPr lang="tr-TR" sz="1400" dirty="0"/>
          </a:p>
        </p:txBody>
      </p:sp>
    </p:spTree>
    <p:extLst>
      <p:ext uri="{BB962C8B-B14F-4D97-AF65-F5344CB8AC3E}">
        <p14:creationId xmlns:p14="http://schemas.microsoft.com/office/powerpoint/2010/main" xmlns="" val="415994498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HAZIRLAYAN :</a:t>
            </a:r>
            <a:br>
              <a:rPr lang="tr-TR" dirty="0" smtClean="0"/>
            </a:br>
            <a:r>
              <a:rPr lang="tr-TR" sz="4400" dirty="0" smtClean="0">
                <a:solidFill>
                  <a:schemeClr val="accent6">
                    <a:lumMod val="75000"/>
                  </a:schemeClr>
                </a:solidFill>
                <a:latin typeface="Times New Roman" panose="02020603050405020304" pitchFamily="18" charset="0"/>
                <a:cs typeface="Times New Roman" panose="02020603050405020304" pitchFamily="18" charset="0"/>
              </a:rPr>
              <a:t>DAMLA TOPÇU</a:t>
            </a:r>
            <a:br>
              <a:rPr lang="tr-TR" sz="4400" dirty="0" smtClean="0">
                <a:solidFill>
                  <a:schemeClr val="accent6">
                    <a:lumMod val="75000"/>
                  </a:schemeClr>
                </a:solidFill>
                <a:latin typeface="Times New Roman" panose="02020603050405020304" pitchFamily="18" charset="0"/>
                <a:cs typeface="Times New Roman" panose="02020603050405020304" pitchFamily="18" charset="0"/>
              </a:rPr>
            </a:br>
            <a:r>
              <a:rPr lang="tr-TR" dirty="0" smtClean="0"/>
              <a:t>5/I</a:t>
            </a:r>
            <a:br>
              <a:rPr lang="tr-TR" dirty="0" smtClean="0"/>
            </a:br>
            <a:r>
              <a:rPr lang="tr-TR" dirty="0" smtClean="0">
                <a:solidFill>
                  <a:srgbClr val="FFFF00"/>
                </a:solidFill>
                <a:latin typeface="Comic Sans MS" panose="030F0702030302020204" pitchFamily="66" charset="0"/>
              </a:rPr>
              <a:t>MERSİN ŞEHİT FATİH SOYDAN ORTAOKULU</a:t>
            </a:r>
            <a:br>
              <a:rPr lang="tr-TR" dirty="0" smtClean="0">
                <a:solidFill>
                  <a:srgbClr val="FFFF00"/>
                </a:solidFill>
                <a:latin typeface="Comic Sans MS" panose="030F0702030302020204" pitchFamily="66" charset="0"/>
              </a:rPr>
            </a:br>
            <a:r>
              <a:rPr lang="tr-TR" dirty="0"/>
              <a:t>	</a:t>
            </a:r>
            <a:r>
              <a:rPr lang="tr-TR" dirty="0" smtClean="0"/>
              <a:t>				</a:t>
            </a:r>
            <a:endParaRPr lang="tr-TR" dirty="0"/>
          </a:p>
        </p:txBody>
      </p:sp>
      <p:sp>
        <p:nvSpPr>
          <p:cNvPr id="3" name="Metin Yer Tutucusu 2"/>
          <p:cNvSpPr>
            <a:spLocks noGrp="1"/>
          </p:cNvSpPr>
          <p:nvPr>
            <p:ph type="body" idx="1"/>
          </p:nvPr>
        </p:nvSpPr>
        <p:spPr/>
        <p:txBody>
          <a:bodyPr>
            <a:normAutofit/>
          </a:bodyPr>
          <a:lstStyle/>
          <a:p>
            <a:r>
              <a:rPr lang="tr-TR" sz="5400" dirty="0" smtClean="0">
                <a:solidFill>
                  <a:srgbClr val="FF0000"/>
                </a:solidFill>
              </a:rPr>
              <a:t>www.biyografi.net.tr</a:t>
            </a:r>
            <a:endParaRPr lang="tr-TR" sz="5400" dirty="0">
              <a:solidFill>
                <a:srgbClr val="FF0000"/>
              </a:solidFill>
            </a:endParaRPr>
          </a:p>
        </p:txBody>
      </p:sp>
      <p:sp>
        <p:nvSpPr>
          <p:cNvPr id="4" name="Metin Yer Tutucusu 3"/>
          <p:cNvSpPr>
            <a:spLocks noGrp="1"/>
          </p:cNvSpPr>
          <p:nvPr>
            <p:ph type="body" sz="quarter" idx="13"/>
          </p:nvPr>
        </p:nvSpPr>
        <p:spPr/>
        <p:txBody>
          <a:bodyPr/>
          <a:lstStyle/>
          <a:p>
            <a:r>
              <a:rPr lang="tr-TR" dirty="0" smtClean="0"/>
              <a:t>KAYNAK	</a:t>
            </a:r>
            <a:endParaRPr lang="tr-TR" dirty="0"/>
          </a:p>
        </p:txBody>
      </p:sp>
      <p:sp>
        <p:nvSpPr>
          <p:cNvPr id="5" name="Dikdörtgen 4"/>
          <p:cNvSpPr/>
          <p:nvPr/>
        </p:nvSpPr>
        <p:spPr>
          <a:xfrm>
            <a:off x="1141413" y="3743868"/>
            <a:ext cx="2359941" cy="369332"/>
          </a:xfrm>
          <a:prstGeom prst="rect">
            <a:avLst/>
          </a:prstGeom>
        </p:spPr>
        <p:txBody>
          <a:bodyPr wrap="none">
            <a:spAutoFit/>
          </a:bodyPr>
          <a:lstStyle/>
          <a:p>
            <a:r>
              <a:rPr lang="tr-TR" u="sng" dirty="0" smtClean="0">
                <a:solidFill>
                  <a:srgbClr val="0000FF"/>
                </a:solidFill>
                <a:latin typeface="Comic Sans MS" panose="030F0702030302020204" pitchFamily="66" charset="0"/>
                <a:ea typeface="Times New Roman" panose="02020603050405020304" pitchFamily="18" charset="0"/>
                <a:cs typeface="Times New Roman" panose="02020603050405020304" pitchFamily="18" charset="0"/>
                <a:hlinkClick r:id="rId2"/>
              </a:rPr>
              <a:t>www.</a:t>
            </a:r>
            <a:r>
              <a:rPr lang="tr-TR" u="sng" dirty="0" err="1" smtClean="0">
                <a:solidFill>
                  <a:srgbClr val="0000FF"/>
                </a:solidFill>
                <a:latin typeface="Comic Sans MS" panose="030F0702030302020204" pitchFamily="66" charset="0"/>
                <a:ea typeface="Times New Roman" panose="02020603050405020304" pitchFamily="18" charset="0"/>
                <a:cs typeface="Times New Roman" panose="02020603050405020304" pitchFamily="18" charset="0"/>
                <a:hlinkClick r:id="rId2"/>
              </a:rPr>
              <a:t>HangiSoru</a:t>
            </a:r>
            <a:r>
              <a:rPr lang="tr-TR" u="sng" dirty="0" smtClean="0">
                <a:solidFill>
                  <a:srgbClr val="0000FF"/>
                </a:solidFill>
                <a:latin typeface="Comic Sans MS" panose="030F0702030302020204" pitchFamily="66" charset="0"/>
                <a:ea typeface="Times New Roman" panose="02020603050405020304" pitchFamily="18" charset="0"/>
                <a:cs typeface="Times New Roman" panose="02020603050405020304" pitchFamily="18" charset="0"/>
                <a:hlinkClick r:id="rId2"/>
              </a:rPr>
              <a:t>.com</a:t>
            </a:r>
            <a:endParaRPr lang="tr-TR" dirty="0"/>
          </a:p>
        </p:txBody>
      </p:sp>
    </p:spTree>
    <p:extLst>
      <p:ext uri="{BB962C8B-B14F-4D97-AF65-F5344CB8AC3E}">
        <p14:creationId xmlns:p14="http://schemas.microsoft.com/office/powerpoint/2010/main" xmlns="" val="42230784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2449" y="311117"/>
            <a:ext cx="8534400" cy="1507067"/>
          </a:xfrm>
        </p:spPr>
        <p:txBody>
          <a:bodyPr/>
          <a:lstStyle/>
          <a:p>
            <a:r>
              <a:rPr lang="tr-TR" b="1" i="0" dirty="0" smtClean="0">
                <a:solidFill>
                  <a:srgbClr val="FF0000"/>
                </a:solidFill>
                <a:effectLst/>
                <a:latin typeface="pf_beausans_proregular"/>
              </a:rPr>
              <a:t>Hayrettin Karaca kimdir?</a:t>
            </a:r>
            <a:endParaRPr lang="tr-TR" dirty="0">
              <a:solidFill>
                <a:srgbClr val="FF0000"/>
              </a:solidFill>
            </a:endParaRPr>
          </a:p>
        </p:txBody>
      </p:sp>
      <p:sp>
        <p:nvSpPr>
          <p:cNvPr id="3" name="İçerik Yer Tutucusu 2"/>
          <p:cNvSpPr>
            <a:spLocks noGrp="1"/>
          </p:cNvSpPr>
          <p:nvPr>
            <p:ph idx="1"/>
          </p:nvPr>
        </p:nvSpPr>
        <p:spPr>
          <a:xfrm>
            <a:off x="656915" y="2047794"/>
            <a:ext cx="8534400" cy="3547788"/>
          </a:xfrm>
        </p:spPr>
        <p:txBody>
          <a:bodyPr>
            <a:normAutofit fontScale="92500"/>
          </a:bodyPr>
          <a:lstStyle/>
          <a:p>
            <a:r>
              <a:rPr lang="tr-TR" b="1" i="0" dirty="0" smtClean="0">
                <a:solidFill>
                  <a:srgbClr val="333333"/>
                </a:solidFill>
                <a:effectLst/>
                <a:latin typeface="pf_beausans_proregular"/>
              </a:rPr>
              <a:t>Hayrettin Karaca</a:t>
            </a:r>
            <a:r>
              <a:rPr lang="tr-TR" b="0" i="0" dirty="0" smtClean="0">
                <a:solidFill>
                  <a:srgbClr val="333333"/>
                </a:solidFill>
                <a:effectLst/>
                <a:latin typeface="pf_beausans_proregular"/>
              </a:rPr>
              <a:t>, </a:t>
            </a:r>
          </a:p>
          <a:p>
            <a:r>
              <a:rPr lang="tr-TR" sz="2400" b="0" i="0" dirty="0" smtClean="0">
                <a:solidFill>
                  <a:schemeClr val="bg1"/>
                </a:solidFill>
                <a:effectLst/>
                <a:latin typeface="Comic Sans MS" panose="030F0702030302020204" pitchFamily="66" charset="0"/>
              </a:rPr>
              <a:t>4 Nisan </a:t>
            </a:r>
            <a:r>
              <a:rPr lang="tr-TR" sz="2400" b="1" i="0" dirty="0" smtClean="0">
                <a:solidFill>
                  <a:schemeClr val="bg1"/>
                </a:solidFill>
                <a:effectLst/>
                <a:latin typeface="Comic Sans MS" panose="030F0702030302020204" pitchFamily="66" charset="0"/>
              </a:rPr>
              <a:t>1922</a:t>
            </a:r>
            <a:r>
              <a:rPr lang="tr-TR" sz="2400" b="0" i="0" dirty="0" smtClean="0">
                <a:solidFill>
                  <a:schemeClr val="bg1"/>
                </a:solidFill>
                <a:effectLst/>
                <a:latin typeface="Comic Sans MS" panose="030F0702030302020204" pitchFamily="66" charset="0"/>
              </a:rPr>
              <a:t> tarihinde </a:t>
            </a:r>
            <a:r>
              <a:rPr lang="tr-TR" sz="2400" b="1" i="0" dirty="0" smtClean="0">
                <a:solidFill>
                  <a:schemeClr val="bg1"/>
                </a:solidFill>
                <a:effectLst/>
                <a:latin typeface="Comic Sans MS" panose="030F0702030302020204" pitchFamily="66" charset="0"/>
              </a:rPr>
              <a:t>Balıkesir</a:t>
            </a:r>
            <a:r>
              <a:rPr lang="tr-TR" sz="2400" b="0" i="0" dirty="0" smtClean="0">
                <a:solidFill>
                  <a:schemeClr val="bg1"/>
                </a:solidFill>
                <a:effectLst/>
                <a:latin typeface="Comic Sans MS" panose="030F0702030302020204" pitchFamily="66" charset="0"/>
              </a:rPr>
              <a:t>, </a:t>
            </a:r>
            <a:r>
              <a:rPr lang="tr-TR" sz="2400" b="1" i="0" dirty="0" smtClean="0">
                <a:solidFill>
                  <a:schemeClr val="bg1"/>
                </a:solidFill>
                <a:effectLst/>
                <a:latin typeface="Comic Sans MS" panose="030F0702030302020204" pitchFamily="66" charset="0"/>
              </a:rPr>
              <a:t>Bandırma</a:t>
            </a:r>
            <a:r>
              <a:rPr lang="tr-TR" sz="2400" b="0" i="0" dirty="0" smtClean="0">
                <a:solidFill>
                  <a:schemeClr val="bg1"/>
                </a:solidFill>
                <a:effectLst/>
                <a:latin typeface="Comic Sans MS" panose="030F0702030302020204" pitchFamily="66" charset="0"/>
              </a:rPr>
              <a:t>‘da trikotaj atölyesi sahibi bir ailenin çocuğu olarak doğmuştur. Kırım muhaciri babası Hocazade Halil Efendi ve annesi Zehra Hanım’dır. Nurettin ile Fahrettin adlarında erkek kardeşleri ve Muzaffer adında kız kardeşi vardır. Ortaöğrenimini İstanbul Boğaziçi Lisesi’nde tamamladı. Hayrettin Karaca, lise eğitiminden sonra trikotaj atölyesinin başına geçti. Karaca trikolarını tanınmış bir marka haline getiren Hayrettin Karaca, ilk triko ihracatını gerçekleştirdi.</a:t>
            </a:r>
            <a:endParaRPr lang="tr-TR" sz="2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xmlns="" val="409968146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78256" y="533989"/>
            <a:ext cx="9098507" cy="5016758"/>
          </a:xfrm>
          <a:prstGeom prst="rect">
            <a:avLst/>
          </a:prstGeom>
        </p:spPr>
        <p:txBody>
          <a:bodyPr wrap="square">
            <a:spAutoFit/>
          </a:bodyPr>
          <a:lstStyle/>
          <a:p>
            <a:r>
              <a:rPr lang="tr-TR" sz="4000" dirty="0" smtClean="0"/>
              <a:t>Edebiyata ilgi duyan doğayı seven Hayrettin Karaca 50’li yaşlarında işi oğluna devrederek Anadolu’yu karış karış gezmeye başladı. Ağaç ve bitki örtüsünü fotoğraflarla belgelemeye başlayan Karaca bunlardan örnekler toplayıp Yalova'daki bahçelerinde yetiştirdi.</a:t>
            </a:r>
            <a:endParaRPr lang="tr-TR" sz="4000" dirty="0"/>
          </a:p>
        </p:txBody>
      </p:sp>
    </p:spTree>
    <p:extLst>
      <p:ext uri="{BB962C8B-B14F-4D97-AF65-F5344CB8AC3E}">
        <p14:creationId xmlns:p14="http://schemas.microsoft.com/office/powerpoint/2010/main" xmlns="" val="255240136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41527" y="1516628"/>
            <a:ext cx="10463284" cy="2862322"/>
          </a:xfrm>
          <a:prstGeom prst="rect">
            <a:avLst/>
          </a:prstGeom>
        </p:spPr>
        <p:txBody>
          <a:bodyPr wrap="square">
            <a:spAutoFit/>
          </a:bodyPr>
          <a:lstStyle/>
          <a:p>
            <a:r>
              <a:rPr lang="tr-TR" sz="3600" dirty="0" smtClean="0"/>
              <a:t>Hayrettin Karaca Anadolu’yu gezerken hızlı bir çölleşme tehdidinin farkına vardı. Bitki türlerinin yok olduğunu gördü. Harap olmuş meralar, kuruyan şelaleler ve tahrip edilen ormanlar onu harekete geçmeye itti.</a:t>
            </a:r>
            <a:endParaRPr lang="tr-TR" sz="3600" dirty="0"/>
          </a:p>
        </p:txBody>
      </p:sp>
    </p:spTree>
    <p:extLst>
      <p:ext uri="{BB962C8B-B14F-4D97-AF65-F5344CB8AC3E}">
        <p14:creationId xmlns:p14="http://schemas.microsoft.com/office/powerpoint/2010/main" xmlns="" val="423388107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42030" y="1081923"/>
            <a:ext cx="9617122" cy="3170099"/>
          </a:xfrm>
          <a:prstGeom prst="rect">
            <a:avLst/>
          </a:prstGeom>
        </p:spPr>
        <p:txBody>
          <a:bodyPr wrap="square">
            <a:spAutoFit/>
          </a:bodyPr>
          <a:lstStyle/>
          <a:p>
            <a:r>
              <a:rPr lang="tr-TR" sz="4000" dirty="0" smtClean="0"/>
              <a:t>1992 yılında Sanayici arkadaşı Nihat Gökyiğit ile birlikte </a:t>
            </a:r>
            <a:r>
              <a:rPr lang="tr-TR" sz="4000" dirty="0" err="1" smtClean="0"/>
              <a:t>TEMA‘yı</a:t>
            </a:r>
            <a:r>
              <a:rPr lang="tr-TR" sz="4000" dirty="0" smtClean="0"/>
              <a:t>, Türkiye Erozyonla Mücadele, Ağaçlandırma ve Doğal Varlıkları Koruma Vakfı’nın kurulmasına öncülük etti.</a:t>
            </a:r>
            <a:endParaRPr lang="tr-TR" sz="4000" dirty="0"/>
          </a:p>
        </p:txBody>
      </p:sp>
    </p:spTree>
    <p:extLst>
      <p:ext uri="{BB962C8B-B14F-4D97-AF65-F5344CB8AC3E}">
        <p14:creationId xmlns:p14="http://schemas.microsoft.com/office/powerpoint/2010/main" xmlns="" val="368548118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427630" y="431609"/>
            <a:ext cx="6287069" cy="2611841"/>
          </a:xfrm>
          <a:prstGeom prst="rect">
            <a:avLst/>
          </a:prstGeom>
        </p:spPr>
      </p:pic>
      <p:sp>
        <p:nvSpPr>
          <p:cNvPr id="3" name="Dikdörtgen 2"/>
          <p:cNvSpPr/>
          <p:nvPr/>
        </p:nvSpPr>
        <p:spPr>
          <a:xfrm>
            <a:off x="427630" y="3499597"/>
            <a:ext cx="6096000" cy="3046988"/>
          </a:xfrm>
          <a:prstGeom prst="rect">
            <a:avLst/>
          </a:prstGeom>
        </p:spPr>
        <p:txBody>
          <a:bodyPr>
            <a:spAutoFit/>
          </a:bodyPr>
          <a:lstStyle/>
          <a:p>
            <a:r>
              <a:rPr lang="tr-TR" sz="3200" dirty="0" smtClean="0"/>
              <a:t>Türkiye Erozyonla Mücadele ve Ağaçlandırma Vakfı adı ile 11 eylül 1992 tarihinde Hayrettin KARACA ve Nihat GÖKYİĞİT tarafından kurulmuştur.</a:t>
            </a:r>
            <a:endParaRPr lang="tr-TR" sz="3200" dirty="0"/>
          </a:p>
        </p:txBody>
      </p:sp>
      <p:pic>
        <p:nvPicPr>
          <p:cNvPr id="4" name="Resim 3"/>
          <p:cNvPicPr>
            <a:picLocks noChangeAspect="1"/>
          </p:cNvPicPr>
          <p:nvPr/>
        </p:nvPicPr>
        <p:blipFill>
          <a:blip r:embed="rId3"/>
          <a:stretch>
            <a:fillRect/>
          </a:stretch>
        </p:blipFill>
        <p:spPr>
          <a:xfrm>
            <a:off x="6932778" y="764275"/>
            <a:ext cx="4162852" cy="5663821"/>
          </a:xfrm>
          <a:prstGeom prst="rect">
            <a:avLst/>
          </a:prstGeom>
        </p:spPr>
      </p:pic>
    </p:spTree>
    <p:extLst>
      <p:ext uri="{BB962C8B-B14F-4D97-AF65-F5344CB8AC3E}">
        <p14:creationId xmlns:p14="http://schemas.microsoft.com/office/powerpoint/2010/main" xmlns="" val="2744314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175" y="648733"/>
            <a:ext cx="10654353" cy="5632311"/>
          </a:xfrm>
          <a:prstGeom prst="rect">
            <a:avLst/>
          </a:prstGeom>
        </p:spPr>
        <p:txBody>
          <a:bodyPr wrap="square">
            <a:spAutoFit/>
          </a:bodyPr>
          <a:lstStyle/>
          <a:p>
            <a:r>
              <a:rPr lang="tr-TR" sz="3600" dirty="0" smtClean="0"/>
              <a:t>Tema Vakfı Hayrettin Karaca’nın önderliğinde toprak erozyonun tehlikesi konusunda halkı ve hükümetleri uyardı, yoğun ağaçlandırma kampanyalarına öncülük etti. Hayrettin Karaca’nın onursal başkanlığını yürüttüğü Tema Vakfı bugün çevre konusunda değişik projeler yürütmekte ve kitaplar yayınlamaktadır. Hayrettin Karaca da çevre bilincinin gelişmesi için konferanslar vermekte televizyon programları yapmaktadır.</a:t>
            </a:r>
            <a:endParaRPr lang="tr-TR" sz="3600" dirty="0"/>
          </a:p>
        </p:txBody>
      </p:sp>
    </p:spTree>
    <p:extLst>
      <p:ext uri="{BB962C8B-B14F-4D97-AF65-F5344CB8AC3E}">
        <p14:creationId xmlns:p14="http://schemas.microsoft.com/office/powerpoint/2010/main" xmlns="" val="322462573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50459" y="633063"/>
            <a:ext cx="11268501" cy="5016758"/>
          </a:xfrm>
          <a:prstGeom prst="rect">
            <a:avLst/>
          </a:prstGeom>
        </p:spPr>
        <p:txBody>
          <a:bodyPr wrap="square">
            <a:spAutoFit/>
          </a:bodyPr>
          <a:lstStyle/>
          <a:p>
            <a:r>
              <a:rPr lang="tr-TR" sz="3200" dirty="0" smtClean="0"/>
              <a:t>Hayrettin Karaca, her yurtdışı gezisinde yaptığı </a:t>
            </a:r>
            <a:r>
              <a:rPr lang="tr-TR" sz="3200" dirty="0" err="1" smtClean="0"/>
              <a:t>arboretum</a:t>
            </a:r>
            <a:r>
              <a:rPr lang="tr-TR" sz="3200" dirty="0" smtClean="0"/>
              <a:t>, botanik bahçe ve park ziyaretlerinden de etkilenerek, önceleri ev bahçesi niyetiyle oluşturduğu alanı, dünyanın dört bir yanından topladığı çeşitli bitki türleriyle genişleterek, kısa bir süre içinde Türkiye’nin ilk özel </a:t>
            </a:r>
            <a:r>
              <a:rPr lang="tr-TR" sz="3200" dirty="0" err="1" smtClean="0"/>
              <a:t>arboretumuna</a:t>
            </a:r>
            <a:r>
              <a:rPr lang="tr-TR" sz="3200" dirty="0" smtClean="0"/>
              <a:t> dönüştürdü. 1970’li yılların meyve bahçesi, 1980’li yıllara bir </a:t>
            </a:r>
            <a:r>
              <a:rPr lang="tr-TR" sz="3200" dirty="0" err="1" smtClean="0"/>
              <a:t>arboretum</a:t>
            </a:r>
            <a:r>
              <a:rPr lang="tr-TR" sz="3200" dirty="0" smtClean="0"/>
              <a:t> olarak adım attı ve günümüze ulaştı. 2004 yılında vakıf statüsü kazandırılarak kendisinin en biricik eseri olarak addettiği bu hizmeti ülkeye armağan etmiştir.</a:t>
            </a:r>
            <a:endParaRPr lang="tr-TR" sz="3200" dirty="0"/>
          </a:p>
        </p:txBody>
      </p:sp>
    </p:spTree>
    <p:extLst>
      <p:ext uri="{BB962C8B-B14F-4D97-AF65-F5344CB8AC3E}">
        <p14:creationId xmlns:p14="http://schemas.microsoft.com/office/powerpoint/2010/main" xmlns="" val="188348117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79746" y="338413"/>
            <a:ext cx="8534400" cy="1507067"/>
          </a:xfrm>
        </p:spPr>
        <p:txBody>
          <a:bodyPr/>
          <a:lstStyle/>
          <a:p>
            <a:r>
              <a:rPr lang="tr-TR" b="1" dirty="0" err="1">
                <a:solidFill>
                  <a:srgbClr val="16AB39"/>
                </a:solidFill>
                <a:latin typeface="Montserrat"/>
                <a:hlinkClick r:id="rId3" tooltip="Arboretum Nedir? Botanik Park İle Arasındaki Farklar Nelerdir?"/>
              </a:rPr>
              <a:t>Arboretum</a:t>
            </a:r>
            <a:r>
              <a:rPr lang="tr-TR" b="1" dirty="0">
                <a:solidFill>
                  <a:srgbClr val="16AB39"/>
                </a:solidFill>
                <a:latin typeface="Montserrat"/>
                <a:hlinkClick r:id="rId3" tooltip="Arboretum Nedir? Botanik Park İle Arasındaki Farklar Nelerdir?"/>
              </a:rPr>
              <a:t> Nedir?</a:t>
            </a:r>
            <a:r>
              <a:rPr lang="tr-TR" b="1" dirty="0">
                <a:latin typeface="Montserrat"/>
              </a:rPr>
              <a:t/>
            </a:r>
            <a:br>
              <a:rPr lang="tr-TR" b="1" dirty="0">
                <a:latin typeface="Montserrat"/>
              </a:rPr>
            </a:br>
            <a:endParaRPr lang="tr-TR" dirty="0"/>
          </a:p>
        </p:txBody>
      </p:sp>
      <p:sp>
        <p:nvSpPr>
          <p:cNvPr id="3" name="İçerik Yer Tutucusu 2"/>
          <p:cNvSpPr>
            <a:spLocks noGrp="1"/>
          </p:cNvSpPr>
          <p:nvPr>
            <p:ph idx="1"/>
          </p:nvPr>
        </p:nvSpPr>
        <p:spPr>
          <a:xfrm>
            <a:off x="684212" y="2756848"/>
            <a:ext cx="10957328" cy="1544219"/>
          </a:xfrm>
        </p:spPr>
        <p:txBody>
          <a:bodyPr>
            <a:noAutofit/>
          </a:bodyPr>
          <a:lstStyle/>
          <a:p>
            <a:r>
              <a:rPr lang="tr-TR" sz="4000" dirty="0"/>
              <a:t> </a:t>
            </a:r>
            <a:r>
              <a:rPr lang="tr-TR" sz="4000" dirty="0" smtClean="0">
                <a:solidFill>
                  <a:schemeClr val="tx1"/>
                </a:solidFill>
              </a:rPr>
              <a:t>Bilimsel </a:t>
            </a:r>
            <a:r>
              <a:rPr lang="tr-TR" sz="4000" dirty="0">
                <a:solidFill>
                  <a:schemeClr val="tx1"/>
                </a:solidFill>
              </a:rPr>
              <a:t>araştırmalar gerçekleştirebilmek ve gözlem yapmak amacıyla mümkün olan en doğru ve dikkatli şekilde bir araya getirilmiş ağaç ve diğer odunsu </a:t>
            </a:r>
            <a:r>
              <a:rPr lang="tr-TR" sz="4000" dirty="0" smtClean="0">
                <a:solidFill>
                  <a:schemeClr val="tx1"/>
                </a:solidFill>
              </a:rPr>
              <a:t>bitkilerin </a:t>
            </a:r>
            <a:r>
              <a:rPr lang="tr-TR" sz="4000" dirty="0">
                <a:solidFill>
                  <a:schemeClr val="tx1"/>
                </a:solidFill>
              </a:rPr>
              <a:t>yetiştirilip sergilendiği tabiat parçalarıdır.</a:t>
            </a:r>
          </a:p>
        </p:txBody>
      </p:sp>
    </p:spTree>
    <p:extLst>
      <p:ext uri="{BB962C8B-B14F-4D97-AF65-F5344CB8AC3E}">
        <p14:creationId xmlns:p14="http://schemas.microsoft.com/office/powerpoint/2010/main" xmlns="" val="361531812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46</TotalTime>
  <Words>570</Words>
  <Application>Microsoft Office PowerPoint</Application>
  <PresentationFormat>Özel</PresentationFormat>
  <Paragraphs>53</Paragraphs>
  <Slides>13</Slides>
  <Notes>4</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Dilim</vt:lpstr>
      <vt:lpstr>Erozyon Dede ya da Toprak Dede</vt:lpstr>
      <vt:lpstr>Hayrettin Karaca kimdir?</vt:lpstr>
      <vt:lpstr>Slayt 3</vt:lpstr>
      <vt:lpstr>Slayt 4</vt:lpstr>
      <vt:lpstr>Slayt 5</vt:lpstr>
      <vt:lpstr>Slayt 6</vt:lpstr>
      <vt:lpstr>Slayt 7</vt:lpstr>
      <vt:lpstr>Slayt 8</vt:lpstr>
      <vt:lpstr>Arboretum Nedir? </vt:lpstr>
      <vt:lpstr>Slayt 10</vt:lpstr>
      <vt:lpstr>Slayt 11</vt:lpstr>
      <vt:lpstr>Slayt 12</vt:lpstr>
      <vt:lpstr>HAZIRLAYAN : DAMLA TOPÇU 5/I MERSİN ŞEHİT FATİH SOYDAN ORTAOKULU      </vt:lpstr>
    </vt:vector>
  </TitlesOfParts>
  <Company>SilentAll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Erozyon Dede ya da Toprak Dede</dc:title>
  <dc:creator>MEHMET</dc:creator>
  <cp:lastModifiedBy>User</cp:lastModifiedBy>
  <cp:revision>8</cp:revision>
  <dcterms:created xsi:type="dcterms:W3CDTF">2018-04-16T18:51:43Z</dcterms:created>
  <dcterms:modified xsi:type="dcterms:W3CDTF">2018-04-18T07:16:26Z</dcterms:modified>
</cp:coreProperties>
</file>