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9"/>
  </p:notesMasterIdLst>
  <p:handoutMasterIdLst>
    <p:handoutMasterId r:id="rId30"/>
  </p:handoutMasterIdLst>
  <p:sldIdLst>
    <p:sldId id="256" r:id="rId3"/>
    <p:sldId id="257" r:id="rId4"/>
    <p:sldId id="258" r:id="rId5"/>
    <p:sldId id="259" r:id="rId6"/>
    <p:sldId id="260" r:id="rId7"/>
    <p:sldId id="261" r:id="rId8"/>
    <p:sldId id="262" r:id="rId9"/>
    <p:sldId id="267" r:id="rId10"/>
    <p:sldId id="268" r:id="rId11"/>
    <p:sldId id="263" r:id="rId12"/>
    <p:sldId id="264" r:id="rId13"/>
    <p:sldId id="265" r:id="rId14"/>
    <p:sldId id="266" r:id="rId15"/>
    <p:sldId id="269" r:id="rId16"/>
    <p:sldId id="270" r:id="rId17"/>
    <p:sldId id="271" r:id="rId18"/>
    <p:sldId id="272" r:id="rId19"/>
    <p:sldId id="274" r:id="rId20"/>
    <p:sldId id="273"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0" autoAdjust="0"/>
    <p:restoredTop sz="94660"/>
  </p:normalViewPr>
  <p:slideViewPr>
    <p:cSldViewPr>
      <p:cViewPr varScale="1">
        <p:scale>
          <a:sx n="70" d="100"/>
          <a:sy n="70" d="100"/>
        </p:scale>
        <p:origin x="14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0C022C-A093-411E-B17F-D15C225B0577}" type="datetimeFigureOut">
              <a:rPr lang="tr-TR" smtClean="0"/>
              <a:t>30.09.2017</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5F10A2-143C-4258-802B-B17C3FA27715}" type="slidenum">
              <a:rPr lang="tr-TR" smtClean="0"/>
              <a:t>‹#›</a:t>
            </a:fld>
            <a:endParaRPr lang="tr-TR"/>
          </a:p>
        </p:txBody>
      </p:sp>
    </p:spTree>
    <p:extLst>
      <p:ext uri="{BB962C8B-B14F-4D97-AF65-F5344CB8AC3E}">
        <p14:creationId xmlns:p14="http://schemas.microsoft.com/office/powerpoint/2010/main" val="2234325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361AA6F3-D7B5-4270-940A-175D407190F9}" type="datetimeFigureOut">
              <a:rPr lang="tr-TR"/>
              <a:pPr>
                <a:defRPr/>
              </a:pPr>
              <a:t>30.09.2017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DCE8A057-C559-46C6-9347-2C7ED41C0F42}" type="slidenum">
              <a:rPr lang="tr-TR"/>
              <a:pPr>
                <a:defRPr/>
              </a:pPr>
              <a:t>‹#›</a:t>
            </a:fld>
            <a:endParaRPr lang="tr-TR"/>
          </a:p>
        </p:txBody>
      </p:sp>
    </p:spTree>
    <p:extLst>
      <p:ext uri="{BB962C8B-B14F-4D97-AF65-F5344CB8AC3E}">
        <p14:creationId xmlns:p14="http://schemas.microsoft.com/office/powerpoint/2010/main" val="416926999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4" name="7 Dikdörtgen"/>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9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30 Veri Yer Tutucusu"/>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B530AE4D-E124-4E90-8A45-3819F302F39C}" type="datetime1">
              <a:rPr lang="tr-TR"/>
              <a:pPr>
                <a:defRPr/>
              </a:pPr>
              <a:t>30.09.2017</a:t>
            </a:fld>
            <a:endParaRPr lang="tr-TR"/>
          </a:p>
        </p:txBody>
      </p:sp>
      <p:sp>
        <p:nvSpPr>
          <p:cNvPr id="7" name="17 Altbilgi Yer Tutucusu"/>
          <p:cNvSpPr>
            <a:spLocks noGrp="1"/>
          </p:cNvSpPr>
          <p:nvPr>
            <p:ph type="ftr" sz="quarter" idx="11"/>
          </p:nvPr>
        </p:nvSpPr>
        <p:spPr>
          <a:xfrm>
            <a:off x="2819400" y="6557963"/>
            <a:ext cx="2927350" cy="228600"/>
          </a:xfrm>
        </p:spPr>
        <p:txBody>
          <a:bodyPr/>
          <a:lstStyle>
            <a:lvl1pPr>
              <a:defRPr lang="en-US" smtClean="0">
                <a:solidFill>
                  <a:srgbClr val="FFFFFF"/>
                </a:solidFill>
              </a:defRPr>
            </a:lvl1pPr>
            <a:extLst/>
          </a:lstStyle>
          <a:p>
            <a:pPr>
              <a:defRPr/>
            </a:pPr>
            <a:r>
              <a:rPr lang="tr-TR" smtClean="0"/>
              <a:t>...HangiSoru.com...</a:t>
            </a:r>
            <a:endParaRPr lang="tr-TR"/>
          </a:p>
        </p:txBody>
      </p:sp>
      <p:sp>
        <p:nvSpPr>
          <p:cNvPr id="8" name="28 Slayt Numarası Yer Tutucusu"/>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CB523142-1E6D-466E-BB46-EB79C6ADFD28}"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en-US" smtClean="0"/>
              <a:t>Click to edit Master title style</a:t>
            </a:r>
            <a:endParaRPr lang="en-US"/>
          </a:p>
        </p:txBody>
      </p:sp>
      <p:sp>
        <p:nvSpPr>
          <p:cNvPr id="3" name="2 Dikey Metin Yer Tutucusu"/>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26 Veri Yer Tutucusu"/>
          <p:cNvSpPr>
            <a:spLocks noGrp="1"/>
          </p:cNvSpPr>
          <p:nvPr>
            <p:ph type="dt" sz="half" idx="10"/>
          </p:nvPr>
        </p:nvSpPr>
        <p:spPr/>
        <p:txBody>
          <a:bodyPr/>
          <a:lstStyle>
            <a:lvl1pPr>
              <a:defRPr/>
            </a:lvl1pPr>
          </a:lstStyle>
          <a:p>
            <a:pPr>
              <a:defRPr/>
            </a:pPr>
            <a:fld id="{E1B58F15-6249-43D4-8446-BAC895DCF2D3}" type="datetime1">
              <a:rPr lang="tr-TR"/>
              <a:pPr>
                <a:defRPr/>
              </a:pPr>
              <a:t>30.09.2017</a:t>
            </a:fld>
            <a:endParaRPr lang="tr-TR"/>
          </a:p>
        </p:txBody>
      </p:sp>
      <p:sp>
        <p:nvSpPr>
          <p:cNvPr id="5" name="3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6" name="15 Slayt Numarası Yer Tutucusu"/>
          <p:cNvSpPr>
            <a:spLocks noGrp="1"/>
          </p:cNvSpPr>
          <p:nvPr>
            <p:ph type="sldNum" sz="quarter" idx="12"/>
          </p:nvPr>
        </p:nvSpPr>
        <p:spPr/>
        <p:txBody>
          <a:bodyPr/>
          <a:lstStyle>
            <a:lvl1pPr>
              <a:defRPr/>
            </a:lvl1pPr>
          </a:lstStyle>
          <a:p>
            <a:pPr>
              <a:defRPr/>
            </a:pPr>
            <a:fld id="{B46CCE0A-847F-4EBF-83A2-62838D7CE75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smtClean="0"/>
            </a:lvl1pPr>
            <a:extLst/>
          </a:lstStyle>
          <a:p>
            <a:pPr>
              <a:defRPr/>
            </a:pPr>
            <a:fld id="{57EA3D7D-4C11-4FD6-91FF-6CE026436E57}" type="datetime1">
              <a:rPr lang="tr-TR"/>
              <a:pPr>
                <a:defRPr/>
              </a:pPr>
              <a:t>30.09.2017</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smtClean="0"/>
            </a:lvl1pPr>
            <a:extLst/>
          </a:lstStyle>
          <a:p>
            <a:pPr>
              <a:defRPr/>
            </a:pPr>
            <a:r>
              <a:rPr lang="tr-TR" dirty="0" smtClean="0"/>
              <a:t>...HangiSoru.com</a:t>
            </a:r>
            <a:r>
              <a:rPr lang="tr-TR" dirty="0"/>
              <a:t>...</a:t>
            </a:r>
          </a:p>
        </p:txBody>
      </p:sp>
      <p:sp>
        <p:nvSpPr>
          <p:cNvPr id="6" name="5 Slayt Numarası Yer Tutucusu"/>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C0E1D0F5-DD69-4359-8313-124FEE4F664E}"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DE75CA1E-65A7-4058-983D-083741FF3A40}" type="datetime1">
              <a:rPr lang="tr-TR"/>
              <a:pPr>
                <a:defRPr/>
              </a:pPr>
              <a:t>30.09.2017</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6" name="5 Slayt Numarası Yer Tutucusu"/>
          <p:cNvSpPr>
            <a:spLocks noGrp="1"/>
          </p:cNvSpPr>
          <p:nvPr>
            <p:ph type="sldNum" sz="quarter" idx="12"/>
          </p:nvPr>
        </p:nvSpPr>
        <p:spPr/>
        <p:txBody>
          <a:bodyPr/>
          <a:lstStyle>
            <a:lvl1pPr>
              <a:defRPr/>
            </a:lvl1pPr>
          </a:lstStyle>
          <a:p>
            <a:pPr>
              <a:defRPr/>
            </a:pPr>
            <a:fld id="{D57696D9-9F72-4022-913D-DFDE581CF4D6}"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6404C5A1-0E1A-4B93-80BE-3EC9E2736187}" type="datetime1">
              <a:rPr lang="tr-TR"/>
              <a:pPr>
                <a:defRPr/>
              </a:pPr>
              <a:t>30.09.2017</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6" name="5 Slayt Numarası Yer Tutucusu"/>
          <p:cNvSpPr>
            <a:spLocks noGrp="1"/>
          </p:cNvSpPr>
          <p:nvPr>
            <p:ph type="sldNum" sz="quarter" idx="12"/>
          </p:nvPr>
        </p:nvSpPr>
        <p:spPr/>
        <p:txBody>
          <a:bodyPr/>
          <a:lstStyle>
            <a:lvl1pPr>
              <a:defRPr/>
            </a:lvl1pPr>
          </a:lstStyle>
          <a:p>
            <a:pPr>
              <a:defRPr/>
            </a:pPr>
            <a:fld id="{EAC46E2E-E812-437D-8375-8973B5F6545E}"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BFA5D240-543A-4743-8342-B2C24AF1D41A}" type="datetime1">
              <a:rPr lang="tr-TR"/>
              <a:pPr>
                <a:defRPr/>
              </a:pPr>
              <a:t>30.09.2017</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6" name="5 Slayt Numarası Yer Tutucusu"/>
          <p:cNvSpPr>
            <a:spLocks noGrp="1"/>
          </p:cNvSpPr>
          <p:nvPr>
            <p:ph type="sldNum" sz="quarter" idx="12"/>
          </p:nvPr>
        </p:nvSpPr>
        <p:spPr/>
        <p:txBody>
          <a:bodyPr/>
          <a:lstStyle>
            <a:lvl1pPr>
              <a:defRPr/>
            </a:lvl1pPr>
          </a:lstStyle>
          <a:p>
            <a:pPr>
              <a:defRPr/>
            </a:pPr>
            <a:fld id="{386FA2F2-C13D-4EDC-9434-AABC7DDB398F}"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48CCFD43-1CD0-4A61-9F51-F71A1D4FE239}" type="datetime1">
              <a:rPr lang="tr-TR"/>
              <a:pPr>
                <a:defRPr/>
              </a:pPr>
              <a:t>30.09.2017</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7" name="5 Slayt Numarası Yer Tutucusu"/>
          <p:cNvSpPr>
            <a:spLocks noGrp="1"/>
          </p:cNvSpPr>
          <p:nvPr>
            <p:ph type="sldNum" sz="quarter" idx="12"/>
          </p:nvPr>
        </p:nvSpPr>
        <p:spPr/>
        <p:txBody>
          <a:bodyPr/>
          <a:lstStyle>
            <a:lvl1pPr>
              <a:defRPr/>
            </a:lvl1pPr>
          </a:lstStyle>
          <a:p>
            <a:pPr>
              <a:defRPr/>
            </a:pPr>
            <a:fld id="{9381B02F-1D32-4645-BF68-6CFC4C876F8E}" type="slidenum">
              <a:rPr lang="tr-TR"/>
              <a:pPr>
                <a:defRP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FA519E20-4B3A-471B-9A21-D2ED38BE80FA}" type="datetime1">
              <a:rPr lang="tr-TR"/>
              <a:pPr>
                <a:defRPr/>
              </a:pPr>
              <a:t>30.09.2017</a:t>
            </a:fld>
            <a:endParaRPr lang="tr-TR"/>
          </a:p>
        </p:txBody>
      </p:sp>
      <p:sp>
        <p:nvSpPr>
          <p:cNvPr id="8"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9" name="5 Slayt Numarası Yer Tutucusu"/>
          <p:cNvSpPr>
            <a:spLocks noGrp="1"/>
          </p:cNvSpPr>
          <p:nvPr>
            <p:ph type="sldNum" sz="quarter" idx="12"/>
          </p:nvPr>
        </p:nvSpPr>
        <p:spPr/>
        <p:txBody>
          <a:bodyPr/>
          <a:lstStyle>
            <a:lvl1pPr>
              <a:defRPr/>
            </a:lvl1pPr>
          </a:lstStyle>
          <a:p>
            <a:pPr>
              <a:defRPr/>
            </a:pPr>
            <a:fld id="{00EE4C2A-1E51-4119-A283-0EE446FB496B}" type="slidenum">
              <a:rPr lang="tr-TR"/>
              <a:pPr>
                <a:defRPr/>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CF0007D6-778B-4B25-8DE1-D5438C1456D4}" type="datetime1">
              <a:rPr lang="tr-TR"/>
              <a:pPr>
                <a:defRPr/>
              </a:pPr>
              <a:t>30.09.2017</a:t>
            </a:fld>
            <a:endParaRPr lang="tr-TR"/>
          </a:p>
        </p:txBody>
      </p:sp>
      <p:sp>
        <p:nvSpPr>
          <p:cNvPr id="4"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5" name="5 Slayt Numarası Yer Tutucusu"/>
          <p:cNvSpPr>
            <a:spLocks noGrp="1"/>
          </p:cNvSpPr>
          <p:nvPr>
            <p:ph type="sldNum" sz="quarter" idx="12"/>
          </p:nvPr>
        </p:nvSpPr>
        <p:spPr/>
        <p:txBody>
          <a:bodyPr/>
          <a:lstStyle>
            <a:lvl1pPr>
              <a:defRPr/>
            </a:lvl1pPr>
          </a:lstStyle>
          <a:p>
            <a:pPr>
              <a:defRPr/>
            </a:pPr>
            <a:fld id="{A8761A6B-F064-457F-9361-EADFE003CF3C}" type="slidenum">
              <a:rPr lang="tr-TR"/>
              <a:pPr>
                <a:defRPr/>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4745E620-F5C9-4627-B479-F71F1EA3E7E5}" type="datetime1">
              <a:rPr lang="tr-TR"/>
              <a:pPr>
                <a:defRPr/>
              </a:pPr>
              <a:t>30.09.2017</a:t>
            </a:fld>
            <a:endParaRPr lang="tr-TR"/>
          </a:p>
        </p:txBody>
      </p:sp>
      <p:sp>
        <p:nvSpPr>
          <p:cNvPr id="3"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4" name="5 Slayt Numarası Yer Tutucusu"/>
          <p:cNvSpPr>
            <a:spLocks noGrp="1"/>
          </p:cNvSpPr>
          <p:nvPr>
            <p:ph type="sldNum" sz="quarter" idx="12"/>
          </p:nvPr>
        </p:nvSpPr>
        <p:spPr/>
        <p:txBody>
          <a:bodyPr/>
          <a:lstStyle>
            <a:lvl1pPr>
              <a:defRPr/>
            </a:lvl1pPr>
          </a:lstStyle>
          <a:p>
            <a:pPr>
              <a:defRPr/>
            </a:pPr>
            <a:fld id="{A8A71CFB-74BB-420E-9770-0CEC1AC74680}" type="slidenum">
              <a:rPr lang="tr-TR"/>
              <a:pPr>
                <a:defRPr/>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E5C35772-0C5F-4ECD-B089-D9A2D37FD368}" type="datetime1">
              <a:rPr lang="tr-TR"/>
              <a:pPr>
                <a:defRPr/>
              </a:pPr>
              <a:t>30.09.2017</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7" name="5 Slayt Numarası Yer Tutucusu"/>
          <p:cNvSpPr>
            <a:spLocks noGrp="1"/>
          </p:cNvSpPr>
          <p:nvPr>
            <p:ph type="sldNum" sz="quarter" idx="12"/>
          </p:nvPr>
        </p:nvSpPr>
        <p:spPr/>
        <p:txBody>
          <a:bodyPr/>
          <a:lstStyle>
            <a:lvl1pPr>
              <a:defRPr/>
            </a:lvl1pPr>
          </a:lstStyle>
          <a:p>
            <a:pPr>
              <a:defRPr/>
            </a:pPr>
            <a:fld id="{72315C5D-4C1F-4CE0-A060-45865D066D60}"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en-US" smtClean="0"/>
              <a:t>Click to edit Master title style</a:t>
            </a:r>
            <a:endParaRPr lang="en-US"/>
          </a:p>
        </p:txBody>
      </p:sp>
      <p:sp>
        <p:nvSpPr>
          <p:cNvPr id="3" name="2 İçerik Yer Tutucusu"/>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26 Veri Yer Tutucusu"/>
          <p:cNvSpPr>
            <a:spLocks noGrp="1"/>
          </p:cNvSpPr>
          <p:nvPr>
            <p:ph type="dt" sz="half" idx="10"/>
          </p:nvPr>
        </p:nvSpPr>
        <p:spPr/>
        <p:txBody>
          <a:bodyPr/>
          <a:lstStyle>
            <a:lvl1pPr>
              <a:defRPr/>
            </a:lvl1pPr>
          </a:lstStyle>
          <a:p>
            <a:pPr>
              <a:defRPr/>
            </a:pPr>
            <a:fld id="{D80F6162-FB2A-40A9-A599-76DE33FEAA2A}" type="datetime1">
              <a:rPr lang="tr-TR"/>
              <a:pPr>
                <a:defRPr/>
              </a:pPr>
              <a:t>30.09.2017</a:t>
            </a:fld>
            <a:endParaRPr lang="tr-TR"/>
          </a:p>
        </p:txBody>
      </p:sp>
      <p:sp>
        <p:nvSpPr>
          <p:cNvPr id="5" name="3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6" name="15 Slayt Numarası Yer Tutucusu"/>
          <p:cNvSpPr>
            <a:spLocks noGrp="1"/>
          </p:cNvSpPr>
          <p:nvPr>
            <p:ph type="sldNum" sz="quarter" idx="12"/>
          </p:nvPr>
        </p:nvSpPr>
        <p:spPr/>
        <p:txBody>
          <a:bodyPr/>
          <a:lstStyle>
            <a:lvl1pPr>
              <a:defRPr/>
            </a:lvl1pPr>
          </a:lstStyle>
          <a:p>
            <a:pPr>
              <a:defRPr/>
            </a:pPr>
            <a:fld id="{B8720A96-7AAC-4297-A223-DC2204392D7B}" type="slidenum">
              <a:rPr lang="tr-TR"/>
              <a:pPr>
                <a:defRPr/>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6FBBCB52-9F1F-4383-8467-D82A9653FC63}" type="datetime1">
              <a:rPr lang="tr-TR"/>
              <a:pPr>
                <a:defRPr/>
              </a:pPr>
              <a:t>30.09.2017</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7" name="5 Slayt Numarası Yer Tutucusu"/>
          <p:cNvSpPr>
            <a:spLocks noGrp="1"/>
          </p:cNvSpPr>
          <p:nvPr>
            <p:ph type="sldNum" sz="quarter" idx="12"/>
          </p:nvPr>
        </p:nvSpPr>
        <p:spPr/>
        <p:txBody>
          <a:bodyPr/>
          <a:lstStyle>
            <a:lvl1pPr>
              <a:defRPr/>
            </a:lvl1pPr>
          </a:lstStyle>
          <a:p>
            <a:pPr>
              <a:defRPr/>
            </a:pPr>
            <a:fld id="{378F3E45-B4D2-491F-90B0-6511B26D1A89}" type="slidenum">
              <a:rPr lang="tr-TR"/>
              <a:pPr>
                <a:defRPr/>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14993F4B-E276-40AB-993E-54DD0D861349}" type="datetime1">
              <a:rPr lang="tr-TR"/>
              <a:pPr>
                <a:defRPr/>
              </a:pPr>
              <a:t>30.09.2017</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6" name="5 Slayt Numarası Yer Tutucusu"/>
          <p:cNvSpPr>
            <a:spLocks noGrp="1"/>
          </p:cNvSpPr>
          <p:nvPr>
            <p:ph type="sldNum" sz="quarter" idx="12"/>
          </p:nvPr>
        </p:nvSpPr>
        <p:spPr/>
        <p:txBody>
          <a:bodyPr/>
          <a:lstStyle>
            <a:lvl1pPr>
              <a:defRPr/>
            </a:lvl1pPr>
          </a:lstStyle>
          <a:p>
            <a:pPr>
              <a:defRPr/>
            </a:pPr>
            <a:fld id="{8FF1B7A5-5F4E-4E62-AB11-49339404972B}" type="slidenum">
              <a:rPr lang="tr-TR"/>
              <a:pPr>
                <a:defRPr/>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7ECC0DC-930C-4FFC-B602-1F92C0350B6D}" type="datetime1">
              <a:rPr lang="tr-TR"/>
              <a:pPr>
                <a:defRPr/>
              </a:pPr>
              <a:t>30.09.2017</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6" name="5 Slayt Numarası Yer Tutucusu"/>
          <p:cNvSpPr>
            <a:spLocks noGrp="1"/>
          </p:cNvSpPr>
          <p:nvPr>
            <p:ph type="sldNum" sz="quarter" idx="12"/>
          </p:nvPr>
        </p:nvSpPr>
        <p:spPr/>
        <p:txBody>
          <a:bodyPr/>
          <a:lstStyle>
            <a:lvl1pPr>
              <a:defRPr/>
            </a:lvl1pPr>
          </a:lstStyle>
          <a:p>
            <a:pPr>
              <a:defRPr/>
            </a:pPr>
            <a:fld id="{683E9108-8E4F-459A-A04B-951304CE787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3 Veri Yer Tutucusu"/>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6AF64882-3D1C-445C-9099-94A7547066BA}" type="datetime1">
              <a:rPr lang="tr-TR"/>
              <a:pPr>
                <a:defRPr/>
              </a:pPr>
              <a:t>30.09.2017</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smtClean="0">
                <a:solidFill>
                  <a:schemeClr val="tx2"/>
                </a:solidFill>
              </a:defRPr>
            </a:lvl1pPr>
            <a:extLst/>
          </a:lstStyle>
          <a:p>
            <a:pPr>
              <a:defRPr/>
            </a:pPr>
            <a:r>
              <a:rPr lang="tr-TR" dirty="0" smtClean="0"/>
              <a:t>...HangiSoru.com</a:t>
            </a:r>
            <a:r>
              <a:rPr lang="tr-TR" dirty="0"/>
              <a:t>...</a:t>
            </a: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extLst/>
          </a:lstStyle>
          <a:p>
            <a:pPr>
              <a:defRPr/>
            </a:pPr>
            <a:fld id="{BCE2EEE1-5330-4E40-989F-F45738E823D8}"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26 Veri Yer Tutucusu"/>
          <p:cNvSpPr>
            <a:spLocks noGrp="1"/>
          </p:cNvSpPr>
          <p:nvPr>
            <p:ph type="dt" sz="half" idx="10"/>
          </p:nvPr>
        </p:nvSpPr>
        <p:spPr/>
        <p:txBody>
          <a:bodyPr/>
          <a:lstStyle>
            <a:lvl1pPr>
              <a:defRPr/>
            </a:lvl1pPr>
          </a:lstStyle>
          <a:p>
            <a:pPr>
              <a:defRPr/>
            </a:pPr>
            <a:fld id="{192C425E-3179-47EF-B429-49DF12659196}" type="datetime1">
              <a:rPr lang="tr-TR"/>
              <a:pPr>
                <a:defRPr/>
              </a:pPr>
              <a:t>30.09.2017</a:t>
            </a:fld>
            <a:endParaRPr lang="tr-TR"/>
          </a:p>
        </p:txBody>
      </p:sp>
      <p:sp>
        <p:nvSpPr>
          <p:cNvPr id="6" name="3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7" name="15 Slayt Numarası Yer Tutucusu"/>
          <p:cNvSpPr>
            <a:spLocks noGrp="1"/>
          </p:cNvSpPr>
          <p:nvPr>
            <p:ph type="sldNum" sz="quarter" idx="12"/>
          </p:nvPr>
        </p:nvSpPr>
        <p:spPr/>
        <p:txBody>
          <a:bodyPr/>
          <a:lstStyle>
            <a:lvl1pPr>
              <a:defRPr/>
            </a:lvl1pPr>
          </a:lstStyle>
          <a:p>
            <a:pPr>
              <a:defRPr/>
            </a:pPr>
            <a:fld id="{03017045-17BD-482B-B556-24B63B5F17D1}"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26 Veri Yer Tutucusu"/>
          <p:cNvSpPr>
            <a:spLocks noGrp="1"/>
          </p:cNvSpPr>
          <p:nvPr>
            <p:ph type="dt" sz="half" idx="10"/>
          </p:nvPr>
        </p:nvSpPr>
        <p:spPr/>
        <p:txBody>
          <a:bodyPr/>
          <a:lstStyle>
            <a:lvl1pPr>
              <a:defRPr/>
            </a:lvl1pPr>
          </a:lstStyle>
          <a:p>
            <a:pPr>
              <a:defRPr/>
            </a:pPr>
            <a:fld id="{99CA68D6-D5B3-4AD3-8AD8-9FB85F99A85E}" type="datetime1">
              <a:rPr lang="tr-TR"/>
              <a:pPr>
                <a:defRPr/>
              </a:pPr>
              <a:t>30.09.2017</a:t>
            </a:fld>
            <a:endParaRPr lang="tr-TR"/>
          </a:p>
        </p:txBody>
      </p:sp>
      <p:sp>
        <p:nvSpPr>
          <p:cNvPr id="8" name="3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9" name="15 Slayt Numarası Yer Tutucusu"/>
          <p:cNvSpPr>
            <a:spLocks noGrp="1"/>
          </p:cNvSpPr>
          <p:nvPr>
            <p:ph type="sldNum" sz="quarter" idx="12"/>
          </p:nvPr>
        </p:nvSpPr>
        <p:spPr/>
        <p:txBody>
          <a:bodyPr/>
          <a:lstStyle>
            <a:lvl1pPr>
              <a:defRPr/>
            </a:lvl1pPr>
          </a:lstStyle>
          <a:p>
            <a:pPr>
              <a:defRPr/>
            </a:pPr>
            <a:fld id="{02F5469E-EED1-4925-8229-0C78B387BE89}"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26 Veri Yer Tutucusu"/>
          <p:cNvSpPr>
            <a:spLocks noGrp="1"/>
          </p:cNvSpPr>
          <p:nvPr>
            <p:ph type="dt" sz="half" idx="10"/>
          </p:nvPr>
        </p:nvSpPr>
        <p:spPr/>
        <p:txBody>
          <a:bodyPr/>
          <a:lstStyle>
            <a:lvl1pPr>
              <a:defRPr/>
            </a:lvl1pPr>
          </a:lstStyle>
          <a:p>
            <a:pPr>
              <a:defRPr/>
            </a:pPr>
            <a:fld id="{D17B4385-F26F-4F20-A761-3AD14E058206}" type="datetime1">
              <a:rPr lang="tr-TR"/>
              <a:pPr>
                <a:defRPr/>
              </a:pPr>
              <a:t>30.09.2017</a:t>
            </a:fld>
            <a:endParaRPr lang="tr-TR"/>
          </a:p>
        </p:txBody>
      </p:sp>
      <p:sp>
        <p:nvSpPr>
          <p:cNvPr id="4" name="3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5" name="15 Slayt Numarası Yer Tutucusu"/>
          <p:cNvSpPr>
            <a:spLocks noGrp="1"/>
          </p:cNvSpPr>
          <p:nvPr>
            <p:ph type="sldNum" sz="quarter" idx="12"/>
          </p:nvPr>
        </p:nvSpPr>
        <p:spPr/>
        <p:txBody>
          <a:bodyPr/>
          <a:lstStyle>
            <a:lvl1pPr>
              <a:defRPr/>
            </a:lvl1pPr>
          </a:lstStyle>
          <a:p>
            <a:pPr>
              <a:defRPr/>
            </a:pPr>
            <a:fld id="{DBCC9A92-8B2F-41D4-8A86-D71E1AB1CBD0}"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AD017B3E-44FD-4C91-B1B0-B51086F1A27A}" type="datetime1">
              <a:rPr lang="tr-TR"/>
              <a:pPr>
                <a:defRPr/>
              </a:pPr>
              <a:t>30.09.2017</a:t>
            </a:fld>
            <a:endParaRPr lang="tr-TR"/>
          </a:p>
        </p:txBody>
      </p:sp>
      <p:sp>
        <p:nvSpPr>
          <p:cNvPr id="3" name="3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4" name="15 Slayt Numarası Yer Tutucusu"/>
          <p:cNvSpPr>
            <a:spLocks noGrp="1"/>
          </p:cNvSpPr>
          <p:nvPr>
            <p:ph type="sldNum" sz="quarter" idx="12"/>
          </p:nvPr>
        </p:nvSpPr>
        <p:spPr/>
        <p:txBody>
          <a:bodyPr/>
          <a:lstStyle>
            <a:lvl1pPr>
              <a:defRPr/>
            </a:lvl1pPr>
          </a:lstStyle>
          <a:p>
            <a:pPr>
              <a:defRPr/>
            </a:pPr>
            <a:fld id="{D6EB4F65-92B9-4FC5-A599-C9E6D295ADD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26 Veri Yer Tutucusu"/>
          <p:cNvSpPr>
            <a:spLocks noGrp="1"/>
          </p:cNvSpPr>
          <p:nvPr>
            <p:ph type="dt" sz="half" idx="10"/>
          </p:nvPr>
        </p:nvSpPr>
        <p:spPr/>
        <p:txBody>
          <a:bodyPr/>
          <a:lstStyle>
            <a:lvl1pPr>
              <a:defRPr/>
            </a:lvl1pPr>
          </a:lstStyle>
          <a:p>
            <a:pPr>
              <a:defRPr/>
            </a:pPr>
            <a:fld id="{81847763-BD31-43AE-9C89-432A6297F150}" type="datetime1">
              <a:rPr lang="tr-TR"/>
              <a:pPr>
                <a:defRPr/>
              </a:pPr>
              <a:t>30.09.2017</a:t>
            </a:fld>
            <a:endParaRPr lang="tr-TR"/>
          </a:p>
        </p:txBody>
      </p:sp>
      <p:sp>
        <p:nvSpPr>
          <p:cNvPr id="6" name="3 Altbilgi Yer Tutucusu"/>
          <p:cNvSpPr>
            <a:spLocks noGrp="1"/>
          </p:cNvSpPr>
          <p:nvPr>
            <p:ph type="ftr" sz="quarter" idx="11"/>
          </p:nvPr>
        </p:nvSpPr>
        <p:spPr/>
        <p:txBody>
          <a:bodyPr/>
          <a:lstStyle>
            <a:lvl1pPr>
              <a:defRPr/>
            </a:lvl1pPr>
          </a:lstStyle>
          <a:p>
            <a:pPr>
              <a:defRPr/>
            </a:pPr>
            <a:r>
              <a:rPr lang="tr-TR" dirty="0" smtClean="0"/>
              <a:t>...HangiSoru.com</a:t>
            </a:r>
            <a:r>
              <a:rPr lang="tr-TR" dirty="0"/>
              <a:t>...</a:t>
            </a:r>
          </a:p>
        </p:txBody>
      </p:sp>
      <p:sp>
        <p:nvSpPr>
          <p:cNvPr id="7" name="15 Slayt Numarası Yer Tutucusu"/>
          <p:cNvSpPr>
            <a:spLocks noGrp="1"/>
          </p:cNvSpPr>
          <p:nvPr>
            <p:ph type="sldNum" sz="quarter" idx="12"/>
          </p:nvPr>
        </p:nvSpPr>
        <p:spPr/>
        <p:txBody>
          <a:bodyPr/>
          <a:lstStyle>
            <a:lvl1pPr>
              <a:defRPr/>
            </a:lvl1pPr>
          </a:lstStyle>
          <a:p>
            <a:pPr>
              <a:defRPr/>
            </a:pPr>
            <a:fld id="{5C88DE23-9996-41E3-A660-541758ED4D2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9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4 Veri Yer Tutucusu"/>
          <p:cNvSpPr>
            <a:spLocks noGrp="1"/>
          </p:cNvSpPr>
          <p:nvPr>
            <p:ph type="dt" sz="half" idx="10"/>
          </p:nvPr>
        </p:nvSpPr>
        <p:spPr/>
        <p:txBody>
          <a:bodyPr/>
          <a:lstStyle>
            <a:lvl1pPr>
              <a:defRPr smtClean="0"/>
            </a:lvl1pPr>
            <a:extLst/>
          </a:lstStyle>
          <a:p>
            <a:pPr>
              <a:defRPr/>
            </a:pPr>
            <a:fld id="{D918CDFF-499B-4A3A-B00D-504DD6CE57AA}" type="datetime1">
              <a:rPr lang="tr-TR"/>
              <a:pPr>
                <a:defRPr/>
              </a:pPr>
              <a:t>30.09.2017</a:t>
            </a:fld>
            <a:endParaRPr lang="tr-TR"/>
          </a:p>
        </p:txBody>
      </p:sp>
      <p:sp>
        <p:nvSpPr>
          <p:cNvPr id="8" name="5 Altbilgi Yer Tutucusu"/>
          <p:cNvSpPr>
            <a:spLocks noGrp="1"/>
          </p:cNvSpPr>
          <p:nvPr>
            <p:ph type="ftr" sz="quarter" idx="11"/>
          </p:nvPr>
        </p:nvSpPr>
        <p:spPr/>
        <p:txBody>
          <a:bodyPr/>
          <a:lstStyle>
            <a:lvl1pPr>
              <a:defRPr smtClean="0"/>
            </a:lvl1pPr>
            <a:extLst/>
          </a:lstStyle>
          <a:p>
            <a:pPr>
              <a:defRPr/>
            </a:pPr>
            <a:r>
              <a:rPr lang="tr-TR" dirty="0" smtClean="0"/>
              <a:t>...HangiSoru.com</a:t>
            </a:r>
            <a:r>
              <a:rPr lang="tr-TR" dirty="0"/>
              <a:t>...</a:t>
            </a:r>
          </a:p>
        </p:txBody>
      </p:sp>
      <p:sp>
        <p:nvSpPr>
          <p:cNvPr id="9" name="6 Slayt Numarası Yer Tutucusu"/>
          <p:cNvSpPr>
            <a:spLocks noGrp="1"/>
          </p:cNvSpPr>
          <p:nvPr>
            <p:ph type="sldNum" sz="quarter" idx="12"/>
          </p:nvPr>
        </p:nvSpPr>
        <p:spPr/>
        <p:txBody>
          <a:bodyPr/>
          <a:lstStyle>
            <a:lvl1pPr>
              <a:defRPr/>
            </a:lvl1pPr>
            <a:extLst/>
          </a:lstStyle>
          <a:p>
            <a:pPr>
              <a:defRPr/>
            </a:pPr>
            <a:fld id="{58033175-C2E0-4485-9613-0D584BE7A25B}"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cs typeface="+mn-cs"/>
              </a:defRPr>
            </a:lvl1pPr>
            <a:extLst/>
          </a:lstStyle>
          <a:p>
            <a:pPr>
              <a:defRPr/>
            </a:pPr>
            <a:fld id="{34EEE0A8-59A4-4E65-AAC3-A8146AF369B9}" type="datetime1">
              <a:rPr lang="tr-TR"/>
              <a:pPr>
                <a:defRPr/>
              </a:pPr>
              <a:t>30.09.2017</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smtClean="0">
                <a:solidFill>
                  <a:schemeClr val="tx2"/>
                </a:solidFill>
                <a:latin typeface="+mn-lt"/>
                <a:cs typeface="+mn-cs"/>
              </a:defRPr>
            </a:lvl1pPr>
            <a:extLst/>
          </a:lstStyle>
          <a:p>
            <a:pPr>
              <a:defRPr/>
            </a:pPr>
            <a:r>
              <a:rPr lang="tr-TR" smtClean="0"/>
              <a:t>...HangiSoru.com...</a:t>
            </a: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cs typeface="+mn-cs"/>
              </a:defRPr>
            </a:lvl1pPr>
            <a:extLst/>
          </a:lstStyle>
          <a:p>
            <a:pPr>
              <a:defRPr/>
            </a:pPr>
            <a:fld id="{43C5661F-BF29-444C-8BE4-ADA5E418687B}"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95" r:id="rId1"/>
    <p:sldLayoutId id="2147483683" r:id="rId2"/>
    <p:sldLayoutId id="2147483696" r:id="rId3"/>
    <p:sldLayoutId id="2147483682" r:id="rId4"/>
    <p:sldLayoutId id="2147483681" r:id="rId5"/>
    <p:sldLayoutId id="2147483680" r:id="rId6"/>
    <p:sldLayoutId id="2147483679" r:id="rId7"/>
    <p:sldLayoutId id="2147483678" r:id="rId8"/>
    <p:sldLayoutId id="2147483697" r:id="rId9"/>
    <p:sldLayoutId id="2147483677" r:id="rId10"/>
    <p:sldLayoutId id="2147483698" r:id="rId1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eaLnBrk="1" fontAlgn="base" hangingPunct="1">
        <a:spcBef>
          <a:spcPct val="0"/>
        </a:spcBef>
        <a:spcAft>
          <a:spcPct val="0"/>
        </a:spcAft>
        <a:defRPr sz="3800" b="1">
          <a:solidFill>
            <a:schemeClr val="tx1"/>
          </a:solidFill>
          <a:latin typeface="Trebuchet MS" pitchFamily="34" charset="0"/>
        </a:defRPr>
      </a:lvl6pPr>
      <a:lvl7pPr marL="914400" algn="l" rtl="0" eaLnBrk="1" fontAlgn="base" hangingPunct="1">
        <a:spcBef>
          <a:spcPct val="0"/>
        </a:spcBef>
        <a:spcAft>
          <a:spcPct val="0"/>
        </a:spcAft>
        <a:defRPr sz="3800" b="1">
          <a:solidFill>
            <a:schemeClr val="tx1"/>
          </a:solidFill>
          <a:latin typeface="Trebuchet MS" pitchFamily="34" charset="0"/>
        </a:defRPr>
      </a:lvl7pPr>
      <a:lvl8pPr marL="1371600" algn="l" rtl="0" eaLnBrk="1" fontAlgn="base" hangingPunct="1">
        <a:spcBef>
          <a:spcPct val="0"/>
        </a:spcBef>
        <a:spcAft>
          <a:spcPct val="0"/>
        </a:spcAft>
        <a:defRPr sz="3800" b="1">
          <a:solidFill>
            <a:schemeClr val="tx1"/>
          </a:solidFill>
          <a:latin typeface="Trebuchet MS" pitchFamily="34" charset="0"/>
        </a:defRPr>
      </a:lvl8pPr>
      <a:lvl9pPr marL="1828800" algn="l" rtl="0" eaLnBrk="1" fontAlgn="base" hangingPunct="1">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sz="20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3315"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8A59CAD0-C9A9-4CA9-AD2E-A4F726D0841D}" type="datetime1">
              <a:rPr lang="tr-TR"/>
              <a:pPr>
                <a:defRPr/>
              </a:pPr>
              <a:t>30.09.2017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prstClr val="black">
                    <a:tint val="75000"/>
                  </a:prstClr>
                </a:solidFill>
                <a:latin typeface="+mn-lt"/>
                <a:cs typeface="+mn-cs"/>
              </a:defRPr>
            </a:lvl1pPr>
          </a:lstStyle>
          <a:p>
            <a:pPr>
              <a:defRPr/>
            </a:pPr>
            <a:r>
              <a:rPr lang="tr-TR" dirty="0" smtClean="0"/>
              <a:t>...HangiSoru.com</a:t>
            </a:r>
            <a:r>
              <a:rPr lang="tr-TR" dirty="0"/>
              <a:t>...</a:t>
            </a: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2662623D-F075-4BBC-A93A-E3281AAC2BEF}"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egitimhane.com/"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Hz. Muhammed'in Doğumu, Çocukluk ve Gençlik Yılları</a:t>
            </a:r>
            <a:endParaRPr lang="tr-TR" dirty="0"/>
          </a:p>
        </p:txBody>
      </p:sp>
      <p:sp>
        <p:nvSpPr>
          <p:cNvPr id="5" name="4 İçerik Yer Tutucusu"/>
          <p:cNvSpPr>
            <a:spLocks noGrp="1"/>
          </p:cNvSpPr>
          <p:nvPr>
            <p:ph idx="1"/>
          </p:nvPr>
        </p:nvSpPr>
        <p:spPr/>
        <p:txBody>
          <a:bodyPr>
            <a:normAutofit fontScale="77500" lnSpcReduction="20000"/>
          </a:bodyPr>
          <a:lstStyle/>
          <a:p>
            <a:pPr marL="274320" indent="-274320" fontAlgn="auto">
              <a:spcAft>
                <a:spcPts val="0"/>
              </a:spcAft>
              <a:buFont typeface="Wingdings 2"/>
              <a:buChar char=""/>
              <a:defRPr/>
            </a:pPr>
            <a:r>
              <a:rPr lang="tr-TR" dirty="0" smtClean="0"/>
              <a:t>Hz. Muhammed (s.a.v.)’in çocukluk hayatını öğrenmek bize neler kazandırır?</a:t>
            </a:r>
          </a:p>
          <a:p>
            <a:pPr marL="274320" indent="-274320" fontAlgn="auto">
              <a:spcAft>
                <a:spcPts val="0"/>
              </a:spcAft>
              <a:buFont typeface="Wingdings 2"/>
              <a:buChar char=""/>
              <a:defRPr/>
            </a:pPr>
            <a:r>
              <a:rPr lang="tr-TR" dirty="0" smtClean="0"/>
              <a:t>“Gül Yüzlüye Selam” adlı şiir</a:t>
            </a:r>
          </a:p>
          <a:p>
            <a:pPr marL="274320" indent="-274320" fontAlgn="auto">
              <a:spcAft>
                <a:spcPts val="0"/>
              </a:spcAft>
              <a:buFont typeface="Wingdings 2"/>
              <a:buChar char=""/>
              <a:defRPr/>
            </a:pPr>
            <a:r>
              <a:rPr lang="tr-TR" dirty="0" smtClean="0"/>
              <a:t>Hz. Muhammed (s.a.v.) nerede doğmuştur?</a:t>
            </a:r>
          </a:p>
          <a:p>
            <a:pPr marL="274320" indent="-274320" fontAlgn="auto">
              <a:spcAft>
                <a:spcPts val="0"/>
              </a:spcAft>
              <a:buFont typeface="Wingdings 2"/>
              <a:buChar char=""/>
              <a:defRPr/>
            </a:pPr>
            <a:r>
              <a:rPr lang="tr-TR" dirty="0" smtClean="0"/>
              <a:t>Hz. Muhammed (s.a.v.) ne zaman doğmuştur?</a:t>
            </a:r>
          </a:p>
          <a:p>
            <a:pPr marL="274320" indent="-274320" fontAlgn="auto">
              <a:spcAft>
                <a:spcPts val="0"/>
              </a:spcAft>
              <a:buFont typeface="Wingdings 2"/>
              <a:buChar char=""/>
              <a:defRPr/>
            </a:pPr>
            <a:r>
              <a:rPr lang="tr-TR" dirty="0" smtClean="0"/>
              <a:t>Çocukluk yılları nerelerde geçmiştir?</a:t>
            </a:r>
          </a:p>
          <a:p>
            <a:pPr marL="274320" indent="-274320" fontAlgn="auto">
              <a:spcAft>
                <a:spcPts val="0"/>
              </a:spcAft>
              <a:buFont typeface="Wingdings 2"/>
              <a:buChar char=""/>
              <a:defRPr/>
            </a:pPr>
            <a:r>
              <a:rPr lang="tr-TR" dirty="0" smtClean="0"/>
              <a:t>Çocukluğu nasıl geçmiştir?</a:t>
            </a:r>
          </a:p>
          <a:p>
            <a:pPr marL="274320" indent="-274320" fontAlgn="auto">
              <a:spcAft>
                <a:spcPts val="0"/>
              </a:spcAft>
              <a:buFont typeface="Wingdings 2"/>
              <a:buChar char=""/>
              <a:defRPr/>
            </a:pPr>
            <a:r>
              <a:rPr lang="tr-TR" dirty="0" smtClean="0"/>
              <a:t>Çocukluğunda onu etkileyen önemli olaylar nelerdir?</a:t>
            </a:r>
          </a:p>
          <a:p>
            <a:pPr marL="274320" indent="-274320" fontAlgn="auto">
              <a:spcAft>
                <a:spcPts val="0"/>
              </a:spcAft>
              <a:buFont typeface="Wingdings 2"/>
              <a:buChar char=""/>
              <a:defRPr/>
            </a:pPr>
            <a:r>
              <a:rPr lang="tr-TR" dirty="0" smtClean="0"/>
              <a:t>Onun çocukluğundan almamız gereken dersler nelerdir?</a:t>
            </a:r>
          </a:p>
          <a:p>
            <a:pPr marL="274320" indent="-274320" fontAlgn="auto">
              <a:spcAft>
                <a:spcPts val="0"/>
              </a:spcAft>
              <a:buFont typeface="Wingdings 2"/>
              <a:buChar char=""/>
              <a:defRPr/>
            </a:pPr>
            <a:r>
              <a:rPr lang="tr-TR" dirty="0" smtClean="0"/>
              <a:t>Gençlik yıllarını nerede geçirmiş, neler yapmıştır?</a:t>
            </a:r>
          </a:p>
          <a:p>
            <a:pPr marL="274320" indent="-274320" fontAlgn="auto">
              <a:spcAft>
                <a:spcPts val="0"/>
              </a:spcAft>
              <a:buFont typeface="Wingdings 2"/>
              <a:buChar char=""/>
              <a:defRPr/>
            </a:pPr>
            <a:r>
              <a:rPr lang="tr-TR" dirty="0" smtClean="0"/>
              <a:t>Hz. Muhammed (s.a.v.)’in gençlik hayatı hakkında verilen bilgilerden çıkarılması gereken ders nedir?</a:t>
            </a:r>
          </a:p>
          <a:p>
            <a:pPr marL="274320" indent="-274320" fontAlgn="auto">
              <a:spcAft>
                <a:spcPts val="0"/>
              </a:spcAft>
              <a:buFont typeface="Wingdings 2"/>
              <a:buChar char=""/>
              <a:defRPr/>
            </a:pPr>
            <a:r>
              <a:rPr lang="tr-TR" dirty="0" smtClean="0"/>
              <a:t>Açıklayalım etkinliği</a:t>
            </a:r>
          </a:p>
          <a:p>
            <a:pPr marL="274320" indent="-274320" fontAlgn="auto">
              <a:spcAft>
                <a:spcPts val="0"/>
              </a:spcAft>
              <a:buFont typeface="Wingdings 2"/>
              <a:buChar char=""/>
              <a:defRPr/>
            </a:pPr>
            <a:r>
              <a:rPr lang="tr-TR" dirty="0" smtClean="0"/>
              <a:t>Sorular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Çocukluğunda onu etkileyen önemli olaylar nelerdir?</a:t>
            </a:r>
            <a:endParaRPr lang="tr-TR" dirty="0"/>
          </a:p>
        </p:txBody>
      </p:sp>
      <p:sp>
        <p:nvSpPr>
          <p:cNvPr id="3" name="2 İçerik Yer Tutucusu"/>
          <p:cNvSpPr>
            <a:spLocks noGrp="1"/>
          </p:cNvSpPr>
          <p:nvPr>
            <p:ph idx="1"/>
          </p:nvPr>
        </p:nvSpPr>
        <p:spPr/>
        <p:txBody>
          <a:bodyPr/>
          <a:lstStyle/>
          <a:p>
            <a:r>
              <a:rPr lang="tr-TR" smtClean="0"/>
              <a:t>Babasının vefatı</a:t>
            </a:r>
          </a:p>
          <a:p>
            <a:r>
              <a:rPr lang="tr-TR" smtClean="0"/>
              <a:t>Annesinin vefatı</a:t>
            </a:r>
          </a:p>
          <a:p>
            <a:r>
              <a:rPr lang="tr-TR" smtClean="0"/>
              <a:t>Dedesinin vefatı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Onun çocukluğundan almamız gereken dersler nelerdir?</a:t>
            </a:r>
            <a:endParaRPr lang="tr-TR" dirty="0"/>
          </a:p>
        </p:txBody>
      </p:sp>
      <p:sp>
        <p:nvSpPr>
          <p:cNvPr id="3" name="2 İçerik Yer Tutucusu"/>
          <p:cNvSpPr>
            <a:spLocks noGrp="1"/>
          </p:cNvSpPr>
          <p:nvPr>
            <p:ph idx="1"/>
          </p:nvPr>
        </p:nvSpPr>
        <p:spPr/>
        <p:txBody>
          <a:bodyPr/>
          <a:lstStyle/>
          <a:p>
            <a:r>
              <a:rPr lang="tr-TR" smtClean="0"/>
              <a:t>Terbiye</a:t>
            </a:r>
          </a:p>
          <a:p>
            <a:r>
              <a:rPr lang="tr-TR" smtClean="0"/>
              <a:t>Saygı</a:t>
            </a:r>
          </a:p>
          <a:p>
            <a:r>
              <a:rPr lang="tr-TR" smtClean="0"/>
              <a:t>Güzel ahlak</a:t>
            </a:r>
          </a:p>
          <a:p>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Gençlik yıllarını nerede geçirmiş, neler yapmıştır?</a:t>
            </a:r>
            <a:endParaRPr lang="tr-TR" dirty="0"/>
          </a:p>
        </p:txBody>
      </p:sp>
      <p:sp>
        <p:nvSpPr>
          <p:cNvPr id="3" name="2 İçerik Yer Tutucusu"/>
          <p:cNvSpPr>
            <a:spLocks noGrp="1"/>
          </p:cNvSpPr>
          <p:nvPr>
            <p:ph idx="1"/>
          </p:nvPr>
        </p:nvSpPr>
        <p:spPr/>
        <p:txBody>
          <a:bodyPr/>
          <a:lstStyle/>
          <a:p>
            <a:r>
              <a:rPr lang="tr-TR" smtClean="0"/>
              <a:t>Hz. Peygamber 8 yaşında 25 yaşına kadar olan dönemi amcası Ebu Talip’in yanında geçirdi.</a:t>
            </a:r>
          </a:p>
          <a:p>
            <a:r>
              <a:rPr lang="tr-TR" smtClean="0"/>
              <a:t>O gençlik yıllarında amcasının koruması altındaydı.</a:t>
            </a:r>
          </a:p>
          <a:p>
            <a:r>
              <a:rPr lang="tr-TR" smtClean="0"/>
              <a:t>Hz. Muhammed (s.a.v.)’in ısrarına dayanamayan amcası onu beraberinde Şam’a ticaret için götürdü.</a:t>
            </a:r>
          </a:p>
          <a:p>
            <a:r>
              <a:rPr lang="tr-TR" smtClean="0"/>
              <a:t>17 yaşındayken amcaları Zübeyr ve Abbas ile birlikte ticaret için Yemen’e gitmiştir.</a:t>
            </a:r>
          </a:p>
          <a:p>
            <a:r>
              <a:rPr lang="tr-TR" smtClean="0"/>
              <a:t>Hz. Hatice ile ticaret ortaklığı yaptı.</a:t>
            </a:r>
          </a:p>
          <a:p>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Gençlik yıllarını nerede geçirmiş, neler yapmıştır?</a:t>
            </a:r>
            <a:endParaRPr lang="tr-TR" dirty="0"/>
          </a:p>
        </p:txBody>
      </p:sp>
      <p:sp>
        <p:nvSpPr>
          <p:cNvPr id="3" name="2 İçerik Yer Tutucusu"/>
          <p:cNvSpPr>
            <a:spLocks noGrp="1"/>
          </p:cNvSpPr>
          <p:nvPr>
            <p:ph idx="1"/>
          </p:nvPr>
        </p:nvSpPr>
        <p:spPr/>
        <p:txBody>
          <a:bodyPr>
            <a:normAutofit fontScale="92500"/>
          </a:bodyPr>
          <a:lstStyle/>
          <a:p>
            <a:pPr marL="274320" indent="-274320" fontAlgn="auto">
              <a:spcAft>
                <a:spcPts val="0"/>
              </a:spcAft>
              <a:buFont typeface="Wingdings 2"/>
              <a:buChar char=""/>
              <a:defRPr/>
            </a:pPr>
            <a:r>
              <a:rPr lang="tr-TR" dirty="0" smtClean="0"/>
              <a:t>Hz. Hatice’nin ticaretle ilgili işlerin sorumluluğunu üstlendi.</a:t>
            </a:r>
          </a:p>
          <a:p>
            <a:pPr marL="274320" indent="-274320" fontAlgn="auto">
              <a:spcAft>
                <a:spcPts val="0"/>
              </a:spcAft>
              <a:buFont typeface="Wingdings 2"/>
              <a:buChar char=""/>
              <a:defRPr/>
            </a:pPr>
            <a:r>
              <a:rPr lang="tr-TR" dirty="0" smtClean="0"/>
              <a:t>Şam’a ticaret için yolculuk gerçekleştirdi. Hz. Hatice Hz. Peygambere yardım etmesi için Meysere’yi onunla birlikte gönderdi.</a:t>
            </a:r>
          </a:p>
          <a:p>
            <a:pPr marL="274320" indent="-274320" fontAlgn="auto">
              <a:spcAft>
                <a:spcPts val="0"/>
              </a:spcAft>
              <a:buFont typeface="Wingdings 2"/>
              <a:buChar char=""/>
              <a:defRPr/>
            </a:pPr>
            <a:r>
              <a:rPr lang="tr-TR" dirty="0" smtClean="0"/>
              <a:t>Hz. Hatice Hz. Muhammed (s.a.v.)’in dürüstlüğünden ve güzel ahlakından çok etkilendi.</a:t>
            </a:r>
          </a:p>
          <a:p>
            <a:pPr marL="274320" indent="-274320" fontAlgn="auto">
              <a:spcAft>
                <a:spcPts val="0"/>
              </a:spcAft>
              <a:buFont typeface="Wingdings 2"/>
              <a:buChar char=""/>
              <a:defRPr/>
            </a:pPr>
            <a:r>
              <a:rPr lang="tr-TR" dirty="0" smtClean="0"/>
              <a:t>Hz. Hatice bir aracı aracılığıyla Hz. Peygambere evlenme teklifinde bulundu. Ve onunla evlendi.</a:t>
            </a:r>
          </a:p>
          <a:p>
            <a:pPr marL="274320" indent="-274320" fontAlgn="auto">
              <a:spcAft>
                <a:spcPts val="0"/>
              </a:spcAft>
              <a:buFont typeface="Wingdings 2"/>
              <a:buChar char=""/>
              <a:defRPr/>
            </a:pPr>
            <a:r>
              <a:rPr lang="tr-TR" dirty="0" smtClean="0"/>
              <a:t>Evlendiklerinde Hz. Peygamberin yaşı; 25, Hz. Hatice’nin yaşı 40’tı.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740808"/>
          </a:xfrm>
        </p:spPr>
        <p:txBody>
          <a:bodyPr>
            <a:normAutofit fontScale="90000"/>
          </a:bodyPr>
          <a:lstStyle/>
          <a:p>
            <a:pPr fontAlgn="auto">
              <a:spcAft>
                <a:spcPts val="0"/>
              </a:spcAft>
              <a:defRPr/>
            </a:pPr>
            <a:r>
              <a:rPr lang="tr-TR" dirty="0" smtClean="0"/>
              <a:t>Hz. Muhammed (s.a.v.)’in gençlik hayatı hakkında verilen bilgilerden çıkarılması gereken ders nedir?</a:t>
            </a:r>
            <a:endParaRPr lang="tr-TR" dirty="0"/>
          </a:p>
        </p:txBody>
      </p:sp>
      <p:sp>
        <p:nvSpPr>
          <p:cNvPr id="3" name="2 İçerik Yer Tutucusu"/>
          <p:cNvSpPr>
            <a:spLocks noGrp="1"/>
          </p:cNvSpPr>
          <p:nvPr>
            <p:ph idx="1"/>
          </p:nvPr>
        </p:nvSpPr>
        <p:spPr>
          <a:xfrm>
            <a:off x="457200" y="2276475"/>
            <a:ext cx="7239000" cy="4179888"/>
          </a:xfrm>
        </p:spPr>
        <p:txBody>
          <a:bodyPr/>
          <a:lstStyle/>
          <a:p>
            <a:r>
              <a:rPr lang="tr-TR" smtClean="0"/>
              <a:t>Dürüst olmak</a:t>
            </a:r>
          </a:p>
          <a:p>
            <a:r>
              <a:rPr lang="tr-TR" smtClean="0"/>
              <a:t>Güvenilir olmak</a:t>
            </a:r>
          </a:p>
          <a:p>
            <a:r>
              <a:rPr lang="tr-TR" smtClean="0"/>
              <a:t>Görev alınan işi en iyi şekilde yapmak</a:t>
            </a:r>
          </a:p>
          <a:p>
            <a:r>
              <a:rPr lang="tr-TR" smtClean="0"/>
              <a:t>Güzel ahlaklı olmak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lstStyle/>
          <a:p>
            <a:pPr fontAlgn="auto">
              <a:spcAft>
                <a:spcPts val="0"/>
              </a:spcAft>
              <a:defRPr/>
            </a:pPr>
            <a:r>
              <a:rPr lang="tr-TR" dirty="0" smtClean="0"/>
              <a:t>Açıklayalım etkinliği</a:t>
            </a:r>
            <a:endParaRPr lang="tr-TR" dirty="0"/>
          </a:p>
        </p:txBody>
      </p:sp>
      <p:sp>
        <p:nvSpPr>
          <p:cNvPr id="3" name="2 İçerik Yer Tutucusu"/>
          <p:cNvSpPr>
            <a:spLocks noGrp="1"/>
          </p:cNvSpPr>
          <p:nvPr>
            <p:ph idx="1"/>
          </p:nvPr>
        </p:nvSpPr>
        <p:spPr/>
        <p:txBody>
          <a:bodyPr>
            <a:normAutofit fontScale="85000" lnSpcReduction="10000"/>
          </a:bodyPr>
          <a:lstStyle/>
          <a:p>
            <a:pPr marL="274320" indent="-274320" fontAlgn="auto">
              <a:spcAft>
                <a:spcPts val="0"/>
              </a:spcAft>
              <a:buFont typeface="Wingdings 2"/>
              <a:buChar char=""/>
              <a:defRPr/>
            </a:pPr>
            <a:endParaRPr lang="tr-TR" dirty="0" smtClean="0"/>
          </a:p>
          <a:p>
            <a:pPr marL="274320" indent="-274320" fontAlgn="auto">
              <a:spcAft>
                <a:spcPts val="0"/>
              </a:spcAft>
              <a:buFont typeface="Wingdings 2"/>
              <a:buChar char=""/>
              <a:defRPr/>
            </a:pPr>
            <a:endParaRPr lang="tr-TR" dirty="0" smtClean="0"/>
          </a:p>
          <a:p>
            <a:pPr marL="274320" indent="-274320" fontAlgn="auto">
              <a:spcAft>
                <a:spcPts val="0"/>
              </a:spcAft>
              <a:buFont typeface="Wingdings 2"/>
              <a:buChar char=""/>
              <a:defRPr/>
            </a:pPr>
            <a:endParaRPr lang="tr-TR" dirty="0" smtClean="0"/>
          </a:p>
          <a:p>
            <a:pPr marL="274320" indent="-274320" fontAlgn="auto">
              <a:spcAft>
                <a:spcPts val="0"/>
              </a:spcAft>
              <a:buFont typeface="Wingdings 2"/>
              <a:buChar char=""/>
              <a:defRPr/>
            </a:pPr>
            <a:endParaRPr lang="tr-TR" dirty="0" smtClean="0"/>
          </a:p>
          <a:p>
            <a:pPr marL="274320" indent="-274320" fontAlgn="auto">
              <a:spcAft>
                <a:spcPts val="0"/>
              </a:spcAft>
              <a:buFont typeface="Wingdings 2"/>
              <a:buChar char=""/>
              <a:defRPr/>
            </a:pPr>
            <a:endParaRPr lang="tr-TR" dirty="0" smtClean="0"/>
          </a:p>
          <a:p>
            <a:pPr marL="274320" indent="-274320" fontAlgn="auto">
              <a:spcAft>
                <a:spcPts val="0"/>
              </a:spcAft>
              <a:buFont typeface="Wingdings 2"/>
              <a:buChar char=""/>
              <a:defRPr/>
            </a:pPr>
            <a:endParaRPr lang="tr-TR" dirty="0" smtClean="0"/>
          </a:p>
          <a:p>
            <a:pPr marL="274320" indent="-274320" fontAlgn="auto">
              <a:spcAft>
                <a:spcPts val="0"/>
              </a:spcAft>
              <a:buFont typeface="Wingdings 2"/>
              <a:buChar char=""/>
              <a:defRPr/>
            </a:pPr>
            <a:endParaRPr lang="tr-TR" dirty="0" smtClean="0"/>
          </a:p>
          <a:p>
            <a:pPr marL="274320" indent="-274320" fontAlgn="auto">
              <a:spcAft>
                <a:spcPts val="0"/>
              </a:spcAft>
              <a:buFont typeface="Wingdings 2"/>
              <a:buChar char=""/>
              <a:defRPr/>
            </a:pPr>
            <a:endParaRPr lang="tr-TR" dirty="0" smtClean="0"/>
          </a:p>
          <a:p>
            <a:pPr marL="274320" indent="-274320" fontAlgn="auto">
              <a:spcAft>
                <a:spcPts val="0"/>
              </a:spcAft>
              <a:buFont typeface="Wingdings 2"/>
              <a:buChar char=""/>
              <a:defRPr/>
            </a:pPr>
            <a:r>
              <a:rPr lang="tr-TR" dirty="0" smtClean="0"/>
              <a:t>1. 17 yaş, Amcaları Zübeyr ve Abbas ile kışın gitmiştir.</a:t>
            </a:r>
          </a:p>
          <a:p>
            <a:pPr marL="274320" indent="-274320" fontAlgn="auto">
              <a:spcAft>
                <a:spcPts val="0"/>
              </a:spcAft>
              <a:buFont typeface="Wingdings 2"/>
              <a:buChar char=""/>
              <a:defRPr/>
            </a:pPr>
            <a:r>
              <a:rPr lang="tr-TR" dirty="0" smtClean="0"/>
              <a:t>2. 25 yaş, Hz. Hatice’nin ticaret mallarını Şam’a götürerek satmıştır.</a:t>
            </a:r>
          </a:p>
          <a:p>
            <a:pPr marL="274320" indent="-274320" fontAlgn="auto">
              <a:spcAft>
                <a:spcPts val="0"/>
              </a:spcAft>
              <a:buFont typeface="Wingdings 2"/>
              <a:buChar char=""/>
              <a:defRPr/>
            </a:pPr>
            <a:r>
              <a:rPr lang="tr-TR" dirty="0" smtClean="0"/>
              <a:t>3. 25 yaş, Hz. Hatice’yle evlenmiştir. Teklif, Hz. Hatice’den gelmiştir.</a:t>
            </a:r>
            <a:endParaRPr lang="tr-TR" dirty="0"/>
          </a:p>
        </p:txBody>
      </p:sp>
      <p:pic>
        <p:nvPicPr>
          <p:cNvPr id="4" name="3 Resim" descr="4330 Açıklayalım Etkinliği.png"/>
          <p:cNvPicPr>
            <a:picLocks noChangeAspect="1"/>
          </p:cNvPicPr>
          <p:nvPr/>
        </p:nvPicPr>
        <p:blipFill>
          <a:blip r:embed="rId2" cstate="print"/>
          <a:srcRect/>
          <a:stretch>
            <a:fillRect/>
          </a:stretch>
        </p:blipFill>
        <p:spPr bwMode="auto">
          <a:xfrm>
            <a:off x="0" y="0"/>
            <a:ext cx="7526338" cy="45815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 calcmode="lin" valueType="num">
                                      <p:cBhvr additive="base">
                                        <p:cTn id="1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 calcmode="lin" valueType="num">
                                      <p:cBhvr additive="base">
                                        <p:cTn id="2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lstStyle/>
          <a:p>
            <a:pPr fontAlgn="auto">
              <a:spcAft>
                <a:spcPts val="0"/>
              </a:spcAft>
              <a:defRPr/>
            </a:pPr>
            <a:r>
              <a:rPr lang="tr-TR" dirty="0" smtClean="0"/>
              <a:t>sorular</a:t>
            </a:r>
            <a:endParaRPr lang="tr-TR" dirty="0"/>
          </a:p>
        </p:txBody>
      </p:sp>
      <p:sp>
        <p:nvSpPr>
          <p:cNvPr id="3" name="2 İçerik Yer Tutucusu"/>
          <p:cNvSpPr>
            <a:spLocks noGrp="1"/>
          </p:cNvSpPr>
          <p:nvPr>
            <p:ph idx="1"/>
          </p:nvPr>
        </p:nvSpPr>
        <p:spPr/>
        <p:txBody>
          <a:bodyPr/>
          <a:lstStyle/>
          <a:p>
            <a:r>
              <a:rPr lang="tr-TR" b="1" smtClean="0"/>
              <a:t>Hz. Muhammed nerede ve ne zaman doğmuştur?</a:t>
            </a:r>
            <a:endParaRPr lang="tr-TR" smtClean="0"/>
          </a:p>
          <a:p>
            <a:r>
              <a:rPr lang="tr-TR" b="1" smtClean="0"/>
              <a:t>a) </a:t>
            </a:r>
            <a:r>
              <a:rPr lang="tr-TR" smtClean="0"/>
              <a:t>20 Nisan 571 yılında , Mekke’de</a:t>
            </a:r>
          </a:p>
          <a:p>
            <a:r>
              <a:rPr lang="tr-TR" b="1" smtClean="0"/>
              <a:t>b)</a:t>
            </a:r>
            <a:r>
              <a:rPr lang="tr-TR" smtClean="0"/>
              <a:t> 20 Nisan 610 yılında , Mekke’de</a:t>
            </a:r>
          </a:p>
          <a:p>
            <a:r>
              <a:rPr lang="tr-TR" b="1" smtClean="0"/>
              <a:t>c) </a:t>
            </a:r>
            <a:r>
              <a:rPr lang="tr-TR" smtClean="0"/>
              <a:t>20 Nisan 610 yılında , Medine’de</a:t>
            </a:r>
          </a:p>
          <a:p>
            <a:r>
              <a:rPr lang="tr-TR" b="1" smtClean="0"/>
              <a:t>d) </a:t>
            </a:r>
            <a:r>
              <a:rPr lang="tr-TR" smtClean="0"/>
              <a:t>20 Nisan 571 yılında , Medine’de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1" end="1"/>
                                            </p:txEl>
                                          </p:spTgt>
                                        </p:tgtEl>
                                        <p:attrNameLst>
                                          <p:attrName>style.fontStyle</p:attrName>
                                        </p:attrNameLst>
                                      </p:cBhvr>
                                      <p:to>
                                        <p:strVal val="normal"/>
                                      </p:to>
                                    </p:set>
                                    <p:set>
                                      <p:cBhvr override="childStyle">
                                        <p:cTn id="7" dur="indefinite"/>
                                        <p:tgtEl>
                                          <p:spTgt spid="3">
                                            <p:txEl>
                                              <p:pRg st="1" end="1"/>
                                            </p:txEl>
                                          </p:spTgt>
                                        </p:tgtEl>
                                        <p:attrNameLst>
                                          <p:attrName>style.fontWeight</p:attrName>
                                        </p:attrNameLst>
                                      </p:cBhvr>
                                      <p:to>
                                        <p:strVal val="bold"/>
                                      </p:to>
                                    </p:set>
                                    <p:set>
                                      <p:cBhvr override="childStyle">
                                        <p:cTn id="8"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idx="1"/>
          </p:nvPr>
        </p:nvSpPr>
        <p:spPr/>
        <p:txBody>
          <a:bodyPr/>
          <a:lstStyle/>
          <a:p>
            <a:r>
              <a:rPr lang="tr-TR" b="1" smtClean="0"/>
              <a:t>Peygamberimizin doğmasından yaklaşık olarak iki ay önce gerçekleşmiştir. Kâbe’yi yıkmak için gelen bir ordudan Kâbe, kuşlar tarafından kurtarılmıştır. Bu olayın ismi nedir?</a:t>
            </a:r>
            <a:endParaRPr lang="tr-TR" smtClean="0"/>
          </a:p>
          <a:p>
            <a:r>
              <a:rPr lang="tr-TR" smtClean="0"/>
              <a:t>a) Fil olayı			</a:t>
            </a:r>
          </a:p>
          <a:p>
            <a:r>
              <a:rPr lang="tr-TR" smtClean="0"/>
              <a:t>b) Kâbe Olayı</a:t>
            </a:r>
          </a:p>
          <a:p>
            <a:r>
              <a:rPr lang="tr-TR" smtClean="0"/>
              <a:t>c) Ebabil Olayı			</a:t>
            </a:r>
          </a:p>
          <a:p>
            <a:r>
              <a:rPr lang="tr-TR" smtClean="0"/>
              <a:t>d) Hakem Olayı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1" end="1"/>
                                            </p:txEl>
                                          </p:spTgt>
                                        </p:tgtEl>
                                        <p:attrNameLst>
                                          <p:attrName>style.fontStyle</p:attrName>
                                        </p:attrNameLst>
                                      </p:cBhvr>
                                      <p:to>
                                        <p:strVal val="normal"/>
                                      </p:to>
                                    </p:set>
                                    <p:set>
                                      <p:cBhvr override="childStyle">
                                        <p:cTn id="7" dur="indefinite"/>
                                        <p:tgtEl>
                                          <p:spTgt spid="3">
                                            <p:txEl>
                                              <p:pRg st="1" end="1"/>
                                            </p:txEl>
                                          </p:spTgt>
                                        </p:tgtEl>
                                        <p:attrNameLst>
                                          <p:attrName>style.fontWeight</p:attrName>
                                        </p:attrNameLst>
                                      </p:cBhvr>
                                      <p:to>
                                        <p:strVal val="bold"/>
                                      </p:to>
                                    </p:set>
                                    <p:set>
                                      <p:cBhvr override="childStyle">
                                        <p:cTn id="8"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idx="1"/>
          </p:nvPr>
        </p:nvSpPr>
        <p:spPr/>
        <p:txBody>
          <a:bodyPr/>
          <a:lstStyle/>
          <a:p>
            <a:r>
              <a:rPr lang="tr-TR" b="1" smtClean="0"/>
              <a:t>Peygamberimizin Ahmet, Mahmut, Mustafa ve Muhammed gibi güzel isimleri vardır.   </a:t>
            </a:r>
            <a:r>
              <a:rPr lang="tr-TR" b="1" i="1" smtClean="0"/>
              <a:t>“ Muhammed “</a:t>
            </a:r>
            <a:r>
              <a:rPr lang="tr-TR" b="1" smtClean="0"/>
              <a:t> isminin anlamı hangisidir?</a:t>
            </a:r>
            <a:endParaRPr lang="tr-TR" smtClean="0"/>
          </a:p>
          <a:p>
            <a:r>
              <a:rPr lang="tr-TR" smtClean="0"/>
              <a:t>a) Seçilmiş			</a:t>
            </a:r>
          </a:p>
          <a:p>
            <a:r>
              <a:rPr lang="tr-TR" smtClean="0"/>
              <a:t>b) Yiğit	</a:t>
            </a:r>
          </a:p>
          <a:p>
            <a:r>
              <a:rPr lang="tr-TR" smtClean="0"/>
              <a:t>c) Övülmüş			</a:t>
            </a:r>
          </a:p>
          <a:p>
            <a:r>
              <a:rPr lang="tr-TR" smtClean="0"/>
              <a:t>d) Akıllı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3" end="3"/>
                                            </p:txEl>
                                          </p:spTgt>
                                        </p:tgtEl>
                                        <p:attrNameLst>
                                          <p:attrName>style.fontStyle</p:attrName>
                                        </p:attrNameLst>
                                      </p:cBhvr>
                                      <p:to>
                                        <p:strVal val="normal"/>
                                      </p:to>
                                    </p:set>
                                    <p:set>
                                      <p:cBhvr override="childStyle">
                                        <p:cTn id="7" dur="indefinite"/>
                                        <p:tgtEl>
                                          <p:spTgt spid="3">
                                            <p:txEl>
                                              <p:pRg st="3" end="3"/>
                                            </p:txEl>
                                          </p:spTgt>
                                        </p:tgtEl>
                                        <p:attrNameLst>
                                          <p:attrName>style.fontWeight</p:attrName>
                                        </p:attrNameLst>
                                      </p:cBhvr>
                                      <p:to>
                                        <p:strVal val="bold"/>
                                      </p:to>
                                    </p:set>
                                    <p:set>
                                      <p:cBhvr override="childStyle">
                                        <p:cTn id="8"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idx="1"/>
          </p:nvPr>
        </p:nvSpPr>
        <p:spPr/>
        <p:txBody>
          <a:bodyPr/>
          <a:lstStyle/>
          <a:p>
            <a:r>
              <a:rPr lang="tr-TR" b="1" smtClean="0"/>
              <a:t>Peygamberimiz amcasının yanında hangi olaydan sonra kalmaya başlamıştır?</a:t>
            </a:r>
            <a:endParaRPr lang="tr-TR" smtClean="0"/>
          </a:p>
          <a:p>
            <a:r>
              <a:rPr lang="tr-TR" smtClean="0"/>
              <a:t>a) Annesinin vefatından 	</a:t>
            </a:r>
          </a:p>
          <a:p>
            <a:r>
              <a:rPr lang="tr-TR" smtClean="0"/>
              <a:t>b) Babasının vefatından sonra</a:t>
            </a:r>
          </a:p>
          <a:p>
            <a:r>
              <a:rPr lang="tr-TR" smtClean="0"/>
              <a:t>c) Sütannesinin vefatından   </a:t>
            </a:r>
          </a:p>
          <a:p>
            <a:r>
              <a:rPr lang="tr-TR" smtClean="0"/>
              <a:t>d) Dedesinin vefatından sonra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4" end="4"/>
                                            </p:txEl>
                                          </p:spTgt>
                                        </p:tgtEl>
                                        <p:attrNameLst>
                                          <p:attrName>style.fontStyle</p:attrName>
                                        </p:attrNameLst>
                                      </p:cBhvr>
                                      <p:to>
                                        <p:strVal val="normal"/>
                                      </p:to>
                                    </p:set>
                                    <p:set>
                                      <p:cBhvr override="childStyle">
                                        <p:cTn id="7" dur="indefinite"/>
                                        <p:tgtEl>
                                          <p:spTgt spid="3">
                                            <p:txEl>
                                              <p:pRg st="4" end="4"/>
                                            </p:txEl>
                                          </p:spTgt>
                                        </p:tgtEl>
                                        <p:attrNameLst>
                                          <p:attrName>style.fontWeight</p:attrName>
                                        </p:attrNameLst>
                                      </p:cBhvr>
                                      <p:to>
                                        <p:strVal val="bold"/>
                                      </p:to>
                                    </p:set>
                                    <p:set>
                                      <p:cBhvr override="childStyle">
                                        <p:cTn id="8"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380768"/>
          </a:xfrm>
        </p:spPr>
        <p:txBody>
          <a:bodyPr>
            <a:normAutofit fontScale="90000"/>
          </a:bodyPr>
          <a:lstStyle/>
          <a:p>
            <a:pPr fontAlgn="auto">
              <a:spcAft>
                <a:spcPts val="0"/>
              </a:spcAft>
              <a:defRPr/>
            </a:pPr>
            <a:r>
              <a:rPr lang="tr-TR" dirty="0" smtClean="0"/>
              <a:t>Hz. Muhammed (s.a.v.)’in çocukluk hayatını öğrenmek bize neler kazandırır?</a:t>
            </a:r>
            <a:endParaRPr lang="tr-TR" dirty="0"/>
          </a:p>
        </p:txBody>
      </p:sp>
      <p:sp>
        <p:nvSpPr>
          <p:cNvPr id="3" name="2 İçerik Yer Tutucusu"/>
          <p:cNvSpPr>
            <a:spLocks noGrp="1"/>
          </p:cNvSpPr>
          <p:nvPr>
            <p:ph idx="1"/>
          </p:nvPr>
        </p:nvSpPr>
        <p:spPr>
          <a:xfrm>
            <a:off x="457200" y="1989138"/>
            <a:ext cx="7239000" cy="4467225"/>
          </a:xfrm>
        </p:spPr>
        <p:txBody>
          <a:bodyPr/>
          <a:lstStyle/>
          <a:p>
            <a:r>
              <a:rPr lang="tr-TR" smtClean="0"/>
              <a:t>Hz. Muhammed (s.a.v.)’in doğumu, insanlık açısından önemli bir olaydır.</a:t>
            </a:r>
          </a:p>
          <a:p>
            <a:r>
              <a:rPr lang="tr-TR" smtClean="0"/>
              <a:t>O, insanlığı içine düştüğü zor durumlardan kurtaran bir peygamberdir.</a:t>
            </a:r>
          </a:p>
          <a:p>
            <a:r>
              <a:rPr lang="tr-TR" smtClean="0"/>
              <a:t>Hz. Muhammed (s.a.v.)’in hayatının her döneminde, insanların alması gereken önemli dersler vardır.</a:t>
            </a:r>
          </a:p>
          <a:p>
            <a:r>
              <a:rPr lang="tr-TR" smtClean="0"/>
              <a:t>Bu yüzden onun hayatını öğrenmek bizim için büyük bir görevdir.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idx="1"/>
          </p:nvPr>
        </p:nvSpPr>
        <p:spPr/>
        <p:txBody>
          <a:bodyPr>
            <a:normAutofit fontScale="85000" lnSpcReduction="10000"/>
          </a:bodyPr>
          <a:lstStyle/>
          <a:p>
            <a:pPr marL="274320" indent="-274320" fontAlgn="auto">
              <a:spcAft>
                <a:spcPts val="0"/>
              </a:spcAft>
              <a:buFont typeface="Wingdings 2"/>
              <a:buChar char=""/>
              <a:defRPr/>
            </a:pPr>
            <a:r>
              <a:rPr lang="tr-TR" i="1" dirty="0" smtClean="0"/>
              <a:t>Arkadaşlarından birisi Hz. Muhammed’e koyun otlatıp otlatmadığını sormuş o da ;’’Evet, ben koyun otlattım ‘’ demiştir. Ayrıca Hz. Muhammed’in evlenmesine sebep olan şey Hz. Hatice’nin iş ortağı olup onun alış veriş işleri için kervanlarıyla ilgilenmesi ve iyi bir kazanç elde etmesidir. Bu işte oldukça başarılı olmasıdır</a:t>
            </a:r>
            <a:r>
              <a:rPr lang="tr-TR" dirty="0" smtClean="0"/>
              <a:t>…</a:t>
            </a:r>
          </a:p>
          <a:p>
            <a:pPr marL="274320" indent="-274320" fontAlgn="auto">
              <a:spcAft>
                <a:spcPts val="0"/>
              </a:spcAft>
              <a:buFont typeface="Wingdings 2"/>
              <a:buChar char=""/>
              <a:defRPr/>
            </a:pPr>
            <a:r>
              <a:rPr lang="tr-TR" b="1" dirty="0" smtClean="0"/>
              <a:t> Bu paragrafa göre Hz. Muhammed’in yaptığı meslekler aşağıdakilerden hangisinde </a:t>
            </a:r>
            <a:r>
              <a:rPr lang="tr-TR" b="1" u="sng" dirty="0" smtClean="0"/>
              <a:t>doğru</a:t>
            </a:r>
            <a:r>
              <a:rPr lang="tr-TR" b="1" dirty="0" smtClean="0"/>
              <a:t> olarak verilmiştir?</a:t>
            </a:r>
            <a:endParaRPr lang="tr-TR" dirty="0" smtClean="0"/>
          </a:p>
          <a:p>
            <a:pPr marL="274320" indent="-274320" fontAlgn="auto">
              <a:spcAft>
                <a:spcPts val="0"/>
              </a:spcAft>
              <a:buFont typeface="Wingdings 2"/>
              <a:buChar char=""/>
              <a:defRPr/>
            </a:pPr>
            <a:r>
              <a:rPr lang="tr-TR" dirty="0" smtClean="0"/>
              <a:t>A) Çobanlık-Ticaret         </a:t>
            </a:r>
          </a:p>
          <a:p>
            <a:pPr marL="274320" indent="-274320" fontAlgn="auto">
              <a:spcAft>
                <a:spcPts val="0"/>
              </a:spcAft>
              <a:buFont typeface="Wingdings 2"/>
              <a:buChar char=""/>
              <a:defRPr/>
            </a:pPr>
            <a:r>
              <a:rPr lang="tr-TR" dirty="0" smtClean="0"/>
              <a:t>B) Ticaret-Öğretmenlik</a:t>
            </a:r>
          </a:p>
          <a:p>
            <a:pPr marL="274320" indent="-274320" fontAlgn="auto">
              <a:spcAft>
                <a:spcPts val="0"/>
              </a:spcAft>
              <a:buFont typeface="Wingdings 2"/>
              <a:buChar char=""/>
              <a:defRPr/>
            </a:pPr>
            <a:r>
              <a:rPr lang="tr-TR" dirty="0" smtClean="0"/>
              <a:t>C) Tarım-Ticaret              </a:t>
            </a:r>
          </a:p>
          <a:p>
            <a:pPr marL="274320" indent="-274320" fontAlgn="auto">
              <a:spcAft>
                <a:spcPts val="0"/>
              </a:spcAft>
              <a:buFont typeface="Wingdings 2"/>
              <a:buChar char=""/>
              <a:defRPr/>
            </a:pPr>
            <a:r>
              <a:rPr lang="tr-TR" dirty="0" smtClean="0"/>
              <a:t>D) Tarım- Çobanlık</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2" end="2"/>
                                            </p:txEl>
                                          </p:spTgt>
                                        </p:tgtEl>
                                        <p:attrNameLst>
                                          <p:attrName>style.fontStyle</p:attrName>
                                        </p:attrNameLst>
                                      </p:cBhvr>
                                      <p:to>
                                        <p:strVal val="normal"/>
                                      </p:to>
                                    </p:set>
                                    <p:set>
                                      <p:cBhvr override="childStyle">
                                        <p:cTn id="7" dur="indefinite"/>
                                        <p:tgtEl>
                                          <p:spTgt spid="3">
                                            <p:txEl>
                                              <p:pRg st="2" end="2"/>
                                            </p:txEl>
                                          </p:spTgt>
                                        </p:tgtEl>
                                        <p:attrNameLst>
                                          <p:attrName>style.fontWeight</p:attrName>
                                        </p:attrNameLst>
                                      </p:cBhvr>
                                      <p:to>
                                        <p:strVal val="bold"/>
                                      </p:to>
                                    </p:set>
                                    <p:set>
                                      <p:cBhvr override="childStyle">
                                        <p:cTn id="8"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idx="1"/>
          </p:nvPr>
        </p:nvSpPr>
        <p:spPr/>
        <p:txBody>
          <a:bodyPr>
            <a:normAutofit fontScale="92500" lnSpcReduction="20000"/>
          </a:bodyPr>
          <a:lstStyle/>
          <a:p>
            <a:pPr marL="274320" indent="-274320" fontAlgn="auto">
              <a:spcAft>
                <a:spcPts val="0"/>
              </a:spcAft>
              <a:buFont typeface="Wingdings 2"/>
              <a:buChar char=""/>
              <a:defRPr/>
            </a:pPr>
            <a:r>
              <a:rPr lang="tr-TR" i="1" dirty="0" smtClean="0"/>
              <a:t>Hz. Muhammed’in annesi ………………… .ona süt anne bulmuş ve süt annesi…………….. ona dört yıl bakmış ve dört yıl sonra onu annesine teslim etmiştir. Annesi, o altı yaşındayken ölmüş ve dedesi ………………… ‘in yanında kalmıştır. Dedesi ölünce amcası …………………………..’in yanında evleninceye kadar kalmıştır.</a:t>
            </a:r>
            <a:endParaRPr lang="tr-TR" dirty="0" smtClean="0"/>
          </a:p>
          <a:p>
            <a:pPr marL="274320" indent="-274320" fontAlgn="auto">
              <a:spcAft>
                <a:spcPts val="0"/>
              </a:spcAft>
              <a:buFont typeface="Wingdings 2"/>
              <a:buChar char=""/>
              <a:defRPr/>
            </a:pPr>
            <a:r>
              <a:rPr lang="tr-TR" b="1" dirty="0" smtClean="0"/>
              <a:t>Yukarıdaki boş yerlere sırayla hangi isimler gelmelidir. </a:t>
            </a:r>
            <a:r>
              <a:rPr lang="tr-TR" b="1" u="sng" dirty="0" smtClean="0"/>
              <a:t>Doğru</a:t>
            </a:r>
            <a:r>
              <a:rPr lang="tr-TR" b="1" dirty="0" smtClean="0"/>
              <a:t> olarak verilen seçeneği bulunuz.</a:t>
            </a:r>
            <a:endParaRPr lang="tr-TR" dirty="0" smtClean="0"/>
          </a:p>
          <a:p>
            <a:pPr marL="274320" indent="-274320" fontAlgn="auto">
              <a:spcAft>
                <a:spcPts val="0"/>
              </a:spcAft>
              <a:buFont typeface="Wingdings 2"/>
              <a:buChar char=""/>
              <a:defRPr/>
            </a:pPr>
            <a:r>
              <a:rPr lang="tr-TR" dirty="0" smtClean="0"/>
              <a:t>A. Halime – Amine-  Abdulmuttalip - Ebu Talip</a:t>
            </a:r>
          </a:p>
          <a:p>
            <a:pPr marL="274320" indent="-274320" fontAlgn="auto">
              <a:spcAft>
                <a:spcPts val="0"/>
              </a:spcAft>
              <a:buFont typeface="Wingdings 2"/>
              <a:buChar char=""/>
              <a:defRPr/>
            </a:pPr>
            <a:r>
              <a:rPr lang="tr-TR" dirty="0" smtClean="0"/>
              <a:t>B. Amine – Halime- Abdulmuttalip   - Ebu Talip</a:t>
            </a:r>
          </a:p>
          <a:p>
            <a:pPr marL="274320" indent="-274320" fontAlgn="auto">
              <a:spcAft>
                <a:spcPts val="0"/>
              </a:spcAft>
              <a:buFont typeface="Wingdings 2"/>
              <a:buChar char=""/>
              <a:defRPr/>
            </a:pPr>
            <a:r>
              <a:rPr lang="tr-TR" dirty="0" smtClean="0"/>
              <a:t>C. Âmine – Halime - Abdullah  - Ebu Talip</a:t>
            </a:r>
          </a:p>
          <a:p>
            <a:pPr marL="274320" indent="-274320" fontAlgn="auto">
              <a:spcAft>
                <a:spcPts val="0"/>
              </a:spcAft>
              <a:buFont typeface="Wingdings 2"/>
              <a:buChar char=""/>
              <a:defRPr/>
            </a:pPr>
            <a:r>
              <a:rPr lang="tr-TR" dirty="0" smtClean="0"/>
              <a:t>D. Halime – Âmine- Abdulmuttalip   - Hamza</a:t>
            </a:r>
          </a:p>
          <a:p>
            <a:pPr marL="274320" indent="-274320" fontAlgn="auto">
              <a:spcAft>
                <a:spcPts val="0"/>
              </a:spcAft>
              <a:buFont typeface="Wingdings 2"/>
              <a:buChar char=""/>
              <a:defRPr/>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3" end="3"/>
                                            </p:txEl>
                                          </p:spTgt>
                                        </p:tgtEl>
                                        <p:attrNameLst>
                                          <p:attrName>style.fontStyle</p:attrName>
                                        </p:attrNameLst>
                                      </p:cBhvr>
                                      <p:to>
                                        <p:strVal val="normal"/>
                                      </p:to>
                                    </p:set>
                                    <p:set>
                                      <p:cBhvr override="childStyle">
                                        <p:cTn id="7" dur="indefinite"/>
                                        <p:tgtEl>
                                          <p:spTgt spid="3">
                                            <p:txEl>
                                              <p:pRg st="3" end="3"/>
                                            </p:txEl>
                                          </p:spTgt>
                                        </p:tgtEl>
                                        <p:attrNameLst>
                                          <p:attrName>style.fontWeight</p:attrName>
                                        </p:attrNameLst>
                                      </p:cBhvr>
                                      <p:to>
                                        <p:strVal val="bold"/>
                                      </p:to>
                                    </p:set>
                                    <p:set>
                                      <p:cBhvr override="childStyle">
                                        <p:cTn id="8"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3" name="2 İçerik Yer Tutucusu"/>
          <p:cNvSpPr>
            <a:spLocks noGrp="1"/>
          </p:cNvSpPr>
          <p:nvPr>
            <p:ph idx="1"/>
          </p:nvPr>
        </p:nvSpPr>
        <p:spPr/>
        <p:txBody>
          <a:bodyPr/>
          <a:lstStyle/>
          <a:p>
            <a:r>
              <a:rPr lang="tr-TR" b="1" smtClean="0"/>
              <a:t>Peygamberimizin gençliği ile ilgili olarak aşağıda verilen bilgilerden hangisi yanlıştır?</a:t>
            </a:r>
            <a:endParaRPr lang="tr-TR" smtClean="0"/>
          </a:p>
          <a:p>
            <a:r>
              <a:rPr lang="tr-TR" b="1" smtClean="0"/>
              <a:t>a) </a:t>
            </a:r>
            <a:r>
              <a:rPr lang="tr-TR" smtClean="0"/>
              <a:t>Peygamberimiz 25 yaşında peygamber olmuştur</a:t>
            </a:r>
          </a:p>
          <a:p>
            <a:r>
              <a:rPr lang="tr-TR" b="1" smtClean="0"/>
              <a:t>b)</a:t>
            </a:r>
            <a:r>
              <a:rPr lang="tr-TR" smtClean="0"/>
              <a:t> Erdemliler topluluğuna katılmıştır.</a:t>
            </a:r>
          </a:p>
          <a:p>
            <a:r>
              <a:rPr lang="tr-TR" b="1" smtClean="0"/>
              <a:t>c) </a:t>
            </a:r>
            <a:r>
              <a:rPr lang="tr-TR" smtClean="0"/>
              <a:t>Ticaretle uğraşmıştır.</a:t>
            </a:r>
          </a:p>
          <a:p>
            <a:r>
              <a:rPr lang="tr-TR" b="1" smtClean="0"/>
              <a:t>d) </a:t>
            </a:r>
            <a:r>
              <a:rPr lang="tr-TR" smtClean="0"/>
              <a:t>25 yaşında Hz. Hatice ile evlenmiştir.</a:t>
            </a:r>
          </a:p>
          <a:p>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1" end="1"/>
                                            </p:txEl>
                                          </p:spTgt>
                                        </p:tgtEl>
                                        <p:attrNameLst>
                                          <p:attrName>style.fontStyle</p:attrName>
                                        </p:attrNameLst>
                                      </p:cBhvr>
                                      <p:to>
                                        <p:strVal val="normal"/>
                                      </p:to>
                                    </p:set>
                                    <p:set>
                                      <p:cBhvr override="childStyle">
                                        <p:cTn id="7" dur="indefinite"/>
                                        <p:tgtEl>
                                          <p:spTgt spid="3">
                                            <p:txEl>
                                              <p:pRg st="1" end="1"/>
                                            </p:txEl>
                                          </p:spTgt>
                                        </p:tgtEl>
                                        <p:attrNameLst>
                                          <p:attrName>style.fontWeight</p:attrName>
                                        </p:attrNameLst>
                                      </p:cBhvr>
                                      <p:to>
                                        <p:strVal val="bold"/>
                                      </p:to>
                                    </p:set>
                                    <p:set>
                                      <p:cBhvr override="childStyle">
                                        <p:cTn id="8"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idx="1"/>
          </p:nvPr>
        </p:nvSpPr>
        <p:spPr/>
        <p:txBody>
          <a:bodyPr/>
          <a:lstStyle/>
          <a:p>
            <a:r>
              <a:rPr lang="tr-TR" b="1" smtClean="0"/>
              <a:t>Aşağıdaki olaylardan hangisi Hz. Muhammed’e Peygamberlik verilmeden önce meydana gelen olaylardan birisi değildir?</a:t>
            </a:r>
            <a:endParaRPr lang="tr-TR" smtClean="0"/>
          </a:p>
          <a:p>
            <a:r>
              <a:rPr lang="tr-TR" smtClean="0"/>
              <a:t>a) Ficar Savaşlarına katılması	</a:t>
            </a:r>
          </a:p>
          <a:p>
            <a:r>
              <a:rPr lang="tr-TR" smtClean="0"/>
              <a:t>b) Muhammedü’l – Emin lakabını alması</a:t>
            </a:r>
          </a:p>
          <a:p>
            <a:r>
              <a:rPr lang="tr-TR" smtClean="0"/>
              <a:t>c) Erdemliler Topluluğuna üye olması</a:t>
            </a:r>
          </a:p>
          <a:p>
            <a:r>
              <a:rPr lang="tr-TR" smtClean="0"/>
              <a:t>d) İsra ve Miraç olayı</a:t>
            </a:r>
          </a:p>
          <a:p>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4" end="4"/>
                                            </p:txEl>
                                          </p:spTgt>
                                        </p:tgtEl>
                                        <p:attrNameLst>
                                          <p:attrName>style.fontStyle</p:attrName>
                                        </p:attrNameLst>
                                      </p:cBhvr>
                                      <p:to>
                                        <p:strVal val="normal"/>
                                      </p:to>
                                    </p:set>
                                    <p:set>
                                      <p:cBhvr override="childStyle">
                                        <p:cTn id="7" dur="indefinite"/>
                                        <p:tgtEl>
                                          <p:spTgt spid="3">
                                            <p:txEl>
                                              <p:pRg st="4" end="4"/>
                                            </p:txEl>
                                          </p:spTgt>
                                        </p:tgtEl>
                                        <p:attrNameLst>
                                          <p:attrName>style.fontWeight</p:attrName>
                                        </p:attrNameLst>
                                      </p:cBhvr>
                                      <p:to>
                                        <p:strVal val="bold"/>
                                      </p:to>
                                    </p:set>
                                    <p:set>
                                      <p:cBhvr override="childStyle">
                                        <p:cTn id="8"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idx="1"/>
          </p:nvPr>
        </p:nvSpPr>
        <p:spPr/>
        <p:txBody>
          <a:bodyPr/>
          <a:lstStyle/>
          <a:p>
            <a:r>
              <a:rPr lang="tr-TR" b="1" smtClean="0"/>
              <a:t>Peygamberimize </a:t>
            </a:r>
            <a:r>
              <a:rPr lang="tr-TR" b="1" i="1" smtClean="0"/>
              <a:t>“ Muhammedü’l-Emin “</a:t>
            </a:r>
            <a:r>
              <a:rPr lang="tr-TR" b="1" smtClean="0"/>
              <a:t>  lakabının verilmesinin sebebi nedir?</a:t>
            </a:r>
            <a:endParaRPr lang="tr-TR" smtClean="0"/>
          </a:p>
          <a:p>
            <a:r>
              <a:rPr lang="tr-TR" smtClean="0"/>
              <a:t>A) Emin ismini çok sevmesi	</a:t>
            </a:r>
          </a:p>
          <a:p>
            <a:r>
              <a:rPr lang="tr-TR" smtClean="0"/>
              <a:t>B) Babasının ismi olması	</a:t>
            </a:r>
          </a:p>
          <a:p>
            <a:r>
              <a:rPr lang="tr-TR" smtClean="0"/>
              <a:t>C) Doğru ve güvenilir olması	</a:t>
            </a:r>
          </a:p>
          <a:p>
            <a:r>
              <a:rPr lang="tr-TR" smtClean="0"/>
              <a:t>D) Zeki olması</a:t>
            </a:r>
          </a:p>
          <a:p>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3" end="3"/>
                                            </p:txEl>
                                          </p:spTgt>
                                        </p:tgtEl>
                                        <p:attrNameLst>
                                          <p:attrName>style.fontStyle</p:attrName>
                                        </p:attrNameLst>
                                      </p:cBhvr>
                                      <p:to>
                                        <p:strVal val="normal"/>
                                      </p:to>
                                    </p:set>
                                    <p:set>
                                      <p:cBhvr override="childStyle">
                                        <p:cTn id="7" dur="indefinite"/>
                                        <p:tgtEl>
                                          <p:spTgt spid="3">
                                            <p:txEl>
                                              <p:pRg st="3" end="3"/>
                                            </p:txEl>
                                          </p:spTgt>
                                        </p:tgtEl>
                                        <p:attrNameLst>
                                          <p:attrName>style.fontWeight</p:attrName>
                                        </p:attrNameLst>
                                      </p:cBhvr>
                                      <p:to>
                                        <p:strVal val="bold"/>
                                      </p:to>
                                    </p:set>
                                    <p:set>
                                      <p:cBhvr override="childStyle">
                                        <p:cTn id="8"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idx="1"/>
          </p:nvPr>
        </p:nvSpPr>
        <p:spPr/>
        <p:txBody>
          <a:bodyPr/>
          <a:lstStyle/>
          <a:p>
            <a:r>
              <a:rPr lang="tr-TR" b="1" smtClean="0"/>
              <a:t>Son peygamberdir. Son kutsal kitap Kur’an’ı Kerim ona gönderilmiştir.</a:t>
            </a:r>
            <a:r>
              <a:rPr lang="tr-TR" b="1" i="1" smtClean="0"/>
              <a:t> Buna göre verilen bu özellikler aşağıdakilerden hangi peygamber için doğrudur?</a:t>
            </a:r>
            <a:endParaRPr lang="tr-TR" smtClean="0"/>
          </a:p>
          <a:p>
            <a:r>
              <a:rPr lang="tr-TR" smtClean="0"/>
              <a:t>A) Hz. İbrahim		</a:t>
            </a:r>
          </a:p>
          <a:p>
            <a:r>
              <a:rPr lang="tr-TR" smtClean="0"/>
              <a:t>B) Hz. Muhammed</a:t>
            </a:r>
          </a:p>
          <a:p>
            <a:r>
              <a:rPr lang="tr-TR" smtClean="0"/>
              <a:t>C) Hz. Musa		</a:t>
            </a:r>
          </a:p>
          <a:p>
            <a:r>
              <a:rPr lang="tr-TR" smtClean="0"/>
              <a:t>D) Hz. Âdem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2" end="2"/>
                                            </p:txEl>
                                          </p:spTgt>
                                        </p:tgtEl>
                                        <p:attrNameLst>
                                          <p:attrName>style.fontStyle</p:attrName>
                                        </p:attrNameLst>
                                      </p:cBhvr>
                                      <p:to>
                                        <p:strVal val="normal"/>
                                      </p:to>
                                    </p:set>
                                    <p:set>
                                      <p:cBhvr override="childStyle">
                                        <p:cTn id="7" dur="indefinite"/>
                                        <p:tgtEl>
                                          <p:spTgt spid="3">
                                            <p:txEl>
                                              <p:pRg st="2" end="2"/>
                                            </p:txEl>
                                          </p:spTgt>
                                        </p:tgtEl>
                                        <p:attrNameLst>
                                          <p:attrName>style.fontWeight</p:attrName>
                                        </p:attrNameLst>
                                      </p:cBhvr>
                                      <p:to>
                                        <p:strVal val="bold"/>
                                      </p:to>
                                    </p:set>
                                    <p:set>
                                      <p:cBhvr override="childStyle">
                                        <p:cTn id="8"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4"/>
          <p:cNvSpPr>
            <a:spLocks noGrp="1"/>
          </p:cNvSpPr>
          <p:nvPr>
            <p:ph type="title"/>
          </p:nvPr>
        </p:nvSpPr>
        <p:spPr>
          <a:xfrm rot="19045435">
            <a:off x="-382588" y="1841500"/>
            <a:ext cx="8480426" cy="2171700"/>
          </a:xfrm>
        </p:spPr>
        <p:txBody>
          <a:bodyPr/>
          <a:lstStyle/>
          <a:p>
            <a:r>
              <a:rPr lang="tr-TR" dirty="0" smtClean="0">
                <a:latin typeface="Arial" charset="0"/>
              </a:rPr>
              <a:t>YUSUF BUĞRA ZENGİ</a:t>
            </a:r>
          </a:p>
        </p:txBody>
      </p:sp>
      <p:sp>
        <p:nvSpPr>
          <p:cNvPr id="3" name="2 Dikdörtgen"/>
          <p:cNvSpPr/>
          <p:nvPr/>
        </p:nvSpPr>
        <p:spPr>
          <a:xfrm>
            <a:off x="5076056" y="4437112"/>
            <a:ext cx="2364815" cy="369332"/>
          </a:xfrm>
          <a:prstGeom prst="rect">
            <a:avLst/>
          </a:prstGeom>
        </p:spPr>
        <p:txBody>
          <a:bodyPr wrap="none">
            <a:spAutoFit/>
          </a:bodyPr>
          <a:lstStyle/>
          <a:p>
            <a:pPr eaLnBrk="1" hangingPunct="1">
              <a:buFont typeface="Wingdings" pitchFamily="2" charset="2"/>
              <a:buNone/>
            </a:pPr>
            <a:r>
              <a:rPr lang="tr-TR" dirty="0" smtClean="0">
                <a:hlinkClick r:id="rId2"/>
              </a:rPr>
              <a:t>www.HangiSoru.com</a:t>
            </a:r>
            <a:endParaRPr lang="tr-T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“Gül Yüzlüye Selam” adlı şiir</a:t>
            </a:r>
            <a:endParaRPr lang="tr-TR" dirty="0"/>
          </a:p>
        </p:txBody>
      </p:sp>
      <p:pic>
        <p:nvPicPr>
          <p:cNvPr id="6" name="5 İçerik Yer Tutucusu" descr="4330 Gül yüzlüye selam şiiri.png"/>
          <p:cNvPicPr>
            <a:picLocks noGrp="1" noChangeAspect="1"/>
          </p:cNvPicPr>
          <p:nvPr>
            <p:ph idx="1"/>
          </p:nvPr>
        </p:nvPicPr>
        <p:blipFill>
          <a:blip r:embed="rId2" cstate="print"/>
          <a:srcRect/>
          <a:stretch>
            <a:fillRect/>
          </a:stretch>
        </p:blipFill>
        <p:spPr>
          <a:xfrm>
            <a:off x="123825" y="2781300"/>
            <a:ext cx="7954963" cy="251936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Hz. Muhammed (s.a.v.) nerede doğmuştur?</a:t>
            </a:r>
            <a:endParaRPr lang="tr-TR" dirty="0"/>
          </a:p>
        </p:txBody>
      </p:sp>
      <p:sp>
        <p:nvSpPr>
          <p:cNvPr id="3" name="2 İçerik Yer Tutucusu"/>
          <p:cNvSpPr>
            <a:spLocks noGrp="1"/>
          </p:cNvSpPr>
          <p:nvPr>
            <p:ph idx="1"/>
          </p:nvPr>
        </p:nvSpPr>
        <p:spPr/>
        <p:txBody>
          <a:bodyPr/>
          <a:lstStyle/>
          <a:p>
            <a:r>
              <a:rPr lang="tr-TR" smtClean="0"/>
              <a:t>Suudi Arabistan’ın Mekke şehrinde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Hz. Muhammed (s.a.v.) ne zaman doğmuştur?</a:t>
            </a:r>
            <a:endParaRPr lang="tr-TR" dirty="0"/>
          </a:p>
        </p:txBody>
      </p:sp>
      <p:sp>
        <p:nvSpPr>
          <p:cNvPr id="3" name="2 İçerik Yer Tutucusu"/>
          <p:cNvSpPr>
            <a:spLocks noGrp="1"/>
          </p:cNvSpPr>
          <p:nvPr>
            <p:ph idx="1"/>
          </p:nvPr>
        </p:nvSpPr>
        <p:spPr/>
        <p:txBody>
          <a:bodyPr/>
          <a:lstStyle/>
          <a:p>
            <a:r>
              <a:rPr lang="tr-TR" smtClean="0"/>
              <a:t>Miladi (Güneş) takvimine göre; </a:t>
            </a:r>
          </a:p>
          <a:p>
            <a:r>
              <a:rPr lang="tr-TR" smtClean="0"/>
              <a:t>20 Nisan 571 Pazartesi</a:t>
            </a:r>
          </a:p>
          <a:p>
            <a:endParaRPr lang="tr-TR" smtClean="0"/>
          </a:p>
          <a:p>
            <a:r>
              <a:rPr lang="tr-TR" smtClean="0"/>
              <a:t>Hicri (Ay) takvimine göre; </a:t>
            </a:r>
          </a:p>
          <a:p>
            <a:r>
              <a:rPr lang="tr-TR" smtClean="0"/>
              <a:t>12 Rabiulevvel</a:t>
            </a:r>
          </a:p>
          <a:p>
            <a:endParaRPr lang="tr-TR" smtClean="0"/>
          </a:p>
          <a:p>
            <a:r>
              <a:rPr lang="tr-TR" smtClean="0"/>
              <a:t>Fil olayından yaklaşık 50 gün sonra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normAutofit fontScale="90000"/>
          </a:bodyPr>
          <a:lstStyle/>
          <a:p>
            <a:pPr fontAlgn="auto">
              <a:spcAft>
                <a:spcPts val="0"/>
              </a:spcAft>
              <a:defRPr/>
            </a:pPr>
            <a:r>
              <a:rPr lang="tr-TR" dirty="0" smtClean="0"/>
              <a:t>Çocukluk yılları nerelerde geçmiştir?</a:t>
            </a:r>
            <a:endParaRPr lang="tr-TR" dirty="0"/>
          </a:p>
        </p:txBody>
      </p:sp>
      <p:sp>
        <p:nvSpPr>
          <p:cNvPr id="3" name="2 İçerik Yer Tutucusu"/>
          <p:cNvSpPr>
            <a:spLocks noGrp="1"/>
          </p:cNvSpPr>
          <p:nvPr>
            <p:ph idx="1"/>
          </p:nvPr>
        </p:nvSpPr>
        <p:spPr/>
        <p:txBody>
          <a:bodyPr/>
          <a:lstStyle/>
          <a:p>
            <a:r>
              <a:rPr lang="tr-TR" smtClean="0"/>
              <a:t>Doğduğu zaman Mekke şehir merkezinde.</a:t>
            </a:r>
          </a:p>
          <a:p>
            <a:r>
              <a:rPr lang="tr-TR" smtClean="0"/>
              <a:t>Sütannesiyle beraber 4 yaşına kadar bir Beni Sa’d vadisinde.</a:t>
            </a:r>
          </a:p>
          <a:p>
            <a:r>
              <a:rPr lang="tr-TR" smtClean="0"/>
              <a:t>4 yaşından 53 yaşına kadar Mekke şehir merkezinde.</a:t>
            </a:r>
          </a:p>
          <a:p>
            <a:r>
              <a:rPr lang="tr-TR" smtClean="0"/>
              <a:t>6 yaşındayken annesiyle birlikte Medine’de.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lstStyle/>
          <a:p>
            <a:pPr fontAlgn="auto">
              <a:spcAft>
                <a:spcPts val="0"/>
              </a:spcAft>
              <a:defRPr/>
            </a:pPr>
            <a:r>
              <a:rPr lang="tr-TR" dirty="0" smtClean="0"/>
              <a:t>Çocukluğu nasıl geçmiştir?</a:t>
            </a:r>
            <a:endParaRPr lang="tr-TR" dirty="0"/>
          </a:p>
        </p:txBody>
      </p:sp>
      <p:sp>
        <p:nvSpPr>
          <p:cNvPr id="3" name="2 İçerik Yer Tutucusu"/>
          <p:cNvSpPr>
            <a:spLocks noGrp="1"/>
          </p:cNvSpPr>
          <p:nvPr>
            <p:ph idx="1"/>
          </p:nvPr>
        </p:nvSpPr>
        <p:spPr/>
        <p:txBody>
          <a:bodyPr/>
          <a:lstStyle/>
          <a:p>
            <a:r>
              <a:rPr lang="tr-TR" smtClean="0"/>
              <a:t>20 Nisan 571’de Mekke’de doğdu.</a:t>
            </a:r>
          </a:p>
          <a:p>
            <a:r>
              <a:rPr lang="tr-TR" smtClean="0"/>
              <a:t>O daha doğmadan babası vefat etmişti.</a:t>
            </a:r>
          </a:p>
          <a:p>
            <a:r>
              <a:rPr lang="tr-TR" smtClean="0"/>
              <a:t>Mekke’nin havası yeni doğan çocuklara uygun olmadığı için sütannesi olan Hz. Halime’ye verildi.</a:t>
            </a:r>
          </a:p>
          <a:p>
            <a:r>
              <a:rPr lang="tr-TR" smtClean="0"/>
              <a:t>4 yıl sütannesi Halime’nin yanında kaldı.</a:t>
            </a:r>
          </a:p>
          <a:p>
            <a:r>
              <a:rPr lang="tr-TR" smtClean="0"/>
              <a:t>4 yaşında annesi Amine’ye teslim edildi.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lstStyle/>
          <a:p>
            <a:pPr fontAlgn="auto">
              <a:spcAft>
                <a:spcPts val="0"/>
              </a:spcAft>
              <a:defRPr/>
            </a:pPr>
            <a:r>
              <a:rPr lang="tr-TR" dirty="0" smtClean="0"/>
              <a:t>Çocukluğu nasıl geçmiştir?</a:t>
            </a:r>
            <a:endParaRPr lang="tr-TR" dirty="0"/>
          </a:p>
        </p:txBody>
      </p:sp>
      <p:sp>
        <p:nvSpPr>
          <p:cNvPr id="3" name="2 İçerik Yer Tutucusu"/>
          <p:cNvSpPr>
            <a:spLocks noGrp="1"/>
          </p:cNvSpPr>
          <p:nvPr>
            <p:ph idx="1"/>
          </p:nvPr>
        </p:nvSpPr>
        <p:spPr/>
        <p:txBody>
          <a:bodyPr/>
          <a:lstStyle/>
          <a:p>
            <a:r>
              <a:rPr lang="tr-TR" smtClean="0"/>
              <a:t>6 yaşında annesiyle birlikte Medine’ye gitti.</a:t>
            </a:r>
          </a:p>
          <a:p>
            <a:r>
              <a:rPr lang="tr-TR" smtClean="0"/>
              <a:t>Annesiyle birlikte Medine’den Mekke dönerken annesi Ebva denilen yerde vefat etti.</a:t>
            </a:r>
          </a:p>
          <a:p>
            <a:r>
              <a:rPr lang="tr-TR" smtClean="0"/>
              <a:t>Dadısı Ümmü Eymen onu Mekke’ye dedesi Abdulmuttalip’in yanına götürdü.</a:t>
            </a:r>
          </a:p>
          <a:p>
            <a:r>
              <a:rPr lang="tr-TR" smtClean="0"/>
              <a:t>2 yıl kadar dedesi Abdulmuttalip’in yanında kaldı.</a:t>
            </a:r>
          </a:p>
          <a:p>
            <a:r>
              <a:rPr lang="tr-TR" smtClean="0"/>
              <a:t>8 yaşındayken dedesi vefat etti.</a:t>
            </a:r>
          </a:p>
          <a:p>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143000"/>
          </a:xfrm>
        </p:spPr>
        <p:txBody>
          <a:bodyPr/>
          <a:lstStyle/>
          <a:p>
            <a:pPr fontAlgn="auto">
              <a:spcAft>
                <a:spcPts val="0"/>
              </a:spcAft>
              <a:defRPr/>
            </a:pPr>
            <a:r>
              <a:rPr lang="tr-TR" dirty="0" smtClean="0"/>
              <a:t>Çocukluğu nasıl geçmiştir?</a:t>
            </a:r>
            <a:endParaRPr lang="tr-TR" dirty="0"/>
          </a:p>
        </p:txBody>
      </p:sp>
      <p:sp>
        <p:nvSpPr>
          <p:cNvPr id="3" name="2 İçerik Yer Tutucusu"/>
          <p:cNvSpPr>
            <a:spLocks noGrp="1"/>
          </p:cNvSpPr>
          <p:nvPr>
            <p:ph idx="1"/>
          </p:nvPr>
        </p:nvSpPr>
        <p:spPr/>
        <p:txBody>
          <a:bodyPr/>
          <a:lstStyle/>
          <a:p>
            <a:r>
              <a:rPr lang="tr-TR" smtClean="0"/>
              <a:t>Dedesi bakması için onu amcası olan Ebu Talip’e emanet etmişti.</a:t>
            </a:r>
          </a:p>
          <a:p>
            <a:r>
              <a:rPr lang="tr-TR" smtClean="0"/>
              <a:t>Amcasına yük olmamak için daha çocukken çobanlık yaptı.</a:t>
            </a:r>
          </a:p>
          <a:p>
            <a:r>
              <a:rPr lang="tr-TR" smtClean="0"/>
              <a:t>12 yaşındayken amcasıyla birlikte Şam’a ticaret yolculuğu yaptı.</a:t>
            </a:r>
          </a:p>
          <a:p>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unu-hz-Muhammedin-dogumu-cocuklugu-gencligi-aerdem">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sunu-hz-Muhammedin-dogumu-cocuklugu-gencligi-aerdem</Template>
  <TotalTime>3</TotalTime>
  <Words>1038</Words>
  <Application>Microsoft Office PowerPoint</Application>
  <PresentationFormat>Ekran Gösterisi (4:3)</PresentationFormat>
  <Paragraphs>142</Paragraphs>
  <Slides>26</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26</vt:i4>
      </vt:variant>
    </vt:vector>
  </HeadingPairs>
  <TitlesOfParts>
    <vt:vector size="33" baseType="lpstr">
      <vt:lpstr>Arial</vt:lpstr>
      <vt:lpstr>Calibri</vt:lpstr>
      <vt:lpstr>Trebuchet MS</vt:lpstr>
      <vt:lpstr>Wingdings</vt:lpstr>
      <vt:lpstr>Wingdings 2</vt:lpstr>
      <vt:lpstr>sunu-hz-Muhammedin-dogumu-cocuklugu-gencligi-aerdem</vt:lpstr>
      <vt:lpstr>Ofis Teması</vt:lpstr>
      <vt:lpstr>Hz. Muhammed'in Doğumu, Çocukluk ve Gençlik Yılları</vt:lpstr>
      <vt:lpstr>Hz. Muhammed (s.a.v.)’in çocukluk hayatını öğrenmek bize neler kazandırır?</vt:lpstr>
      <vt:lpstr>“Gül Yüzlüye Selam” adlı şiir</vt:lpstr>
      <vt:lpstr>Hz. Muhammed (s.a.v.) nerede doğmuştur?</vt:lpstr>
      <vt:lpstr>Hz. Muhammed (s.a.v.) ne zaman doğmuştur?</vt:lpstr>
      <vt:lpstr>Çocukluk yılları nerelerde geçmiştir?</vt:lpstr>
      <vt:lpstr>Çocukluğu nasıl geçmiştir?</vt:lpstr>
      <vt:lpstr>Çocukluğu nasıl geçmiştir?</vt:lpstr>
      <vt:lpstr>Çocukluğu nasıl geçmiştir?</vt:lpstr>
      <vt:lpstr>Çocukluğunda onu etkileyen önemli olaylar nelerdir?</vt:lpstr>
      <vt:lpstr>Onun çocukluğundan almamız gereken dersler nelerdir?</vt:lpstr>
      <vt:lpstr>Gençlik yıllarını nerede geçirmiş, neler yapmıştır?</vt:lpstr>
      <vt:lpstr>Gençlik yıllarını nerede geçirmiş, neler yapmıştır?</vt:lpstr>
      <vt:lpstr>Hz. Muhammed (s.a.v.)’in gençlik hayatı hakkında verilen bilgilerden çıkarılması gereken ders nedir?</vt:lpstr>
      <vt:lpstr>Açıklayalım etkinliği</vt:lpstr>
      <vt:lpstr>sorular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YUSUF BUĞRA ZENGİ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Hz. Muhammed'in Doğumu, Çocukluk ve Gençlik Yılları</dc:title>
  <dc:creator>licom</dc:creator>
  <cp:lastModifiedBy>Fırat Toprak</cp:lastModifiedBy>
  <cp:revision>6</cp:revision>
  <dcterms:created xsi:type="dcterms:W3CDTF">2013-03-26T16:57:56Z</dcterms:created>
  <dcterms:modified xsi:type="dcterms:W3CDTF">2017-09-30T02:36:10Z</dcterms:modified>
  <cp:category>Eğitim</cp:category>
</cp:coreProperties>
</file>