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handoutMasterIdLst>
    <p:handoutMasterId r:id="rId112"/>
  </p:handoutMasterIdLst>
  <p:sldIdLst>
    <p:sldId id="256" r:id="rId2"/>
    <p:sldId id="257" r:id="rId3"/>
    <p:sldId id="258" r:id="rId4"/>
    <p:sldId id="259" r:id="rId5"/>
    <p:sldId id="260" r:id="rId6"/>
    <p:sldId id="261" r:id="rId7"/>
    <p:sldId id="262" r:id="rId8"/>
    <p:sldId id="263" r:id="rId9"/>
    <p:sldId id="307" r:id="rId10"/>
    <p:sldId id="264" r:id="rId11"/>
    <p:sldId id="265" r:id="rId12"/>
    <p:sldId id="266" r:id="rId13"/>
    <p:sldId id="308" r:id="rId14"/>
    <p:sldId id="267" r:id="rId15"/>
    <p:sldId id="268" r:id="rId16"/>
    <p:sldId id="269" r:id="rId17"/>
    <p:sldId id="270" r:id="rId18"/>
    <p:sldId id="271" r:id="rId19"/>
    <p:sldId id="272" r:id="rId20"/>
    <p:sldId id="273" r:id="rId21"/>
    <p:sldId id="274" r:id="rId22"/>
    <p:sldId id="275" r:id="rId23"/>
    <p:sldId id="309" r:id="rId24"/>
    <p:sldId id="276" r:id="rId25"/>
    <p:sldId id="277" r:id="rId26"/>
    <p:sldId id="278" r:id="rId27"/>
    <p:sldId id="310" r:id="rId28"/>
    <p:sldId id="279" r:id="rId29"/>
    <p:sldId id="280" r:id="rId30"/>
    <p:sldId id="281" r:id="rId31"/>
    <p:sldId id="311" r:id="rId32"/>
    <p:sldId id="282" r:id="rId33"/>
    <p:sldId id="283" r:id="rId34"/>
    <p:sldId id="284" r:id="rId35"/>
    <p:sldId id="312" r:id="rId36"/>
    <p:sldId id="285" r:id="rId37"/>
    <p:sldId id="354" r:id="rId38"/>
    <p:sldId id="286" r:id="rId39"/>
    <p:sldId id="287" r:id="rId40"/>
    <p:sldId id="288" r:id="rId41"/>
    <p:sldId id="289" r:id="rId42"/>
    <p:sldId id="290" r:id="rId43"/>
    <p:sldId id="291" r:id="rId44"/>
    <p:sldId id="355" r:id="rId45"/>
    <p:sldId id="313" r:id="rId46"/>
    <p:sldId id="292" r:id="rId47"/>
    <p:sldId id="314" r:id="rId48"/>
    <p:sldId id="293" r:id="rId49"/>
    <p:sldId id="294" r:id="rId50"/>
    <p:sldId id="295" r:id="rId51"/>
    <p:sldId id="296" r:id="rId52"/>
    <p:sldId id="316" r:id="rId53"/>
    <p:sldId id="315" r:id="rId54"/>
    <p:sldId id="297" r:id="rId55"/>
    <p:sldId id="317" r:id="rId56"/>
    <p:sldId id="298" r:id="rId57"/>
    <p:sldId id="299" r:id="rId58"/>
    <p:sldId id="300" r:id="rId59"/>
    <p:sldId id="356" r:id="rId60"/>
    <p:sldId id="301" r:id="rId61"/>
    <p:sldId id="302" r:id="rId62"/>
    <p:sldId id="303" r:id="rId63"/>
    <p:sldId id="304" r:id="rId64"/>
    <p:sldId id="305" r:id="rId65"/>
    <p:sldId id="306" r:id="rId66"/>
    <p:sldId id="357" r:id="rId67"/>
    <p:sldId id="318" r:id="rId68"/>
    <p:sldId id="319" r:id="rId69"/>
    <p:sldId id="320" r:id="rId70"/>
    <p:sldId id="321" r:id="rId71"/>
    <p:sldId id="322" r:id="rId72"/>
    <p:sldId id="323" r:id="rId73"/>
    <p:sldId id="324" r:id="rId74"/>
    <p:sldId id="325" r:id="rId75"/>
    <p:sldId id="326" r:id="rId76"/>
    <p:sldId id="327" r:id="rId77"/>
    <p:sldId id="358" r:id="rId78"/>
    <p:sldId id="328" r:id="rId79"/>
    <p:sldId id="329" r:id="rId80"/>
    <p:sldId id="330" r:id="rId81"/>
    <p:sldId id="331" r:id="rId82"/>
    <p:sldId id="332" r:id="rId83"/>
    <p:sldId id="333" r:id="rId84"/>
    <p:sldId id="359" r:id="rId85"/>
    <p:sldId id="334" r:id="rId86"/>
    <p:sldId id="360" r:id="rId87"/>
    <p:sldId id="335" r:id="rId88"/>
    <p:sldId id="336" r:id="rId89"/>
    <p:sldId id="337" r:id="rId90"/>
    <p:sldId id="361" r:id="rId91"/>
    <p:sldId id="338" r:id="rId92"/>
    <p:sldId id="339" r:id="rId93"/>
    <p:sldId id="362" r:id="rId94"/>
    <p:sldId id="340" r:id="rId95"/>
    <p:sldId id="341" r:id="rId96"/>
    <p:sldId id="363" r:id="rId97"/>
    <p:sldId id="343" r:id="rId98"/>
    <p:sldId id="342" r:id="rId99"/>
    <p:sldId id="344" r:id="rId100"/>
    <p:sldId id="345" r:id="rId101"/>
    <p:sldId id="346" r:id="rId102"/>
    <p:sldId id="347" r:id="rId103"/>
    <p:sldId id="348" r:id="rId104"/>
    <p:sldId id="349" r:id="rId105"/>
    <p:sldId id="352" r:id="rId106"/>
    <p:sldId id="350" r:id="rId107"/>
    <p:sldId id="364" r:id="rId108"/>
    <p:sldId id="351" r:id="rId109"/>
    <p:sldId id="353" r:id="rId110"/>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92" d="100"/>
          <a:sy n="92" d="100"/>
        </p:scale>
        <p:origin x="-492"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DDE8544-08DB-4E0D-BF34-8F7BB727E7D9}" type="datetimeFigureOut">
              <a:rPr lang="tr-TR" smtClean="0"/>
              <a:pPr/>
              <a:t>2.09.2020</a:t>
            </a:fld>
            <a:endParaRPr lang="tr-TR"/>
          </a:p>
        </p:txBody>
      </p:sp>
      <p:sp>
        <p:nvSpPr>
          <p:cNvPr id="4" name="3 Altbilgi Yer Tutucusu"/>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5" name="4 Slayt Numarası Yer Tutucusu"/>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5567662-44BA-47BB-8CB8-90B5A58424F4}" type="slidenum">
              <a:rPr lang="tr-TR" smtClean="0"/>
              <a:pPr/>
              <a:t>‹#›</a:t>
            </a:fld>
            <a:endParaRPr lang="tr-T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24626E-9D2D-4737-89FD-0315869F16CF}" type="datetimeFigureOut">
              <a:rPr lang="tr-TR" smtClean="0"/>
              <a:pPr/>
              <a:t>2.09.2020</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35112F-CCF2-4835-BCD7-C274E484A8D4}"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200" b="1" i="1" kern="1200" dirty="0" smtClean="0">
                <a:solidFill>
                  <a:schemeClr val="tx1"/>
                </a:solidFill>
                <a:latin typeface="+mn-lt"/>
                <a:ea typeface="+mn-ea"/>
                <a:cs typeface="+mn-cs"/>
              </a:rPr>
              <a:t>https://</a:t>
            </a:r>
            <a:r>
              <a:rPr lang="tr-TR" sz="1200" b="1" i="1" kern="1200" dirty="0" smtClean="0">
                <a:solidFill>
                  <a:schemeClr val="tx1"/>
                </a:solidFill>
                <a:latin typeface="+mn-lt"/>
                <a:ea typeface="+mn-ea"/>
                <a:cs typeface="+mn-cs"/>
              </a:rPr>
              <a:t>www.HangiSoru.com</a:t>
            </a:r>
            <a:endParaRPr lang="tr-TR" dirty="0"/>
          </a:p>
        </p:txBody>
      </p:sp>
      <p:sp>
        <p:nvSpPr>
          <p:cNvPr id="4" name="3 Slayt Numarası Yer Tutucusu"/>
          <p:cNvSpPr>
            <a:spLocks noGrp="1"/>
          </p:cNvSpPr>
          <p:nvPr>
            <p:ph type="sldNum" sz="quarter" idx="10"/>
          </p:nvPr>
        </p:nvSpPr>
        <p:spPr/>
        <p:txBody>
          <a:bodyPr/>
          <a:lstStyle/>
          <a:p>
            <a:fld id="{1035112F-CCF2-4835-BCD7-C274E484A8D4}" type="slidenum">
              <a:rPr lang="tr-TR" smtClean="0"/>
              <a:pPr/>
              <a:t>62</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D8C5BEFC-E6C3-42D6-957E-1FEF4C7340C3}" type="datetimeFigureOut">
              <a:rPr lang="tr-TR"/>
              <a:pPr>
                <a:defRPr/>
              </a:pPr>
              <a:t>2.09.2020</a:t>
            </a:fld>
            <a:endParaRPr lang="tr-TR"/>
          </a:p>
        </p:txBody>
      </p:sp>
      <p:sp>
        <p:nvSpPr>
          <p:cNvPr id="5" name="4 Altbilgi Yer Tutucusu"/>
          <p:cNvSpPr>
            <a:spLocks noGrp="1"/>
          </p:cNvSpPr>
          <p:nvPr>
            <p:ph type="ftr" sz="quarter" idx="11"/>
          </p:nvPr>
        </p:nvSpPr>
        <p:spPr/>
        <p:txBody>
          <a:bodyPr/>
          <a:lstStyle>
            <a:lvl1pPr>
              <a:defRPr/>
            </a:lvl1pPr>
          </a:lstStyle>
          <a:p>
            <a:endParaRPr lang="tr-TR"/>
          </a:p>
        </p:txBody>
      </p:sp>
      <p:sp>
        <p:nvSpPr>
          <p:cNvPr id="6" name="5 Slayt Numarası Yer Tutucusu"/>
          <p:cNvSpPr>
            <a:spLocks noGrp="1"/>
          </p:cNvSpPr>
          <p:nvPr>
            <p:ph type="sldNum" sz="quarter" idx="12"/>
          </p:nvPr>
        </p:nvSpPr>
        <p:spPr/>
        <p:txBody>
          <a:bodyPr/>
          <a:lstStyle>
            <a:lvl1pPr>
              <a:defRPr/>
            </a:lvl1pPr>
          </a:lstStyle>
          <a:p>
            <a:pPr>
              <a:defRPr/>
            </a:pPr>
            <a:fld id="{4D6C7167-64B3-492E-BD17-24CE32F7191D}" type="slidenum">
              <a:rPr lang="tr-TR"/>
              <a:pPr>
                <a:defRPr/>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5C265240-0116-48E4-80D5-2832299C5C6B}" type="datetimeFigureOut">
              <a:rPr lang="tr-TR"/>
              <a:pPr>
                <a:defRPr/>
              </a:pPr>
              <a:t>2.09.2020</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3BABD8BB-EEF5-41F2-AEC4-C77AEBC07F75}"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92160DF6-0D7F-4A1F-AF47-BAB1024A28BE}" type="datetimeFigureOut">
              <a:rPr lang="tr-TR"/>
              <a:pPr>
                <a:defRPr/>
              </a:pPr>
              <a:t>2.09.2020</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A01C9973-25DA-4383-8318-93AD124B978C}" type="slidenum">
              <a:rPr lang="tr-TR"/>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A2E3DC2A-7CFD-43D8-8740-A3BB976F67EF}" type="datetimeFigureOut">
              <a:rPr lang="tr-TR"/>
              <a:pPr>
                <a:defRPr/>
              </a:pPr>
              <a:t>2.09.2020</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CA8B00EF-AF59-4799-9A66-D851FDA1BEFB}" type="slidenum">
              <a:rPr lang="tr-TR"/>
              <a:pPr>
                <a:defRPr/>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B8487E5B-74C0-4BEF-A594-EF899CDF150F}" type="datetimeFigureOut">
              <a:rPr lang="tr-TR"/>
              <a:pPr>
                <a:defRPr/>
              </a:pPr>
              <a:t>2.09.2020</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4AD61899-87DB-49E9-9C97-979B00447972}" type="slidenum">
              <a:rPr lang="tr-TR"/>
              <a:pPr>
                <a:defRPr/>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0830EC86-B8BE-4A91-B2E8-E4B4C7702917}" type="datetimeFigureOut">
              <a:rPr lang="tr-TR"/>
              <a:pPr>
                <a:defRPr/>
              </a:pPr>
              <a:t>2.09.2020</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A9381475-8D52-4CA8-94F4-80FA799AABD7}" type="slidenum">
              <a:rPr lang="tr-TR"/>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6F6369BD-BA87-4AE8-83EA-C528C3F65DEC}" type="datetimeFigureOut">
              <a:rPr lang="tr-TR"/>
              <a:pPr>
                <a:defRPr/>
              </a:pPr>
              <a:t>2.09.2020</a:t>
            </a:fld>
            <a:endParaRPr lang="tr-TR"/>
          </a:p>
        </p:txBody>
      </p:sp>
      <p:sp>
        <p:nvSpPr>
          <p:cNvPr id="8" name="4 Altbilgi Yer Tutucusu"/>
          <p:cNvSpPr>
            <a:spLocks noGrp="1"/>
          </p:cNvSpPr>
          <p:nvPr>
            <p:ph type="ftr" sz="quarter" idx="11"/>
          </p:nvPr>
        </p:nvSpPr>
        <p:spPr/>
        <p:txBody>
          <a:bodyPr/>
          <a:lstStyle>
            <a:lvl1pPr>
              <a:defRPr/>
            </a:lvl1pPr>
          </a:lstStyle>
          <a:p>
            <a:pPr>
              <a:defRPr/>
            </a:pPr>
            <a:endParaRPr lang="tr-TR"/>
          </a:p>
        </p:txBody>
      </p:sp>
      <p:sp>
        <p:nvSpPr>
          <p:cNvPr id="9" name="5 Slayt Numarası Yer Tutucusu"/>
          <p:cNvSpPr>
            <a:spLocks noGrp="1"/>
          </p:cNvSpPr>
          <p:nvPr>
            <p:ph type="sldNum" sz="quarter" idx="12"/>
          </p:nvPr>
        </p:nvSpPr>
        <p:spPr/>
        <p:txBody>
          <a:bodyPr/>
          <a:lstStyle>
            <a:lvl1pPr>
              <a:defRPr/>
            </a:lvl1pPr>
          </a:lstStyle>
          <a:p>
            <a:pPr>
              <a:defRPr/>
            </a:pPr>
            <a:fld id="{D70A900B-E2CE-4BD5-A009-5C4FFB711D51}" type="slidenum">
              <a:rPr lang="tr-TR"/>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13AE9204-2F57-4E96-97E2-3563387B6020}" type="datetimeFigureOut">
              <a:rPr lang="tr-TR"/>
              <a:pPr>
                <a:defRPr/>
              </a:pPr>
              <a:t>2.09.2020</a:t>
            </a:fld>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pPr>
              <a:defRPr/>
            </a:pPr>
            <a:fld id="{68B5471D-D6DF-4631-8FF1-9FCA09BE1951}" type="slidenum">
              <a:rPr lang="tr-TR"/>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75ECE124-8492-4406-AA87-CCF8BA723EDE}" type="datetimeFigureOut">
              <a:rPr lang="tr-TR"/>
              <a:pPr>
                <a:defRPr/>
              </a:pPr>
              <a:t>2.09.2020</a:t>
            </a:fld>
            <a:endParaRPr lang="tr-TR"/>
          </a:p>
        </p:txBody>
      </p:sp>
      <p:sp>
        <p:nvSpPr>
          <p:cNvPr id="3" name="4 Altbilgi Yer Tutucusu"/>
          <p:cNvSpPr>
            <a:spLocks noGrp="1"/>
          </p:cNvSpPr>
          <p:nvPr>
            <p:ph type="ftr" sz="quarter" idx="11"/>
          </p:nvPr>
        </p:nvSpPr>
        <p:spPr/>
        <p:txBody>
          <a:bodyPr/>
          <a:lstStyle>
            <a:lvl1pPr>
              <a:defRPr/>
            </a:lvl1pPr>
          </a:lstStyle>
          <a:p>
            <a:pPr>
              <a:defRPr/>
            </a:pPr>
            <a:endParaRPr lang="tr-TR"/>
          </a:p>
        </p:txBody>
      </p:sp>
      <p:sp>
        <p:nvSpPr>
          <p:cNvPr id="4" name="5 Slayt Numarası Yer Tutucusu"/>
          <p:cNvSpPr>
            <a:spLocks noGrp="1"/>
          </p:cNvSpPr>
          <p:nvPr>
            <p:ph type="sldNum" sz="quarter" idx="12"/>
          </p:nvPr>
        </p:nvSpPr>
        <p:spPr/>
        <p:txBody>
          <a:bodyPr/>
          <a:lstStyle>
            <a:lvl1pPr>
              <a:defRPr/>
            </a:lvl1pPr>
          </a:lstStyle>
          <a:p>
            <a:pPr>
              <a:defRPr/>
            </a:pPr>
            <a:fld id="{7A9BF270-9176-43B2-B6FF-FA13987CF6A5}"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AF775BD0-76C3-4378-AFAA-691AF32FA8EA}" type="datetimeFigureOut">
              <a:rPr lang="tr-TR"/>
              <a:pPr>
                <a:defRPr/>
              </a:pPr>
              <a:t>2.09.2020</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7088A756-3F6A-4DCD-81BB-3FAFFFA7F0CB}" type="slidenum">
              <a:rPr lang="tr-TR"/>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828F47BF-238F-4B94-BB63-E337F4127872}" type="datetimeFigureOut">
              <a:rPr lang="tr-TR"/>
              <a:pPr>
                <a:defRPr/>
              </a:pPr>
              <a:t>2.09.2020</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40513738-4101-4D4F-AB2B-FC3E68663513}" type="slidenum">
              <a:rPr lang="tr-TR"/>
              <a:pPr>
                <a:defRPr/>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2 Metin Yer Tutucusu"/>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8CDF5F2-B21F-451D-8B68-B386C5EC63D4}" type="datetimeFigureOut">
              <a:rPr lang="tr-TR"/>
              <a:pPr>
                <a:defRPr/>
              </a:pPr>
              <a:t>2.09.2020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B3AF9145-1CDA-4BBC-8479-5305EF4A3D81}"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sorubak.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10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hyperlink" Target="https://www.sorubak.com/" TargetMode="Externa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1 Başlık"/>
          <p:cNvSpPr>
            <a:spLocks noGrp="1"/>
          </p:cNvSpPr>
          <p:nvPr>
            <p:ph type="ctrTitle"/>
          </p:nvPr>
        </p:nvSpPr>
        <p:spPr>
          <a:xfrm>
            <a:off x="685800" y="404813"/>
            <a:ext cx="7772400" cy="2663825"/>
          </a:xfrm>
        </p:spPr>
        <p:txBody>
          <a:bodyPr/>
          <a:lstStyle/>
          <a:p>
            <a:r>
              <a:rPr lang="tr-TR" sz="6000" dirty="0" smtClean="0"/>
              <a:t/>
            </a:r>
            <a:br>
              <a:rPr lang="tr-TR" sz="6000" dirty="0" smtClean="0"/>
            </a:br>
            <a:r>
              <a:rPr lang="tr-TR" sz="6000" dirty="0" smtClean="0"/>
              <a:t>7. SINIF 2. ÜNİTE</a:t>
            </a:r>
            <a:r>
              <a:rPr lang="tr-TR" sz="6000" dirty="0" smtClean="0">
                <a:solidFill>
                  <a:srgbClr val="FF0000"/>
                </a:solidFill>
              </a:rPr>
              <a:t/>
            </a:r>
            <a:br>
              <a:rPr lang="tr-TR" sz="6000" dirty="0" smtClean="0">
                <a:solidFill>
                  <a:srgbClr val="FF0000"/>
                </a:solidFill>
              </a:rPr>
            </a:br>
            <a:r>
              <a:rPr lang="tr-TR" sz="6000" b="1" i="1" dirty="0" smtClean="0">
                <a:hlinkClick r:id="rId2"/>
              </a:rPr>
              <a:t>https://</a:t>
            </a:r>
            <a:r>
              <a:rPr lang="tr-TR" sz="6000" b="1" i="1" dirty="0" smtClean="0">
                <a:hlinkClick r:id="rId2"/>
              </a:rPr>
              <a:t>www.HangiSoru.com</a:t>
            </a:r>
            <a:r>
              <a:rPr lang="tr-TR" sz="6000" b="1" i="1" dirty="0" smtClean="0"/>
              <a:t> </a:t>
            </a:r>
            <a:r>
              <a:rPr lang="tr-TR" sz="6000" dirty="0" smtClean="0">
                <a:solidFill>
                  <a:srgbClr val="FF0000"/>
                </a:solidFill>
              </a:rPr>
              <a:t/>
            </a:r>
            <a:br>
              <a:rPr lang="tr-TR" sz="6000" dirty="0" smtClean="0">
                <a:solidFill>
                  <a:srgbClr val="FF0000"/>
                </a:solidFill>
              </a:rPr>
            </a:br>
            <a:r>
              <a:rPr lang="tr-TR" sz="6000" dirty="0" smtClean="0">
                <a:solidFill>
                  <a:srgbClr val="FF0000"/>
                </a:solidFill>
              </a:rPr>
              <a:t>2. ÖĞRENME ALANI: </a:t>
            </a:r>
            <a:br>
              <a:rPr lang="tr-TR" sz="6000" dirty="0" smtClean="0">
                <a:solidFill>
                  <a:srgbClr val="FF0000"/>
                </a:solidFill>
              </a:rPr>
            </a:br>
            <a:r>
              <a:rPr lang="tr-TR" sz="6000" dirty="0" smtClean="0">
                <a:solidFill>
                  <a:srgbClr val="FF0000"/>
                </a:solidFill>
              </a:rPr>
              <a:t>KÜLTÜR ve MİRAS</a:t>
            </a:r>
          </a:p>
        </p:txBody>
      </p:sp>
      <p:sp>
        <p:nvSpPr>
          <p:cNvPr id="3" name="2 Alt Başlık"/>
          <p:cNvSpPr>
            <a:spLocks noGrp="1"/>
          </p:cNvSpPr>
          <p:nvPr>
            <p:ph type="subTitle" idx="1"/>
          </p:nvPr>
        </p:nvSpPr>
        <p:spPr>
          <a:xfrm>
            <a:off x="323850" y="3860800"/>
            <a:ext cx="8496300" cy="1778000"/>
          </a:xfrm>
        </p:spPr>
        <p:txBody>
          <a:bodyPr rtlCol="0">
            <a:normAutofit fontScale="85000" lnSpcReduction="20000"/>
          </a:bodyPr>
          <a:lstStyle/>
          <a:p>
            <a:pPr fontAlgn="auto">
              <a:spcAft>
                <a:spcPts val="0"/>
              </a:spcAft>
              <a:buFont typeface="Arial" pitchFamily="34" charset="0"/>
              <a:buNone/>
              <a:defRPr/>
            </a:pPr>
            <a:endParaRPr lang="tr-TR" sz="3600" b="1" dirty="0" smtClean="0">
              <a:solidFill>
                <a:srgbClr val="FF0000"/>
              </a:solidFill>
            </a:endParaRPr>
          </a:p>
          <a:p>
            <a:pPr fontAlgn="auto">
              <a:spcAft>
                <a:spcPts val="0"/>
              </a:spcAft>
              <a:buFont typeface="Arial" pitchFamily="34" charset="0"/>
              <a:buNone/>
              <a:defRPr/>
            </a:pPr>
            <a:r>
              <a:rPr lang="tr-TR" sz="4800" b="1" dirty="0" smtClean="0">
                <a:solidFill>
                  <a:schemeClr val="tx1"/>
                </a:solidFill>
              </a:rPr>
              <a:t>BEYLİKTEN </a:t>
            </a:r>
            <a:r>
              <a:rPr lang="tr-TR" sz="4800" b="1" dirty="0">
                <a:solidFill>
                  <a:schemeClr val="tx1"/>
                </a:solidFill>
              </a:rPr>
              <a:t>CİHAN DEVLETİNE </a:t>
            </a:r>
            <a:endParaRPr lang="tr-TR" sz="4800" b="1" dirty="0" smtClean="0">
              <a:solidFill>
                <a:schemeClr val="tx1"/>
              </a:solidFill>
            </a:endParaRPr>
          </a:p>
          <a:p>
            <a:pPr fontAlgn="auto">
              <a:spcAft>
                <a:spcPts val="0"/>
              </a:spcAft>
              <a:buFont typeface="Arial" pitchFamily="34" charset="0"/>
              <a:buNone/>
              <a:defRPr/>
            </a:pPr>
            <a:r>
              <a:rPr lang="tr-TR" sz="4800" b="1" dirty="0" smtClean="0">
                <a:solidFill>
                  <a:schemeClr val="tx1"/>
                </a:solidFill>
              </a:rPr>
              <a:t>(</a:t>
            </a:r>
            <a:r>
              <a:rPr lang="tr-TR" sz="4800" b="1" dirty="0">
                <a:solidFill>
                  <a:schemeClr val="tx1"/>
                </a:solidFill>
              </a:rPr>
              <a:t>2. öğrenme alanı-1.kazanım</a:t>
            </a:r>
            <a:endParaRPr lang="tr-TR" sz="4800"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Dikdörtgen"/>
          <p:cNvSpPr>
            <a:spLocks noChangeArrowheads="1"/>
          </p:cNvSpPr>
          <p:nvPr/>
        </p:nvSpPr>
        <p:spPr bwMode="auto">
          <a:xfrm>
            <a:off x="250825" y="188913"/>
            <a:ext cx="8785225" cy="2062162"/>
          </a:xfrm>
          <a:prstGeom prst="rect">
            <a:avLst/>
          </a:prstGeom>
          <a:noFill/>
          <a:ln w="9525">
            <a:noFill/>
            <a:miter lim="800000"/>
            <a:headEnd/>
            <a:tailEnd/>
          </a:ln>
        </p:spPr>
        <p:txBody>
          <a:bodyPr>
            <a:spAutoFit/>
          </a:bodyPr>
          <a:lstStyle/>
          <a:p>
            <a:r>
              <a:rPr lang="tr-TR" sz="3200" b="1">
                <a:solidFill>
                  <a:srgbClr val="FF0000"/>
                </a:solidFill>
                <a:cs typeface="Times New Roman" pitchFamily="18" charset="0"/>
              </a:rPr>
              <a:t>BİLGİ NOTU: </a:t>
            </a:r>
            <a:r>
              <a:rPr lang="tr-TR" sz="3200">
                <a:cs typeface="Times New Roman" pitchFamily="18" charset="0"/>
              </a:rPr>
              <a:t>Osmanlı’nın Bizans’a yardımının karşılığı olarak Bizans'ın Gelibolu’daki</a:t>
            </a:r>
            <a:endParaRPr lang="tr-TR" sz="3200"/>
          </a:p>
          <a:p>
            <a:pPr eaLnBrk="0" hangingPunct="0"/>
            <a:r>
              <a:rPr lang="tr-TR" sz="3200" b="1">
                <a:solidFill>
                  <a:srgbClr val="FF0000"/>
                </a:solidFill>
                <a:cs typeface="Times New Roman" pitchFamily="18" charset="0"/>
              </a:rPr>
              <a:t>Çimpe Kalesi'ni </a:t>
            </a:r>
            <a:r>
              <a:rPr lang="tr-TR" sz="3200">
                <a:cs typeface="Times New Roman" pitchFamily="18" charset="0"/>
              </a:rPr>
              <a:t>Osmanlı'ya vermesiyle </a:t>
            </a:r>
            <a:r>
              <a:rPr lang="tr-TR" sz="3200" b="1">
                <a:solidFill>
                  <a:srgbClr val="FF0000"/>
                </a:solidFill>
                <a:cs typeface="Times New Roman" pitchFamily="18" charset="0"/>
              </a:rPr>
              <a:t>Rumeli'ye geçiş </a:t>
            </a:r>
            <a:r>
              <a:rPr lang="tr-TR" sz="3200">
                <a:cs typeface="Times New Roman" pitchFamily="18" charset="0"/>
              </a:rPr>
              <a:t>yapıldı.</a:t>
            </a:r>
            <a:endParaRPr lang="tr-TR" sz="3200"/>
          </a:p>
        </p:txBody>
      </p:sp>
      <p:pic>
        <p:nvPicPr>
          <p:cNvPr id="22530" name="Picture 2" descr="https://im0-tub-tr.yandex.net/i?id=46190b590b36aba33c8b3afa50515123&amp;n=13"/>
          <p:cNvPicPr>
            <a:picLocks noChangeAspect="1" noChangeArrowheads="1"/>
          </p:cNvPicPr>
          <p:nvPr/>
        </p:nvPicPr>
        <p:blipFill>
          <a:blip r:embed="rId2" cstate="print"/>
          <a:srcRect/>
          <a:stretch>
            <a:fillRect/>
          </a:stretch>
        </p:blipFill>
        <p:spPr bwMode="auto">
          <a:xfrm>
            <a:off x="179388" y="2276475"/>
            <a:ext cx="8640762" cy="4321175"/>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1 Dikdörtgen"/>
          <p:cNvSpPr>
            <a:spLocks noChangeArrowheads="1"/>
          </p:cNvSpPr>
          <p:nvPr/>
        </p:nvSpPr>
        <p:spPr bwMode="auto">
          <a:xfrm>
            <a:off x="179388" y="404813"/>
            <a:ext cx="8785225" cy="4032250"/>
          </a:xfrm>
          <a:prstGeom prst="rect">
            <a:avLst/>
          </a:prstGeom>
          <a:noFill/>
          <a:ln w="9525">
            <a:noFill/>
            <a:miter lim="800000"/>
            <a:headEnd/>
            <a:tailEnd/>
          </a:ln>
        </p:spPr>
        <p:txBody>
          <a:bodyPr>
            <a:spAutoFit/>
          </a:bodyPr>
          <a:lstStyle/>
          <a:p>
            <a:pPr eaLnBrk="0" hangingPunct="0"/>
            <a:r>
              <a:rPr lang="tr-TR" sz="3200">
                <a:solidFill>
                  <a:srgbClr val="FF0000"/>
                </a:solidFill>
              </a:rPr>
              <a:t>II. Abdülhamit (1876-1909) Dönemi Yenilikleri:</a:t>
            </a:r>
            <a:endParaRPr lang="tr-TR" sz="3200"/>
          </a:p>
          <a:p>
            <a:pPr eaLnBrk="0" hangingPunct="0"/>
            <a:r>
              <a:rPr lang="tr-TR" sz="3200">
                <a:solidFill>
                  <a:srgbClr val="FF0000"/>
                </a:solidFill>
                <a:cs typeface="Times New Roman" pitchFamily="18" charset="0"/>
              </a:rPr>
              <a:t>1-</a:t>
            </a:r>
            <a:r>
              <a:rPr lang="tr-TR" sz="3200">
                <a:cs typeface="Times New Roman" pitchFamily="18" charset="0"/>
              </a:rPr>
              <a:t>Ziraat Bankası kuruldu.     </a:t>
            </a:r>
          </a:p>
          <a:p>
            <a:pPr eaLnBrk="0" hangingPunct="0"/>
            <a:endParaRPr lang="tr-TR" sz="3200">
              <a:solidFill>
                <a:srgbClr val="FF0000"/>
              </a:solidFill>
              <a:cs typeface="Times New Roman" pitchFamily="18" charset="0"/>
            </a:endParaRPr>
          </a:p>
          <a:p>
            <a:pPr eaLnBrk="0" hangingPunct="0"/>
            <a:endParaRPr lang="tr-TR" sz="3200">
              <a:solidFill>
                <a:srgbClr val="FF0000"/>
              </a:solidFill>
              <a:cs typeface="Times New Roman" pitchFamily="18" charset="0"/>
            </a:endParaRPr>
          </a:p>
          <a:p>
            <a:pPr eaLnBrk="0" hangingPunct="0"/>
            <a:endParaRPr lang="tr-TR" sz="3200">
              <a:solidFill>
                <a:srgbClr val="FF0000"/>
              </a:solidFill>
              <a:cs typeface="Times New Roman" pitchFamily="18" charset="0"/>
            </a:endParaRPr>
          </a:p>
          <a:p>
            <a:pPr eaLnBrk="0" hangingPunct="0"/>
            <a:endParaRPr lang="tr-TR" sz="3200">
              <a:solidFill>
                <a:srgbClr val="FF0000"/>
              </a:solidFill>
              <a:cs typeface="Times New Roman" pitchFamily="18" charset="0"/>
            </a:endParaRPr>
          </a:p>
          <a:p>
            <a:pPr eaLnBrk="0" hangingPunct="0"/>
            <a:endParaRPr lang="tr-TR" sz="3200">
              <a:solidFill>
                <a:srgbClr val="FF0000"/>
              </a:solidFill>
              <a:cs typeface="Times New Roman" pitchFamily="18" charset="0"/>
            </a:endParaRPr>
          </a:p>
          <a:p>
            <a:pPr eaLnBrk="0" hangingPunct="0"/>
            <a:r>
              <a:rPr lang="tr-TR" sz="3200">
                <a:solidFill>
                  <a:srgbClr val="FF0000"/>
                </a:solidFill>
                <a:cs typeface="Times New Roman" pitchFamily="18" charset="0"/>
              </a:rPr>
              <a:t>2-</a:t>
            </a:r>
            <a:r>
              <a:rPr lang="tr-TR" sz="3200">
                <a:cs typeface="Times New Roman" pitchFamily="18" charset="0"/>
              </a:rPr>
              <a:t>Darülaceze kuruldu.</a:t>
            </a:r>
            <a:endParaRPr lang="tr-TR" sz="3200"/>
          </a:p>
        </p:txBody>
      </p:sp>
      <p:pic>
        <p:nvPicPr>
          <p:cNvPr id="114690" name="Picture 2" descr="https://idsb.tmgrup.com.tr/2016/04/16/1460745488623.jpg"/>
          <p:cNvPicPr>
            <a:picLocks noChangeAspect="1" noChangeArrowheads="1"/>
          </p:cNvPicPr>
          <p:nvPr/>
        </p:nvPicPr>
        <p:blipFill>
          <a:blip r:embed="rId2" cstate="print"/>
          <a:srcRect/>
          <a:stretch>
            <a:fillRect/>
          </a:stretch>
        </p:blipFill>
        <p:spPr bwMode="auto">
          <a:xfrm>
            <a:off x="5364163" y="1412875"/>
            <a:ext cx="3578225" cy="5256213"/>
          </a:xfrm>
          <a:prstGeom prst="rect">
            <a:avLst/>
          </a:prstGeom>
          <a:noFill/>
          <a:ln w="9525">
            <a:noFill/>
            <a:miter lim="800000"/>
            <a:headEnd/>
            <a:tailEnd/>
          </a:ln>
        </p:spPr>
      </p:pic>
      <p:pic>
        <p:nvPicPr>
          <p:cNvPr id="114691" name="Picture 4" descr="https://pbs.twimg.com/profile_banners/2304967826/1510038923/1500x500"/>
          <p:cNvPicPr>
            <a:picLocks noChangeAspect="1" noChangeArrowheads="1"/>
          </p:cNvPicPr>
          <p:nvPr/>
        </p:nvPicPr>
        <p:blipFill>
          <a:blip r:embed="rId3" cstate="print"/>
          <a:srcRect/>
          <a:stretch>
            <a:fillRect/>
          </a:stretch>
        </p:blipFill>
        <p:spPr bwMode="auto">
          <a:xfrm>
            <a:off x="107950" y="1412875"/>
            <a:ext cx="5256213" cy="2447925"/>
          </a:xfrm>
          <a:prstGeom prst="rect">
            <a:avLst/>
          </a:prstGeom>
          <a:noFill/>
          <a:ln w="9525">
            <a:noFill/>
            <a:miter lim="800000"/>
            <a:headEnd/>
            <a:tailEnd/>
          </a:ln>
        </p:spPr>
      </p:pic>
      <p:pic>
        <p:nvPicPr>
          <p:cNvPr id="114692" name="Picture 6" descr="https://www.emlaknews.com.tr/wp-content/uploads/2016/07/darulaceze.jpg"/>
          <p:cNvPicPr>
            <a:picLocks noChangeAspect="1" noChangeArrowheads="1"/>
          </p:cNvPicPr>
          <p:nvPr/>
        </p:nvPicPr>
        <p:blipFill>
          <a:blip r:embed="rId4" cstate="print"/>
          <a:srcRect/>
          <a:stretch>
            <a:fillRect/>
          </a:stretch>
        </p:blipFill>
        <p:spPr bwMode="auto">
          <a:xfrm>
            <a:off x="107950" y="4365625"/>
            <a:ext cx="5256213" cy="2297113"/>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
          <p:cNvSpPr>
            <a:spLocks noChangeArrowheads="1"/>
          </p:cNvSpPr>
          <p:nvPr/>
        </p:nvSpPr>
        <p:spPr bwMode="auto">
          <a:xfrm>
            <a:off x="323850" y="217488"/>
            <a:ext cx="8712200" cy="4032250"/>
          </a:xfrm>
          <a:prstGeom prst="rect">
            <a:avLst/>
          </a:prstGeom>
          <a:noFill/>
          <a:ln w="9525">
            <a:noFill/>
            <a:miter lim="800000"/>
            <a:headEnd/>
            <a:tailEnd/>
          </a:ln>
        </p:spPr>
        <p:txBody>
          <a:bodyPr anchor="ctr">
            <a:spAutoFit/>
          </a:bodyPr>
          <a:lstStyle/>
          <a:p>
            <a:pPr indent="457200" algn="just"/>
            <a:r>
              <a:rPr lang="tr-TR" sz="3200" b="1">
                <a:solidFill>
                  <a:srgbClr val="FF0000"/>
                </a:solidFill>
                <a:cs typeface="Times New Roman" pitchFamily="18" charset="0"/>
              </a:rPr>
              <a:t>OSMANLIDAN KALAN MİRASIMIZ </a:t>
            </a:r>
          </a:p>
          <a:p>
            <a:pPr indent="457200" algn="just"/>
            <a:r>
              <a:rPr lang="tr-TR" sz="3200" b="1">
                <a:solidFill>
                  <a:srgbClr val="FF0000"/>
                </a:solidFill>
                <a:cs typeface="Times New Roman" pitchFamily="18" charset="0"/>
              </a:rPr>
              <a:t>   (2. öğrenme alanı-5.kazanım) </a:t>
            </a:r>
          </a:p>
          <a:p>
            <a:pPr indent="457200" algn="just"/>
            <a:r>
              <a:rPr lang="tr-TR" sz="3200" b="1">
                <a:solidFill>
                  <a:srgbClr val="FF0000"/>
                </a:solidFill>
                <a:cs typeface="Times New Roman" pitchFamily="18" charset="0"/>
              </a:rPr>
              <a:t>Seyahatname: </a:t>
            </a:r>
            <a:r>
              <a:rPr lang="tr-TR" sz="3200">
                <a:cs typeface="Times New Roman" pitchFamily="18" charset="0"/>
              </a:rPr>
              <a:t>Seyyahın gezip gördüğü yerleri yazdığı metne denir.</a:t>
            </a:r>
            <a:endParaRPr lang="tr-TR" sz="3200"/>
          </a:p>
          <a:p>
            <a:pPr indent="457200" algn="just" eaLnBrk="0" hangingPunct="0"/>
            <a:r>
              <a:rPr lang="tr-TR" sz="3200" b="1">
                <a:solidFill>
                  <a:srgbClr val="FF0000"/>
                </a:solidFill>
                <a:cs typeface="Times New Roman" pitchFamily="18" charset="0"/>
              </a:rPr>
              <a:t>Seyyah: </a:t>
            </a:r>
            <a:r>
              <a:rPr lang="tr-TR" sz="3200">
                <a:cs typeface="Times New Roman" pitchFamily="18" charset="0"/>
              </a:rPr>
              <a:t>Gezip görmeyi kendisine iş edinen kimseye denir. En önemlisi </a:t>
            </a:r>
            <a:r>
              <a:rPr lang="tr-TR" sz="3200" b="1">
                <a:solidFill>
                  <a:srgbClr val="FF0000"/>
                </a:solidFill>
                <a:cs typeface="Times New Roman" pitchFamily="18" charset="0"/>
              </a:rPr>
              <a:t>seyyah Evliya Çelebi</a:t>
            </a:r>
            <a:r>
              <a:rPr lang="tr-TR" sz="3200">
                <a:cs typeface="Times New Roman" pitchFamily="18" charset="0"/>
              </a:rPr>
              <a:t>; en önemli </a:t>
            </a:r>
            <a:r>
              <a:rPr lang="tr-TR" sz="3200" b="1">
                <a:solidFill>
                  <a:srgbClr val="FF0000"/>
                </a:solidFill>
                <a:cs typeface="Times New Roman" pitchFamily="18" charset="0"/>
              </a:rPr>
              <a:t>seyahatname Evliya Çelebi Seyahatnamesi</a:t>
            </a:r>
            <a:r>
              <a:rPr lang="tr-TR" sz="3200">
                <a:cs typeface="Times New Roman" pitchFamily="18" charset="0"/>
              </a:rPr>
              <a:t>dir.</a:t>
            </a:r>
            <a:endParaRPr lang="tr-TR" sz="3200"/>
          </a:p>
        </p:txBody>
      </p:sp>
      <p:pic>
        <p:nvPicPr>
          <p:cNvPr id="115714" name="Picture 2" descr="https://im0-tub-tr.yandex.net/i?id=cf5204ad31d09c35120396e30204b749&amp;n=13"/>
          <p:cNvPicPr>
            <a:picLocks noChangeAspect="1" noChangeArrowheads="1"/>
          </p:cNvPicPr>
          <p:nvPr/>
        </p:nvPicPr>
        <p:blipFill>
          <a:blip r:embed="rId2" cstate="print"/>
          <a:srcRect/>
          <a:stretch>
            <a:fillRect/>
          </a:stretch>
        </p:blipFill>
        <p:spPr bwMode="auto">
          <a:xfrm>
            <a:off x="4572000" y="3644900"/>
            <a:ext cx="4352925" cy="3048000"/>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1 Dikdörtgen"/>
          <p:cNvSpPr>
            <a:spLocks noChangeArrowheads="1"/>
          </p:cNvSpPr>
          <p:nvPr/>
        </p:nvSpPr>
        <p:spPr bwMode="auto">
          <a:xfrm>
            <a:off x="250825" y="188913"/>
            <a:ext cx="8713788" cy="6494462"/>
          </a:xfrm>
          <a:prstGeom prst="rect">
            <a:avLst/>
          </a:prstGeom>
          <a:noFill/>
          <a:ln w="9525">
            <a:noFill/>
            <a:miter lim="800000"/>
            <a:headEnd/>
            <a:tailEnd/>
          </a:ln>
        </p:spPr>
        <p:txBody>
          <a:bodyPr>
            <a:spAutoFit/>
          </a:bodyPr>
          <a:lstStyle/>
          <a:p>
            <a:pPr indent="457200" algn="just" eaLnBrk="0" hangingPunct="0"/>
            <a:r>
              <a:rPr lang="tr-TR" sz="3200" b="1">
                <a:solidFill>
                  <a:srgbClr val="FF0000"/>
                </a:solidFill>
                <a:cs typeface="Times New Roman" pitchFamily="18" charset="0"/>
              </a:rPr>
              <a:t>BİLGİ NOTU: </a:t>
            </a:r>
            <a:r>
              <a:rPr lang="tr-TR" sz="3200">
                <a:cs typeface="Times New Roman" pitchFamily="18" charset="0"/>
              </a:rPr>
              <a:t>Osmanlı topraklarında dolaşan seyyahlar, seyahatnamelerinde Türk kültürünün farklı özelliklerine yer vermiştir. Türklerin yaşam biçimi, evleri, eşyaları, misafirperverlikleri, yiyecek, içecekleri, kutlamaları, sporları, seyahatnamelerin konularıdır.</a:t>
            </a:r>
            <a:endParaRPr lang="tr-TR" sz="3200"/>
          </a:p>
          <a:p>
            <a:pPr indent="457200" algn="just" eaLnBrk="0" hangingPunct="0"/>
            <a:r>
              <a:rPr lang="tr-TR" sz="3200">
                <a:cs typeface="Times New Roman" pitchFamily="18" charset="0"/>
              </a:rPr>
              <a:t>Türk aile yapısı, Osmanlı topraklarında dolaşan seyyahların dikkatini çekmiştir. Osmanlı aile yapısının çok sağlam olduğunu yazan seyyahlar, yaşlılar ve çocuklar arasında yaşanan sevgi ve şefkati özellikle vurgulamışlardır.</a:t>
            </a:r>
            <a:endParaRPr lang="tr-TR" sz="320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1 Dikdörtgen"/>
          <p:cNvSpPr>
            <a:spLocks noChangeArrowheads="1"/>
          </p:cNvSpPr>
          <p:nvPr/>
        </p:nvSpPr>
        <p:spPr bwMode="auto">
          <a:xfrm>
            <a:off x="179388" y="188913"/>
            <a:ext cx="8785225" cy="3538537"/>
          </a:xfrm>
          <a:prstGeom prst="rect">
            <a:avLst/>
          </a:prstGeom>
          <a:noFill/>
          <a:ln w="9525">
            <a:noFill/>
            <a:miter lim="800000"/>
            <a:headEnd/>
            <a:tailEnd/>
          </a:ln>
        </p:spPr>
        <p:txBody>
          <a:bodyPr>
            <a:spAutoFit/>
          </a:bodyPr>
          <a:lstStyle/>
          <a:p>
            <a:r>
              <a:rPr lang="tr-TR" sz="3200">
                <a:latin typeface="Calibri" pitchFamily="34" charset="0"/>
              </a:rPr>
              <a:t>Osmanlıda mahalle toplumsal birliğin temsiliydi. Mahallede mükemmel bir dayanışma vardı. Mahallede kadınlar bayram ve kış hazırlıklarını birlikte yaparlardı. Düğün, cenaze gibi merasimler hep birlikte yapılırdı. Maddi durumu iyi olmayanların ihtiyaçları mahalleli tarafından ortaklaşa karşılanırdı.</a:t>
            </a:r>
          </a:p>
        </p:txBody>
      </p:sp>
      <p:pic>
        <p:nvPicPr>
          <p:cNvPr id="117762" name="Picture 2" descr="https://im0-tub-tr.yandex.net/i?id=4dc25c7805adb19d98f697cf0baf53a0&amp;n=13"/>
          <p:cNvPicPr>
            <a:picLocks noChangeAspect="1" noChangeArrowheads="1"/>
          </p:cNvPicPr>
          <p:nvPr/>
        </p:nvPicPr>
        <p:blipFill>
          <a:blip r:embed="rId2" cstate="print"/>
          <a:srcRect/>
          <a:stretch>
            <a:fillRect/>
          </a:stretch>
        </p:blipFill>
        <p:spPr bwMode="auto">
          <a:xfrm>
            <a:off x="250825" y="3644900"/>
            <a:ext cx="8569325" cy="3097213"/>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p:cNvSpPr>
            <a:spLocks noChangeArrowheads="1"/>
          </p:cNvSpPr>
          <p:nvPr/>
        </p:nvSpPr>
        <p:spPr bwMode="auto">
          <a:xfrm>
            <a:off x="107950" y="188913"/>
            <a:ext cx="8748713" cy="3538537"/>
          </a:xfrm>
          <a:prstGeom prst="rect">
            <a:avLst/>
          </a:prstGeom>
          <a:noFill/>
          <a:ln w="9525">
            <a:noFill/>
            <a:miter lim="800000"/>
            <a:headEnd/>
            <a:tailEnd/>
          </a:ln>
        </p:spPr>
        <p:txBody>
          <a:bodyPr anchor="ctr">
            <a:spAutoFit/>
          </a:bodyPr>
          <a:lstStyle/>
          <a:p>
            <a:pPr indent="457200"/>
            <a:r>
              <a:rPr lang="tr-TR" sz="3200">
                <a:solidFill>
                  <a:srgbClr val="FF0000"/>
                </a:solidFill>
              </a:rPr>
              <a:t>                  Osmanlı Sanatları:</a:t>
            </a:r>
            <a:endParaRPr lang="tr-TR" sz="3200"/>
          </a:p>
          <a:p>
            <a:pPr indent="457200" eaLnBrk="0" hangingPunct="0"/>
            <a:r>
              <a:rPr lang="tr-TR" sz="3200" b="1">
                <a:solidFill>
                  <a:srgbClr val="FF0000"/>
                </a:solidFill>
                <a:cs typeface="Times New Roman" pitchFamily="18" charset="0"/>
              </a:rPr>
              <a:t>Çini: </a:t>
            </a:r>
            <a:r>
              <a:rPr lang="tr-TR" sz="3200">
                <a:cs typeface="Times New Roman" pitchFamily="18" charset="0"/>
              </a:rPr>
              <a:t>Osmanlıca kökenli bir sözcük olan “çini” </a:t>
            </a:r>
            <a:r>
              <a:rPr lang="tr-TR" sz="3200" b="1">
                <a:solidFill>
                  <a:srgbClr val="001F5F"/>
                </a:solidFill>
                <a:cs typeface="Times New Roman" pitchFamily="18" charset="0"/>
              </a:rPr>
              <a:t>sırlı kap </a:t>
            </a:r>
            <a:r>
              <a:rPr lang="tr-TR" sz="3200">
                <a:cs typeface="Times New Roman" pitchFamily="18" charset="0"/>
              </a:rPr>
              <a:t>anlamına gelmektedir. Osmanlılar çini sözcüğünü kilden yapılan her türlü kap için kullanmıştır. Çin kelimesinden türetilmiş, porselen sanatını dünyaya tanıtan Çinlilere izafeten verilmiş bir isimdir.</a:t>
            </a:r>
            <a:endParaRPr lang="tr-TR" sz="3200"/>
          </a:p>
        </p:txBody>
      </p:sp>
      <p:pic>
        <p:nvPicPr>
          <p:cNvPr id="118786" name="Picture 2" descr="https://im0-tub-tr.yandex.net/i?id=306ca8f717aa4c2af40050c3f10f2b7b&amp;n=13"/>
          <p:cNvPicPr>
            <a:picLocks noChangeAspect="1" noChangeArrowheads="1"/>
          </p:cNvPicPr>
          <p:nvPr/>
        </p:nvPicPr>
        <p:blipFill>
          <a:blip r:embed="rId2" cstate="print"/>
          <a:srcRect/>
          <a:stretch>
            <a:fillRect/>
          </a:stretch>
        </p:blipFill>
        <p:spPr bwMode="auto">
          <a:xfrm>
            <a:off x="395288" y="3644900"/>
            <a:ext cx="3048000" cy="3048000"/>
          </a:xfrm>
          <a:prstGeom prst="rect">
            <a:avLst/>
          </a:prstGeom>
          <a:noFill/>
          <a:ln w="9525">
            <a:noFill/>
            <a:miter lim="800000"/>
            <a:headEnd/>
            <a:tailEnd/>
          </a:ln>
        </p:spPr>
      </p:pic>
      <p:pic>
        <p:nvPicPr>
          <p:cNvPr id="118787" name="Picture 4" descr="https://www.cini.com.tr/vip-iznik-cini-tabak-vazo-takim-vip-hediye-5218-97-B.jpg"/>
          <p:cNvPicPr>
            <a:picLocks noChangeAspect="1" noChangeArrowheads="1"/>
          </p:cNvPicPr>
          <p:nvPr/>
        </p:nvPicPr>
        <p:blipFill>
          <a:blip r:embed="rId3" cstate="print"/>
          <a:srcRect/>
          <a:stretch>
            <a:fillRect/>
          </a:stretch>
        </p:blipFill>
        <p:spPr bwMode="auto">
          <a:xfrm>
            <a:off x="5003800" y="3716338"/>
            <a:ext cx="3455988" cy="3025775"/>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1 Dikdörtgen"/>
          <p:cNvSpPr>
            <a:spLocks noChangeArrowheads="1"/>
          </p:cNvSpPr>
          <p:nvPr/>
        </p:nvSpPr>
        <p:spPr bwMode="auto">
          <a:xfrm>
            <a:off x="179388" y="188913"/>
            <a:ext cx="8785225" cy="4032250"/>
          </a:xfrm>
          <a:prstGeom prst="rect">
            <a:avLst/>
          </a:prstGeom>
          <a:noFill/>
          <a:ln w="9525">
            <a:noFill/>
            <a:miter lim="800000"/>
            <a:headEnd/>
            <a:tailEnd/>
          </a:ln>
        </p:spPr>
        <p:txBody>
          <a:bodyPr>
            <a:spAutoFit/>
          </a:bodyPr>
          <a:lstStyle/>
          <a:p>
            <a:pPr indent="457200" eaLnBrk="0" hangingPunct="0"/>
            <a:r>
              <a:rPr lang="tr-TR" sz="3200">
                <a:cs typeface="Times New Roman" pitchFamily="18" charset="0"/>
              </a:rPr>
              <a:t>Çini, toprağın pişirildikten sonra şekil verilip tabak, vazo ve sürahi gibi eşyalar üretilmesine dayalı bir el sanatıdır. Fayans, porselen, tabak gibi eşyaların süslenmesinde kullanılan bir yüzü sır, renkli dekor ve motiflerle işlenmiş eşyalara çini denir.</a:t>
            </a:r>
            <a:endParaRPr lang="tr-TR" sz="3200"/>
          </a:p>
          <a:p>
            <a:pPr indent="457200" eaLnBrk="0" hangingPunct="0"/>
            <a:r>
              <a:rPr lang="tr-TR" sz="3200">
                <a:cs typeface="Times New Roman" pitchFamily="18" charset="0"/>
              </a:rPr>
              <a:t>Osmanlı Devleti’nde çini iç ve dış mimari süslemesinde yaygın olarak kullanılmıştır.</a:t>
            </a:r>
            <a:endParaRPr lang="tr-TR" sz="3200"/>
          </a:p>
        </p:txBody>
      </p:sp>
      <p:pic>
        <p:nvPicPr>
          <p:cNvPr id="119810" name="Picture 2" descr="https://im0-tub-tr.yandex.net/i?id=c0a19ea540e3ce96335462999e61dcf2&amp;n=13"/>
          <p:cNvPicPr>
            <a:picLocks noChangeAspect="1" noChangeArrowheads="1"/>
          </p:cNvPicPr>
          <p:nvPr/>
        </p:nvPicPr>
        <p:blipFill>
          <a:blip r:embed="rId2" cstate="print"/>
          <a:srcRect/>
          <a:stretch>
            <a:fillRect/>
          </a:stretch>
        </p:blipFill>
        <p:spPr bwMode="auto">
          <a:xfrm>
            <a:off x="1187450" y="4221163"/>
            <a:ext cx="6913563" cy="2471737"/>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1 Dikdörtgen"/>
          <p:cNvSpPr>
            <a:spLocks noChangeArrowheads="1"/>
          </p:cNvSpPr>
          <p:nvPr/>
        </p:nvSpPr>
        <p:spPr bwMode="auto">
          <a:xfrm>
            <a:off x="179388" y="188913"/>
            <a:ext cx="8785225" cy="5016500"/>
          </a:xfrm>
          <a:prstGeom prst="rect">
            <a:avLst/>
          </a:prstGeom>
          <a:noFill/>
          <a:ln w="9525">
            <a:noFill/>
            <a:miter lim="800000"/>
            <a:headEnd/>
            <a:tailEnd/>
          </a:ln>
        </p:spPr>
        <p:txBody>
          <a:bodyPr>
            <a:spAutoFit/>
          </a:bodyPr>
          <a:lstStyle/>
          <a:p>
            <a:pPr indent="457200" eaLnBrk="0" hangingPunct="0"/>
            <a:r>
              <a:rPr lang="tr-TR" sz="3200" b="1">
                <a:solidFill>
                  <a:srgbClr val="FF0000"/>
                </a:solidFill>
                <a:cs typeface="Times New Roman" pitchFamily="18" charset="0"/>
              </a:rPr>
              <a:t>Ebru: </a:t>
            </a:r>
            <a:r>
              <a:rPr lang="tr-TR" sz="3200">
                <a:cs typeface="Times New Roman" pitchFamily="18" charset="0"/>
              </a:rPr>
              <a:t>Ebru, Türkistan’da ortaya çıkıp oradan İpek Yolu ile dünyaya yayıldığı düşünülen bir sanat dalıdır. Ebru sanatı Türk medeniyeti tarafından benimsenmiş, hat sanatı ile ilerlemiştir.</a:t>
            </a:r>
            <a:endParaRPr lang="tr-TR" sz="3200"/>
          </a:p>
          <a:p>
            <a:pPr indent="457200" eaLnBrk="0" hangingPunct="0"/>
            <a:r>
              <a:rPr lang="tr-TR" sz="3200">
                <a:cs typeface="Times New Roman" pitchFamily="18" charset="0"/>
              </a:rPr>
              <a:t>Ebru kıvamlı suyun üzerine gül dalı ve at kılından mamul fırçalar yardımıyla sığır ödü ilave edilerek ayarlanmış, suda erimez boyaların yüzeye serpilip kâğıda alınmasıyla oluşan </a:t>
            </a:r>
            <a:r>
              <a:rPr lang="tr-TR" sz="3200" b="1">
                <a:solidFill>
                  <a:srgbClr val="001F5F"/>
                </a:solidFill>
                <a:cs typeface="Times New Roman" pitchFamily="18" charset="0"/>
              </a:rPr>
              <a:t>kâğıt bezeme (süsleme) sanatıdır.</a:t>
            </a:r>
            <a:endParaRPr lang="tr-TR" sz="320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https://im0-tub-tr.yandex.net/i?id=cc06dcd57c03ade0f27d314b983b8057&amp;n=13"/>
          <p:cNvPicPr>
            <a:picLocks noChangeAspect="1" noChangeArrowheads="1"/>
          </p:cNvPicPr>
          <p:nvPr/>
        </p:nvPicPr>
        <p:blipFill>
          <a:blip r:embed="rId2" cstate="print"/>
          <a:srcRect/>
          <a:stretch>
            <a:fillRect/>
          </a:stretch>
        </p:blipFill>
        <p:spPr bwMode="auto">
          <a:xfrm>
            <a:off x="179388" y="260350"/>
            <a:ext cx="4392612" cy="6121400"/>
          </a:xfrm>
          <a:prstGeom prst="rect">
            <a:avLst/>
          </a:prstGeom>
          <a:noFill/>
          <a:ln w="9525">
            <a:noFill/>
            <a:miter lim="800000"/>
            <a:headEnd/>
            <a:tailEnd/>
          </a:ln>
        </p:spPr>
      </p:pic>
      <p:pic>
        <p:nvPicPr>
          <p:cNvPr id="121858" name="Picture 4" descr="https://i.pinimg.com/736x/b6/8e/cb/b68ecbe9b19a5aa30bffc4823a7ba9a3.jpg"/>
          <p:cNvPicPr>
            <a:picLocks noChangeAspect="1" noChangeArrowheads="1"/>
          </p:cNvPicPr>
          <p:nvPr/>
        </p:nvPicPr>
        <p:blipFill>
          <a:blip r:embed="rId3" cstate="print"/>
          <a:srcRect/>
          <a:stretch>
            <a:fillRect/>
          </a:stretch>
        </p:blipFill>
        <p:spPr bwMode="auto">
          <a:xfrm>
            <a:off x="4572000" y="260350"/>
            <a:ext cx="4418013" cy="6156325"/>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1 Dikdörtgen"/>
          <p:cNvSpPr>
            <a:spLocks noChangeArrowheads="1"/>
          </p:cNvSpPr>
          <p:nvPr/>
        </p:nvSpPr>
        <p:spPr bwMode="auto">
          <a:xfrm>
            <a:off x="250825" y="188913"/>
            <a:ext cx="8713788" cy="2554287"/>
          </a:xfrm>
          <a:prstGeom prst="rect">
            <a:avLst/>
          </a:prstGeom>
          <a:noFill/>
          <a:ln w="9525">
            <a:noFill/>
            <a:miter lim="800000"/>
            <a:headEnd/>
            <a:tailEnd/>
          </a:ln>
        </p:spPr>
        <p:txBody>
          <a:bodyPr>
            <a:spAutoFit/>
          </a:bodyPr>
          <a:lstStyle/>
          <a:p>
            <a:pPr indent="457200" eaLnBrk="0" hangingPunct="0"/>
            <a:r>
              <a:rPr lang="tr-TR" sz="3200" b="1">
                <a:solidFill>
                  <a:srgbClr val="FF0000"/>
                </a:solidFill>
                <a:cs typeface="Times New Roman" pitchFamily="18" charset="0"/>
              </a:rPr>
              <a:t>Hat: </a:t>
            </a:r>
            <a:r>
              <a:rPr lang="tr-TR" sz="3200" b="1">
                <a:solidFill>
                  <a:srgbClr val="001F5F"/>
                </a:solidFill>
                <a:cs typeface="Times New Roman" pitchFamily="18" charset="0"/>
              </a:rPr>
              <a:t>Güzel yazı yazma ve süsleme </a:t>
            </a:r>
            <a:r>
              <a:rPr lang="tr-TR" sz="3200">
                <a:cs typeface="Times New Roman" pitchFamily="18" charset="0"/>
              </a:rPr>
              <a:t>sanatıdır. Bu işi yapanlara da </a:t>
            </a:r>
            <a:r>
              <a:rPr lang="tr-TR" sz="3200" b="1">
                <a:solidFill>
                  <a:srgbClr val="001F5F"/>
                </a:solidFill>
                <a:cs typeface="Times New Roman" pitchFamily="18" charset="0"/>
              </a:rPr>
              <a:t>hattat </a:t>
            </a:r>
            <a:r>
              <a:rPr lang="tr-TR" sz="3200">
                <a:cs typeface="Times New Roman" pitchFamily="18" charset="0"/>
              </a:rPr>
              <a:t>denir. Osmanlının meşhur hattatları; </a:t>
            </a:r>
            <a:r>
              <a:rPr lang="tr-TR" sz="3200" b="1">
                <a:solidFill>
                  <a:srgbClr val="001F5F"/>
                </a:solidFill>
                <a:cs typeface="Times New Roman" pitchFamily="18" charset="0"/>
              </a:rPr>
              <a:t>Şeyh Hamdullah, Ahmet Karahisarî, Hafız Osman, Dedezade </a:t>
            </a:r>
            <a:r>
              <a:rPr lang="tr-TR" sz="3200">
                <a:cs typeface="Times New Roman" pitchFamily="18" charset="0"/>
              </a:rPr>
              <a:t>gibi isimlerdir.</a:t>
            </a:r>
            <a:endParaRPr lang="tr-TR" sz="3200"/>
          </a:p>
        </p:txBody>
      </p:sp>
      <p:pic>
        <p:nvPicPr>
          <p:cNvPr id="122882" name="Picture 2" descr="https://i.pinimg.com/736x/38/2d/c5/382dc54ca620d08cf50be7ba3e0f27d7.jpg"/>
          <p:cNvPicPr>
            <a:picLocks noChangeAspect="1" noChangeArrowheads="1"/>
          </p:cNvPicPr>
          <p:nvPr/>
        </p:nvPicPr>
        <p:blipFill>
          <a:blip r:embed="rId2" cstate="print"/>
          <a:srcRect/>
          <a:stretch>
            <a:fillRect/>
          </a:stretch>
        </p:blipFill>
        <p:spPr bwMode="auto">
          <a:xfrm>
            <a:off x="179388" y="2708275"/>
            <a:ext cx="4537075" cy="4059238"/>
          </a:xfrm>
          <a:prstGeom prst="rect">
            <a:avLst/>
          </a:prstGeom>
          <a:noFill/>
          <a:ln w="9525">
            <a:noFill/>
            <a:miter lim="800000"/>
            <a:headEnd/>
            <a:tailEnd/>
          </a:ln>
        </p:spPr>
      </p:pic>
      <p:pic>
        <p:nvPicPr>
          <p:cNvPr id="122883" name="Picture 4" descr="https://islamosfera.ru/wp-content/uploads/2017/10/hat10.jpg"/>
          <p:cNvPicPr>
            <a:picLocks noChangeAspect="1" noChangeArrowheads="1"/>
          </p:cNvPicPr>
          <p:nvPr/>
        </p:nvPicPr>
        <p:blipFill>
          <a:blip r:embed="rId3" cstate="print"/>
          <a:srcRect/>
          <a:stretch>
            <a:fillRect/>
          </a:stretch>
        </p:blipFill>
        <p:spPr bwMode="auto">
          <a:xfrm>
            <a:off x="4716463" y="2708275"/>
            <a:ext cx="4225925" cy="4033838"/>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1 Başlık"/>
          <p:cNvSpPr>
            <a:spLocks noGrp="1"/>
          </p:cNvSpPr>
          <p:nvPr>
            <p:ph type="ctrTitle"/>
          </p:nvPr>
        </p:nvSpPr>
        <p:spPr>
          <a:xfrm>
            <a:off x="685800" y="765175"/>
            <a:ext cx="7772400" cy="2835275"/>
          </a:xfrm>
        </p:spPr>
        <p:txBody>
          <a:bodyPr/>
          <a:lstStyle/>
          <a:p>
            <a:r>
              <a:rPr lang="tr-TR" sz="8000" smtClean="0">
                <a:solidFill>
                  <a:srgbClr val="FF0000"/>
                </a:solidFill>
              </a:rPr>
              <a:t>Erol OKUTAN</a:t>
            </a:r>
          </a:p>
        </p:txBody>
      </p:sp>
      <p:sp>
        <p:nvSpPr>
          <p:cNvPr id="123906" name="2 Alt Başlık"/>
          <p:cNvSpPr>
            <a:spLocks noGrp="1"/>
          </p:cNvSpPr>
          <p:nvPr>
            <p:ph type="subTitle" idx="1"/>
          </p:nvPr>
        </p:nvSpPr>
        <p:spPr>
          <a:xfrm>
            <a:off x="1371600" y="2924175"/>
            <a:ext cx="6400800" cy="2714625"/>
          </a:xfrm>
        </p:spPr>
        <p:txBody>
          <a:bodyPr/>
          <a:lstStyle/>
          <a:p>
            <a:r>
              <a:rPr lang="tr-TR" sz="6600" dirty="0" smtClean="0">
                <a:solidFill>
                  <a:srgbClr val="FF0000"/>
                </a:solidFill>
              </a:rPr>
              <a:t>ESKİŞEHİR</a:t>
            </a:r>
          </a:p>
          <a:p>
            <a:r>
              <a:rPr lang="tr-TR" sz="6600" smtClean="0">
                <a:solidFill>
                  <a:srgbClr val="FF0000"/>
                </a:solidFill>
              </a:rPr>
              <a:t>2020-2021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10 Dikdörtgen"/>
          <p:cNvSpPr>
            <a:spLocks noChangeArrowheads="1"/>
          </p:cNvSpPr>
          <p:nvPr/>
        </p:nvSpPr>
        <p:spPr bwMode="auto">
          <a:xfrm>
            <a:off x="250825" y="115888"/>
            <a:ext cx="8785225" cy="2309812"/>
          </a:xfrm>
          <a:prstGeom prst="rect">
            <a:avLst/>
          </a:prstGeom>
          <a:noFill/>
          <a:ln w="9525">
            <a:noFill/>
            <a:miter lim="800000"/>
            <a:headEnd/>
            <a:tailEnd/>
          </a:ln>
        </p:spPr>
        <p:txBody>
          <a:bodyPr>
            <a:spAutoFit/>
          </a:bodyPr>
          <a:lstStyle/>
          <a:p>
            <a:pPr algn="ctr"/>
            <a:r>
              <a:rPr lang="tr-TR" sz="3600" b="1">
                <a:solidFill>
                  <a:srgbClr val="FF0000"/>
                </a:solidFill>
                <a:latin typeface="Calibri" pitchFamily="34" charset="0"/>
              </a:rPr>
              <a:t>İskan Politikası:</a:t>
            </a:r>
          </a:p>
          <a:p>
            <a:r>
              <a:rPr lang="tr-TR" sz="3600" b="1">
                <a:solidFill>
                  <a:srgbClr val="FF0000"/>
                </a:solidFill>
                <a:latin typeface="Calibri" pitchFamily="34" charset="0"/>
              </a:rPr>
              <a:t>İskan: </a:t>
            </a:r>
            <a:r>
              <a:rPr lang="tr-TR" sz="3600">
                <a:latin typeface="Calibri" pitchFamily="34" charset="0"/>
              </a:rPr>
              <a:t>Osmanlı'nın Rumeli'de fethettiği yerlere Türk ailelerini yerleştirmesine denir.</a:t>
            </a:r>
          </a:p>
          <a:p>
            <a:r>
              <a:rPr lang="tr-TR" sz="3600" b="1">
                <a:solidFill>
                  <a:srgbClr val="FF0000"/>
                </a:solidFill>
                <a:latin typeface="Calibri" pitchFamily="34" charset="0"/>
              </a:rPr>
              <a:t>İskan politikasının amaçları:</a:t>
            </a:r>
          </a:p>
        </p:txBody>
      </p:sp>
      <p:sp>
        <p:nvSpPr>
          <p:cNvPr id="23554" name="20 Dikdörtgen"/>
          <p:cNvSpPr>
            <a:spLocks noChangeArrowheads="1"/>
          </p:cNvSpPr>
          <p:nvPr/>
        </p:nvSpPr>
        <p:spPr bwMode="auto">
          <a:xfrm>
            <a:off x="250825" y="2492375"/>
            <a:ext cx="8424863" cy="3324225"/>
          </a:xfrm>
          <a:prstGeom prst="rect">
            <a:avLst/>
          </a:prstGeom>
          <a:noFill/>
          <a:ln w="9525">
            <a:noFill/>
            <a:miter lim="800000"/>
            <a:headEnd/>
            <a:tailEnd/>
          </a:ln>
        </p:spPr>
        <p:txBody>
          <a:bodyPr>
            <a:spAutoFit/>
          </a:bodyPr>
          <a:lstStyle/>
          <a:p>
            <a:r>
              <a:rPr lang="tr-TR" sz="3200">
                <a:solidFill>
                  <a:srgbClr val="FF0000"/>
                </a:solidFill>
                <a:latin typeface="Calibri" pitchFamily="34" charset="0"/>
              </a:rPr>
              <a:t>1-</a:t>
            </a:r>
            <a:r>
              <a:rPr lang="tr-TR" sz="3200">
                <a:latin typeface="Calibri" pitchFamily="34" charset="0"/>
              </a:rPr>
              <a:t>Anadolu'daki göçebe Türkmenleri yerleşik hayata geçirmek</a:t>
            </a:r>
          </a:p>
          <a:p>
            <a:r>
              <a:rPr lang="tr-TR" sz="3200">
                <a:solidFill>
                  <a:srgbClr val="FF0000"/>
                </a:solidFill>
                <a:latin typeface="Calibri" pitchFamily="34" charset="0"/>
              </a:rPr>
              <a:t>2-</a:t>
            </a:r>
            <a:r>
              <a:rPr lang="tr-TR" sz="3200">
                <a:latin typeface="Calibri" pitchFamily="34" charset="0"/>
              </a:rPr>
              <a:t>Fethedilen yerleri Türk yurdu haline getirmek</a:t>
            </a:r>
          </a:p>
          <a:p>
            <a:r>
              <a:rPr lang="tr-TR" sz="3200">
                <a:solidFill>
                  <a:srgbClr val="FF0000"/>
                </a:solidFill>
                <a:latin typeface="Calibri" pitchFamily="34" charset="0"/>
              </a:rPr>
              <a:t>3-</a:t>
            </a:r>
            <a:r>
              <a:rPr lang="tr-TR" sz="3200">
                <a:latin typeface="Calibri" pitchFamily="34" charset="0"/>
              </a:rPr>
              <a:t>Fethedilen yerde kalıcı hâkimiyeti sağlamak</a:t>
            </a:r>
          </a:p>
          <a:p>
            <a:r>
              <a:rPr lang="tr-TR" sz="3200">
                <a:solidFill>
                  <a:srgbClr val="FF0000"/>
                </a:solidFill>
                <a:latin typeface="Calibri" pitchFamily="34" charset="0"/>
              </a:rPr>
              <a:t>4-</a:t>
            </a:r>
            <a:r>
              <a:rPr lang="tr-TR" sz="3200">
                <a:latin typeface="Calibri" pitchFamily="34" charset="0"/>
              </a:rPr>
              <a:t>Arazileri tarıma açarak üretimi ve vergi gelirlerini artırmak</a:t>
            </a:r>
          </a:p>
          <a:p>
            <a:r>
              <a:rPr lang="tr-TR">
                <a:latin typeface="Calibri" pitchFamily="34" charset="0"/>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323850" y="244475"/>
            <a:ext cx="8640763" cy="2246313"/>
          </a:xfrm>
          <a:prstGeom prst="rect">
            <a:avLst/>
          </a:prstGeom>
          <a:noFill/>
          <a:ln w="9525">
            <a:noFill/>
            <a:miter lim="800000"/>
            <a:headEnd/>
            <a:tailEnd/>
          </a:ln>
        </p:spPr>
        <p:txBody>
          <a:bodyPr anchor="ctr">
            <a:spAutoFit/>
          </a:bodyPr>
          <a:lstStyle/>
          <a:p>
            <a:pPr indent="449263"/>
            <a:r>
              <a:rPr lang="tr-TR" sz="2800">
                <a:solidFill>
                  <a:srgbClr val="FF0000"/>
                </a:solidFill>
              </a:rPr>
              <a:t>Toplumsal ve Ekonomik Yapı</a:t>
            </a:r>
            <a:endParaRPr lang="tr-TR" sz="2800"/>
          </a:p>
          <a:p>
            <a:pPr indent="449263" eaLnBrk="0" hangingPunct="0"/>
            <a:r>
              <a:rPr lang="tr-TR" sz="2800" b="1">
                <a:solidFill>
                  <a:srgbClr val="FF0000"/>
                </a:solidFill>
                <a:cs typeface="Times New Roman" pitchFamily="18" charset="0"/>
              </a:rPr>
              <a:t>Reaya: </a:t>
            </a:r>
            <a:r>
              <a:rPr lang="tr-TR" sz="2800">
                <a:cs typeface="Times New Roman" pitchFamily="18" charset="0"/>
              </a:rPr>
              <a:t>Osmanlı Devleti’nde yönetici ve askerî sınıf dışında kalan kesime </a:t>
            </a:r>
            <a:r>
              <a:rPr lang="tr-TR" sz="2800">
                <a:solidFill>
                  <a:srgbClr val="FF0000"/>
                </a:solidFill>
                <a:cs typeface="Times New Roman" pitchFamily="18" charset="0"/>
              </a:rPr>
              <a:t>reaya</a:t>
            </a:r>
            <a:r>
              <a:rPr lang="tr-TR" sz="2800">
                <a:cs typeface="Times New Roman" pitchFamily="18" charset="0"/>
              </a:rPr>
              <a:t> denir.</a:t>
            </a:r>
            <a:endParaRPr lang="tr-TR" sz="2800"/>
          </a:p>
          <a:p>
            <a:pPr indent="449263" eaLnBrk="0" hangingPunct="0"/>
            <a:r>
              <a:rPr lang="tr-TR" sz="2800">
                <a:cs typeface="Times New Roman" pitchFamily="18" charset="0"/>
              </a:rPr>
              <a:t>Tüccarlar, esnaflar, köylüler ve konargöçerler bu gruba girer.</a:t>
            </a:r>
            <a:endParaRPr lang="tr-TR" sz="2800"/>
          </a:p>
        </p:txBody>
      </p:sp>
      <p:pic>
        <p:nvPicPr>
          <p:cNvPr id="24578" name="Picture 4" descr="https://www.ozelburoistihbarat.com/Content/images/blog/tarih-mehmet-genc-ile-osmanlida-devlet-ve-ekonomi-uzerine-soylesi-2018-1-16-22-47-46.jpg"/>
          <p:cNvPicPr>
            <a:picLocks noChangeAspect="1" noChangeArrowheads="1"/>
          </p:cNvPicPr>
          <p:nvPr/>
        </p:nvPicPr>
        <p:blipFill>
          <a:blip r:embed="rId2" cstate="print"/>
          <a:srcRect/>
          <a:stretch>
            <a:fillRect/>
          </a:stretch>
        </p:blipFill>
        <p:spPr bwMode="auto">
          <a:xfrm>
            <a:off x="468313" y="2420938"/>
            <a:ext cx="8207375" cy="43053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1 Dikdörtgen"/>
          <p:cNvSpPr>
            <a:spLocks noChangeArrowheads="1"/>
          </p:cNvSpPr>
          <p:nvPr/>
        </p:nvSpPr>
        <p:spPr bwMode="auto">
          <a:xfrm>
            <a:off x="323850" y="260350"/>
            <a:ext cx="8712200" cy="4524375"/>
          </a:xfrm>
          <a:prstGeom prst="rect">
            <a:avLst/>
          </a:prstGeom>
          <a:noFill/>
          <a:ln w="9525">
            <a:noFill/>
            <a:miter lim="800000"/>
            <a:headEnd/>
            <a:tailEnd/>
          </a:ln>
        </p:spPr>
        <p:txBody>
          <a:bodyPr>
            <a:spAutoFit/>
          </a:bodyPr>
          <a:lstStyle/>
          <a:p>
            <a:pPr indent="449263" eaLnBrk="0" hangingPunct="0"/>
            <a:r>
              <a:rPr lang="tr-TR" sz="3200" b="1">
                <a:solidFill>
                  <a:srgbClr val="FF0000"/>
                </a:solidFill>
                <a:cs typeface="Times New Roman" pitchFamily="18" charset="0"/>
              </a:rPr>
              <a:t>Ahilik: </a:t>
            </a:r>
            <a:r>
              <a:rPr lang="tr-TR" sz="3200">
                <a:cs typeface="Times New Roman" pitchFamily="18" charset="0"/>
              </a:rPr>
              <a:t>Selçuklu ve Osmanlı dönemlerinde Anadolu’da yaşayan halkın sanat, ticaret, ekonomi gibi çeşitli meslek alanlarında yetişmelerini sağlayan, onları ahlaki yönden yetiştiren, çalışma yaşamını iyi insan meziyetlerini esas alarak düzenleyen sosyal yapıdır.</a:t>
            </a:r>
            <a:endParaRPr lang="tr-TR" sz="3200"/>
          </a:p>
          <a:p>
            <a:pPr indent="449263" eaLnBrk="0" hangingPunct="0"/>
            <a:r>
              <a:rPr lang="tr-TR" sz="3200">
                <a:cs typeface="Times New Roman" pitchFamily="18" charset="0"/>
              </a:rPr>
              <a:t>Ahiliğin günümüzdeki karşılığı </a:t>
            </a:r>
            <a:r>
              <a:rPr lang="tr-TR" sz="3200" b="1">
                <a:solidFill>
                  <a:srgbClr val="FF0000"/>
                </a:solidFill>
                <a:cs typeface="Times New Roman" pitchFamily="18" charset="0"/>
              </a:rPr>
              <a:t>Esnaf ve Sanatkar </a:t>
            </a:r>
            <a:r>
              <a:rPr lang="tr-TR" sz="3200">
                <a:cs typeface="Times New Roman" pitchFamily="18" charset="0"/>
              </a:rPr>
              <a:t>Odalarıdır.</a:t>
            </a:r>
            <a:endParaRPr lang="tr-TR" sz="3200"/>
          </a:p>
        </p:txBody>
      </p:sp>
      <p:pic>
        <p:nvPicPr>
          <p:cNvPr id="25602" name="Picture 2" descr="https://iasbh.tmgrup.com.tr/11e0ea/0/0/0/0/0/0?u=http://i.sabah.com.tr/sb/galeri/yasam/avmler-yokken-alisveris-boyle-yapilirdi/202.jpg"/>
          <p:cNvPicPr>
            <a:picLocks noChangeAspect="1" noChangeArrowheads="1"/>
          </p:cNvPicPr>
          <p:nvPr/>
        </p:nvPicPr>
        <p:blipFill>
          <a:blip r:embed="rId2" cstate="print"/>
          <a:srcRect/>
          <a:stretch>
            <a:fillRect/>
          </a:stretch>
        </p:blipFill>
        <p:spPr bwMode="auto">
          <a:xfrm>
            <a:off x="4211638" y="4508500"/>
            <a:ext cx="4681537" cy="2157413"/>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8"/>
          <p:cNvSpPr>
            <a:spLocks noChangeArrowheads="1"/>
          </p:cNvSpPr>
          <p:nvPr/>
        </p:nvSpPr>
        <p:spPr bwMode="auto">
          <a:xfrm>
            <a:off x="684213" y="271463"/>
            <a:ext cx="8064500" cy="584200"/>
          </a:xfrm>
          <a:prstGeom prst="rect">
            <a:avLst/>
          </a:prstGeom>
          <a:noFill/>
          <a:ln w="9525">
            <a:noFill/>
            <a:miter lim="800000"/>
            <a:headEnd/>
            <a:tailEnd/>
          </a:ln>
        </p:spPr>
        <p:txBody>
          <a:bodyPr anchor="ctr">
            <a:spAutoFit/>
          </a:bodyPr>
          <a:lstStyle/>
          <a:p>
            <a:pPr algn="ctr"/>
            <a:r>
              <a:rPr lang="tr-TR" sz="3200">
                <a:solidFill>
                  <a:srgbClr val="FF0000"/>
                </a:solidFill>
              </a:rPr>
              <a:t>Osmanlı Devletinin Geçim Kaynakları:</a:t>
            </a:r>
            <a:endParaRPr lang="tr-TR" sz="3200"/>
          </a:p>
        </p:txBody>
      </p:sp>
      <p:sp>
        <p:nvSpPr>
          <p:cNvPr id="26626" name="9 Dikdörtgen"/>
          <p:cNvSpPr>
            <a:spLocks noChangeArrowheads="1"/>
          </p:cNvSpPr>
          <p:nvPr/>
        </p:nvSpPr>
        <p:spPr bwMode="auto">
          <a:xfrm>
            <a:off x="323850" y="836613"/>
            <a:ext cx="8569325" cy="2832100"/>
          </a:xfrm>
          <a:prstGeom prst="rect">
            <a:avLst/>
          </a:prstGeom>
          <a:noFill/>
          <a:ln w="9525">
            <a:noFill/>
            <a:miter lim="800000"/>
            <a:headEnd/>
            <a:tailEnd/>
          </a:ln>
        </p:spPr>
        <p:txBody>
          <a:bodyPr>
            <a:spAutoFit/>
          </a:bodyPr>
          <a:lstStyle/>
          <a:p>
            <a:r>
              <a:rPr lang="tr-TR" sz="3200">
                <a:solidFill>
                  <a:srgbClr val="FF0000"/>
                </a:solidFill>
                <a:latin typeface="Calibri" pitchFamily="34" charset="0"/>
              </a:rPr>
              <a:t>*</a:t>
            </a:r>
            <a:r>
              <a:rPr lang="tr-TR" sz="3200">
                <a:latin typeface="Calibri" pitchFamily="34" charset="0"/>
              </a:rPr>
              <a:t>Tarım ve hayvancılık</a:t>
            </a:r>
          </a:p>
          <a:p>
            <a:r>
              <a:rPr lang="tr-TR" sz="3200">
                <a:solidFill>
                  <a:srgbClr val="FF0000"/>
                </a:solidFill>
                <a:latin typeface="Calibri" pitchFamily="34" charset="0"/>
              </a:rPr>
              <a:t>*</a:t>
            </a:r>
            <a:r>
              <a:rPr lang="tr-TR" sz="3200">
                <a:latin typeface="Calibri" pitchFamily="34" charset="0"/>
              </a:rPr>
              <a:t>Ticaret yolları üzerindeki kervanlardan alınan vergiler </a:t>
            </a:r>
          </a:p>
          <a:p>
            <a:r>
              <a:rPr lang="tr-TR" sz="3200">
                <a:solidFill>
                  <a:srgbClr val="FF0000"/>
                </a:solidFill>
                <a:latin typeface="Calibri" pitchFamily="34" charset="0"/>
              </a:rPr>
              <a:t>*</a:t>
            </a:r>
            <a:r>
              <a:rPr lang="tr-TR" sz="3200">
                <a:latin typeface="Calibri" pitchFamily="34" charset="0"/>
              </a:rPr>
              <a:t>Ticaret yolları üzerindeki pazarlardan alınan vergiler</a:t>
            </a:r>
          </a:p>
          <a:p>
            <a:endParaRPr lang="tr-TR">
              <a:latin typeface="Calibri" pitchFamily="34" charset="0"/>
            </a:endParaRPr>
          </a:p>
        </p:txBody>
      </p:sp>
      <p:pic>
        <p:nvPicPr>
          <p:cNvPr id="26627" name="Picture 2" descr="https://pbs.twimg.com/media/Dma7PDBX4AAtcT6.jpg"/>
          <p:cNvPicPr>
            <a:picLocks noChangeAspect="1" noChangeArrowheads="1"/>
          </p:cNvPicPr>
          <p:nvPr/>
        </p:nvPicPr>
        <p:blipFill>
          <a:blip r:embed="rId2" cstate="print"/>
          <a:srcRect/>
          <a:stretch>
            <a:fillRect/>
          </a:stretch>
        </p:blipFill>
        <p:spPr bwMode="auto">
          <a:xfrm>
            <a:off x="1835150" y="2852738"/>
            <a:ext cx="6985000" cy="381635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10 Dikdörtgen"/>
          <p:cNvSpPr>
            <a:spLocks noChangeArrowheads="1"/>
          </p:cNvSpPr>
          <p:nvPr/>
        </p:nvSpPr>
        <p:spPr bwMode="auto">
          <a:xfrm>
            <a:off x="900113" y="115888"/>
            <a:ext cx="7920037" cy="708025"/>
          </a:xfrm>
          <a:prstGeom prst="rect">
            <a:avLst/>
          </a:prstGeom>
          <a:noFill/>
          <a:ln w="9525">
            <a:noFill/>
            <a:miter lim="800000"/>
            <a:headEnd/>
            <a:tailEnd/>
          </a:ln>
        </p:spPr>
        <p:txBody>
          <a:bodyPr>
            <a:spAutoFit/>
          </a:bodyPr>
          <a:lstStyle/>
          <a:p>
            <a:pPr algn="ctr"/>
            <a:r>
              <a:rPr lang="tr-TR" sz="4000" b="1">
                <a:solidFill>
                  <a:srgbClr val="FF0000"/>
                </a:solidFill>
                <a:latin typeface="Calibri" pitchFamily="34" charset="0"/>
              </a:rPr>
              <a:t>I. Murat (1362-1389)</a:t>
            </a:r>
          </a:p>
        </p:txBody>
      </p:sp>
      <p:sp>
        <p:nvSpPr>
          <p:cNvPr id="27650" name="11 Dikdörtgen"/>
          <p:cNvSpPr>
            <a:spLocks noChangeArrowheads="1"/>
          </p:cNvSpPr>
          <p:nvPr/>
        </p:nvSpPr>
        <p:spPr bwMode="auto">
          <a:xfrm>
            <a:off x="179388" y="765175"/>
            <a:ext cx="8856662" cy="3046413"/>
          </a:xfrm>
          <a:prstGeom prst="rect">
            <a:avLst/>
          </a:prstGeom>
          <a:noFill/>
          <a:ln w="9525">
            <a:noFill/>
            <a:miter lim="800000"/>
            <a:headEnd/>
            <a:tailEnd/>
          </a:ln>
        </p:spPr>
        <p:txBody>
          <a:bodyPr>
            <a:spAutoFit/>
          </a:bodyPr>
          <a:lstStyle/>
          <a:p>
            <a:r>
              <a:rPr lang="tr-TR" sz="3200" b="1">
                <a:solidFill>
                  <a:srgbClr val="FF0000"/>
                </a:solidFill>
                <a:latin typeface="Calibri" pitchFamily="34" charset="0"/>
              </a:rPr>
              <a:t>*Edirne </a:t>
            </a:r>
            <a:r>
              <a:rPr lang="tr-TR" sz="3200">
                <a:latin typeface="Calibri" pitchFamily="34" charset="0"/>
              </a:rPr>
              <a:t>ele geçilerek </a:t>
            </a:r>
            <a:r>
              <a:rPr lang="tr-TR" sz="3200" b="1">
                <a:solidFill>
                  <a:srgbClr val="FF0000"/>
                </a:solidFill>
                <a:latin typeface="Calibri" pitchFamily="34" charset="0"/>
              </a:rPr>
              <a:t>başkent</a:t>
            </a:r>
            <a:r>
              <a:rPr lang="tr-TR" sz="3200" b="1">
                <a:latin typeface="Calibri" pitchFamily="34" charset="0"/>
              </a:rPr>
              <a:t> </a:t>
            </a:r>
            <a:r>
              <a:rPr lang="tr-TR" sz="3200">
                <a:latin typeface="Calibri" pitchFamily="34" charset="0"/>
              </a:rPr>
              <a:t>yapıldı. (1363</a:t>
            </a:r>
          </a:p>
          <a:p>
            <a:r>
              <a:rPr lang="tr-TR" sz="3200">
                <a:solidFill>
                  <a:srgbClr val="FF0000"/>
                </a:solidFill>
                <a:latin typeface="Calibri" pitchFamily="34" charset="0"/>
              </a:rPr>
              <a:t>*</a:t>
            </a:r>
            <a:r>
              <a:rPr lang="tr-TR" sz="3200">
                <a:latin typeface="Calibri" pitchFamily="34" charset="0"/>
              </a:rPr>
              <a:t>Haçlı ordusuyla </a:t>
            </a:r>
            <a:r>
              <a:rPr lang="tr-TR" sz="3200" b="1">
                <a:solidFill>
                  <a:srgbClr val="FF0000"/>
                </a:solidFill>
                <a:latin typeface="Calibri" pitchFamily="34" charset="0"/>
              </a:rPr>
              <a:t>Sırpsındığı Savaşı </a:t>
            </a:r>
            <a:r>
              <a:rPr lang="tr-TR" sz="3200">
                <a:latin typeface="Calibri" pitchFamily="34" charset="0"/>
              </a:rPr>
              <a:t>yapıldı.</a:t>
            </a:r>
          </a:p>
          <a:p>
            <a:r>
              <a:rPr lang="tr-TR" sz="3200">
                <a:solidFill>
                  <a:srgbClr val="FF0000"/>
                </a:solidFill>
                <a:latin typeface="Calibri" pitchFamily="34" charset="0"/>
              </a:rPr>
              <a:t>*</a:t>
            </a:r>
            <a:r>
              <a:rPr lang="tr-TR" sz="3200">
                <a:latin typeface="Calibri" pitchFamily="34" charset="0"/>
              </a:rPr>
              <a:t>Haçlılarla </a:t>
            </a:r>
            <a:r>
              <a:rPr lang="tr-TR" sz="3200" b="1">
                <a:solidFill>
                  <a:srgbClr val="FF0000"/>
                </a:solidFill>
                <a:latin typeface="Calibri" pitchFamily="34" charset="0"/>
              </a:rPr>
              <a:t>I. Kosova Savaşı </a:t>
            </a:r>
            <a:r>
              <a:rPr lang="tr-TR" sz="3200">
                <a:latin typeface="Calibri" pitchFamily="34" charset="0"/>
              </a:rPr>
              <a:t>yapıldı. I.Murat bu savaşta şehit düştü.</a:t>
            </a:r>
          </a:p>
          <a:p>
            <a:r>
              <a:rPr lang="tr-TR" sz="3200" b="1">
                <a:solidFill>
                  <a:srgbClr val="FF0000"/>
                </a:solidFill>
                <a:latin typeface="Calibri" pitchFamily="34" charset="0"/>
              </a:rPr>
              <a:t>*Devşirme sistemi </a:t>
            </a:r>
            <a:r>
              <a:rPr lang="tr-TR" sz="3200">
                <a:latin typeface="Calibri" pitchFamily="34" charset="0"/>
              </a:rPr>
              <a:t>ile </a:t>
            </a:r>
            <a:r>
              <a:rPr lang="tr-TR" sz="3200" b="1">
                <a:solidFill>
                  <a:srgbClr val="FF0000"/>
                </a:solidFill>
                <a:latin typeface="Calibri" pitchFamily="34" charset="0"/>
              </a:rPr>
              <a:t>Yeniçeri Ocağı adlı orduyu </a:t>
            </a:r>
            <a:r>
              <a:rPr lang="tr-TR" sz="3200">
                <a:latin typeface="Calibri" pitchFamily="34" charset="0"/>
              </a:rPr>
              <a:t>kurdu.</a:t>
            </a:r>
          </a:p>
        </p:txBody>
      </p:sp>
      <p:pic>
        <p:nvPicPr>
          <p:cNvPr id="27651" name="Picture 2" descr="https://slideplayer.biz.tr/slide/2642506/10/images/8/I.MURAT+D%C3%96NEM%C4%B0%28+%29+I.Murat+Balkan+fetihlerini+h%C4%B1zla+s%C3%BCrd%C3%BCrd%C3%BC..jpg"/>
          <p:cNvPicPr>
            <a:picLocks noChangeAspect="1" noChangeArrowheads="1"/>
          </p:cNvPicPr>
          <p:nvPr/>
        </p:nvPicPr>
        <p:blipFill>
          <a:blip r:embed="rId2" cstate="print"/>
          <a:srcRect/>
          <a:stretch>
            <a:fillRect/>
          </a:stretch>
        </p:blipFill>
        <p:spPr bwMode="auto">
          <a:xfrm>
            <a:off x="1619250" y="3284538"/>
            <a:ext cx="5976938" cy="345757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179388" y="188913"/>
            <a:ext cx="8713787" cy="4656137"/>
          </a:xfrm>
          <a:prstGeom prst="rect">
            <a:avLst/>
          </a:prstGeom>
          <a:noFill/>
          <a:ln w="9525">
            <a:noFill/>
            <a:miter lim="800000"/>
            <a:headEnd/>
            <a:tailEnd/>
          </a:ln>
        </p:spPr>
        <p:txBody>
          <a:bodyPr anchor="ctr">
            <a:spAutoFit/>
          </a:bodyPr>
          <a:lstStyle/>
          <a:p>
            <a:pPr indent="457200" algn="just"/>
            <a:r>
              <a:rPr lang="tr-TR" sz="3200">
                <a:solidFill>
                  <a:srgbClr val="FF0000"/>
                </a:solidFill>
              </a:rPr>
              <a:t>Osmanlı Devleti’nde Askerî Yapı</a:t>
            </a:r>
            <a:endParaRPr lang="tr-TR" sz="3200"/>
          </a:p>
          <a:p>
            <a:pPr indent="457200" algn="just" eaLnBrk="0" hangingPunct="0"/>
            <a:r>
              <a:rPr lang="tr-TR" sz="3200">
                <a:cs typeface="Times New Roman" pitchFamily="18" charset="0"/>
              </a:rPr>
              <a:t>Osmanlı Devleti’nin sınırlarının kalıcı ve hızlı olarak genişlemesinde askerî teşkilat önemli rol oynamıştır. Osman Gazi Söğüt’e yerleştiğinde ilk fetihleri gönüllü askerler ile yapmıştır. Orhan Bey zamanında ise yaya ve müsellem adıyla ilk düzenli ordu kurulmuştur. Ancak fetihlerin devamlılığı ve toprakların güvenliği için daha çok askere ihtiyaç vardı.</a:t>
            </a:r>
            <a:endParaRPr lang="tr-TR" sz="3200"/>
          </a:p>
        </p:txBody>
      </p:sp>
      <p:pic>
        <p:nvPicPr>
          <p:cNvPr id="28674" name="Picture 2" descr="https://i.pinimg.com/736x/ee/ed/5d/eeed5d55821b2b2db6302561d6883a47--ottoman-empire-armies.jpg"/>
          <p:cNvPicPr>
            <a:picLocks noChangeAspect="1" noChangeArrowheads="1"/>
          </p:cNvPicPr>
          <p:nvPr/>
        </p:nvPicPr>
        <p:blipFill>
          <a:blip r:embed="rId2" cstate="print"/>
          <a:srcRect/>
          <a:stretch>
            <a:fillRect/>
          </a:stretch>
        </p:blipFill>
        <p:spPr bwMode="auto">
          <a:xfrm>
            <a:off x="4716463" y="4292600"/>
            <a:ext cx="2376487" cy="2433638"/>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Dikdörtgen"/>
          <p:cNvSpPr>
            <a:spLocks noChangeArrowheads="1"/>
          </p:cNvSpPr>
          <p:nvPr/>
        </p:nvSpPr>
        <p:spPr bwMode="auto">
          <a:xfrm>
            <a:off x="468313" y="188913"/>
            <a:ext cx="8424862" cy="2554287"/>
          </a:xfrm>
          <a:prstGeom prst="rect">
            <a:avLst/>
          </a:prstGeom>
          <a:noFill/>
          <a:ln w="9525">
            <a:noFill/>
            <a:miter lim="800000"/>
            <a:headEnd/>
            <a:tailEnd/>
          </a:ln>
        </p:spPr>
        <p:txBody>
          <a:bodyPr>
            <a:spAutoFit/>
          </a:bodyPr>
          <a:lstStyle/>
          <a:p>
            <a:r>
              <a:rPr lang="tr-TR" sz="3200" b="1">
                <a:solidFill>
                  <a:srgbClr val="FF0000"/>
                </a:solidFill>
                <a:latin typeface="Calibri" pitchFamily="34" charset="0"/>
              </a:rPr>
              <a:t>Devşirme Sistemi: </a:t>
            </a:r>
            <a:r>
              <a:rPr lang="tr-TR" sz="3200">
                <a:latin typeface="Calibri" pitchFamily="34" charset="0"/>
              </a:rPr>
              <a:t>Çocukların askerler tarafından ailenin rızasıyla köyden alınarak Anadolu’da bir Türk ailenin yanına yerleştirilmesi, daha sonra başkentte Acemi Ocağı’nda askerlik eğitimi almasına Devşirme Sistemi denir.</a:t>
            </a:r>
          </a:p>
        </p:txBody>
      </p:sp>
      <p:pic>
        <p:nvPicPr>
          <p:cNvPr id="29698" name="Picture 2" descr="https://image.slideserve.com/897314/balkanlardan-al-nan-h-ristiyan-ocuklar-n-t-rk-ailelerin-yan-na-verilmesinin-sebebi-onlara-l.jpg"/>
          <p:cNvPicPr>
            <a:picLocks noChangeAspect="1" noChangeArrowheads="1"/>
          </p:cNvPicPr>
          <p:nvPr/>
        </p:nvPicPr>
        <p:blipFill>
          <a:blip r:embed="rId2" cstate="print"/>
          <a:srcRect/>
          <a:stretch>
            <a:fillRect/>
          </a:stretch>
        </p:blipFill>
        <p:spPr bwMode="auto">
          <a:xfrm>
            <a:off x="611188" y="2708275"/>
            <a:ext cx="7848600" cy="38862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44"/>
          <p:cNvGrpSpPr>
            <a:grpSpLocks/>
          </p:cNvGrpSpPr>
          <p:nvPr/>
        </p:nvGrpSpPr>
        <p:grpSpPr bwMode="auto">
          <a:xfrm>
            <a:off x="725488" y="922338"/>
            <a:ext cx="8232775" cy="2741612"/>
            <a:chOff x="1140" y="177"/>
            <a:chExt cx="9660" cy="1441"/>
          </a:xfrm>
        </p:grpSpPr>
        <p:sp>
          <p:nvSpPr>
            <p:cNvPr id="30750" name="Freeform 45"/>
            <p:cNvSpPr>
              <a:spLocks/>
            </p:cNvSpPr>
            <p:nvPr/>
          </p:nvSpPr>
          <p:spPr bwMode="auto">
            <a:xfrm>
              <a:off x="1140" y="829"/>
              <a:ext cx="1995" cy="770"/>
            </a:xfrm>
            <a:custGeom>
              <a:avLst/>
              <a:gdLst>
                <a:gd name="T0" fmla="*/ 1867 w 1995"/>
                <a:gd name="T1" fmla="*/ 0 h 770"/>
                <a:gd name="T2" fmla="*/ 128 w 1995"/>
                <a:gd name="T3" fmla="*/ 0 h 770"/>
                <a:gd name="T4" fmla="*/ 78 w 1995"/>
                <a:gd name="T5" fmla="*/ 10 h 770"/>
                <a:gd name="T6" fmla="*/ 38 w 1995"/>
                <a:gd name="T7" fmla="*/ 37 h 770"/>
                <a:gd name="T8" fmla="*/ 10 w 1995"/>
                <a:gd name="T9" fmla="*/ 78 h 770"/>
                <a:gd name="T10" fmla="*/ 0 w 1995"/>
                <a:gd name="T11" fmla="*/ 128 h 770"/>
                <a:gd name="T12" fmla="*/ 0 w 1995"/>
                <a:gd name="T13" fmla="*/ 641 h 770"/>
                <a:gd name="T14" fmla="*/ 10 w 1995"/>
                <a:gd name="T15" fmla="*/ 691 h 770"/>
                <a:gd name="T16" fmla="*/ 38 w 1995"/>
                <a:gd name="T17" fmla="*/ 732 h 770"/>
                <a:gd name="T18" fmla="*/ 78 w 1995"/>
                <a:gd name="T19" fmla="*/ 760 h 770"/>
                <a:gd name="T20" fmla="*/ 128 w 1995"/>
                <a:gd name="T21" fmla="*/ 770 h 770"/>
                <a:gd name="T22" fmla="*/ 1867 w 1995"/>
                <a:gd name="T23" fmla="*/ 770 h 770"/>
                <a:gd name="T24" fmla="*/ 1917 w 1995"/>
                <a:gd name="T25" fmla="*/ 760 h 770"/>
                <a:gd name="T26" fmla="*/ 1957 w 1995"/>
                <a:gd name="T27" fmla="*/ 732 h 770"/>
                <a:gd name="T28" fmla="*/ 1985 w 1995"/>
                <a:gd name="T29" fmla="*/ 691 h 770"/>
                <a:gd name="T30" fmla="*/ 1995 w 1995"/>
                <a:gd name="T31" fmla="*/ 641 h 770"/>
                <a:gd name="T32" fmla="*/ 1995 w 1995"/>
                <a:gd name="T33" fmla="*/ 128 h 770"/>
                <a:gd name="T34" fmla="*/ 1985 w 1995"/>
                <a:gd name="T35" fmla="*/ 78 h 770"/>
                <a:gd name="T36" fmla="*/ 1957 w 1995"/>
                <a:gd name="T37" fmla="*/ 37 h 770"/>
                <a:gd name="T38" fmla="*/ 1917 w 1995"/>
                <a:gd name="T39" fmla="*/ 10 h 770"/>
                <a:gd name="T40" fmla="*/ 1867 w 1995"/>
                <a:gd name="T41" fmla="*/ 0 h 7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95"/>
                <a:gd name="T64" fmla="*/ 0 h 770"/>
                <a:gd name="T65" fmla="*/ 1995 w 1995"/>
                <a:gd name="T66" fmla="*/ 770 h 7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95" h="770">
                  <a:moveTo>
                    <a:pt x="1867" y="0"/>
                  </a:moveTo>
                  <a:lnTo>
                    <a:pt x="128" y="0"/>
                  </a:lnTo>
                  <a:lnTo>
                    <a:pt x="78" y="10"/>
                  </a:lnTo>
                  <a:lnTo>
                    <a:pt x="38" y="37"/>
                  </a:lnTo>
                  <a:lnTo>
                    <a:pt x="10" y="78"/>
                  </a:lnTo>
                  <a:lnTo>
                    <a:pt x="0" y="128"/>
                  </a:lnTo>
                  <a:lnTo>
                    <a:pt x="0" y="641"/>
                  </a:lnTo>
                  <a:lnTo>
                    <a:pt x="10" y="691"/>
                  </a:lnTo>
                  <a:lnTo>
                    <a:pt x="38" y="732"/>
                  </a:lnTo>
                  <a:lnTo>
                    <a:pt x="78" y="760"/>
                  </a:lnTo>
                  <a:lnTo>
                    <a:pt x="128" y="770"/>
                  </a:lnTo>
                  <a:lnTo>
                    <a:pt x="1867" y="770"/>
                  </a:lnTo>
                  <a:lnTo>
                    <a:pt x="1917" y="760"/>
                  </a:lnTo>
                  <a:lnTo>
                    <a:pt x="1957" y="732"/>
                  </a:lnTo>
                  <a:lnTo>
                    <a:pt x="1985" y="691"/>
                  </a:lnTo>
                  <a:lnTo>
                    <a:pt x="1995" y="641"/>
                  </a:lnTo>
                  <a:lnTo>
                    <a:pt x="1995" y="128"/>
                  </a:lnTo>
                  <a:lnTo>
                    <a:pt x="1985" y="78"/>
                  </a:lnTo>
                  <a:lnTo>
                    <a:pt x="1957" y="37"/>
                  </a:lnTo>
                  <a:lnTo>
                    <a:pt x="1917" y="10"/>
                  </a:lnTo>
                  <a:lnTo>
                    <a:pt x="1867" y="0"/>
                  </a:lnTo>
                  <a:close/>
                </a:path>
              </a:pathLst>
            </a:custGeom>
            <a:solidFill>
              <a:srgbClr val="CCEBFF"/>
            </a:solidFill>
            <a:ln w="9525">
              <a:noFill/>
              <a:round/>
              <a:headEnd/>
              <a:tailEnd/>
            </a:ln>
          </p:spPr>
          <p:txBody>
            <a:bodyPr/>
            <a:lstStyle/>
            <a:p>
              <a:endParaRPr lang="tr-TR"/>
            </a:p>
          </p:txBody>
        </p:sp>
        <p:sp>
          <p:nvSpPr>
            <p:cNvPr id="30751" name="Freeform 46"/>
            <p:cNvSpPr>
              <a:spLocks/>
            </p:cNvSpPr>
            <p:nvPr/>
          </p:nvSpPr>
          <p:spPr bwMode="auto">
            <a:xfrm>
              <a:off x="1140" y="829"/>
              <a:ext cx="1995" cy="770"/>
            </a:xfrm>
            <a:custGeom>
              <a:avLst/>
              <a:gdLst>
                <a:gd name="T0" fmla="*/ 128 w 1995"/>
                <a:gd name="T1" fmla="*/ 0 h 770"/>
                <a:gd name="T2" fmla="*/ 78 w 1995"/>
                <a:gd name="T3" fmla="*/ 10 h 770"/>
                <a:gd name="T4" fmla="*/ 38 w 1995"/>
                <a:gd name="T5" fmla="*/ 37 h 770"/>
                <a:gd name="T6" fmla="*/ 10 w 1995"/>
                <a:gd name="T7" fmla="*/ 78 h 770"/>
                <a:gd name="T8" fmla="*/ 0 w 1995"/>
                <a:gd name="T9" fmla="*/ 128 h 770"/>
                <a:gd name="T10" fmla="*/ 0 w 1995"/>
                <a:gd name="T11" fmla="*/ 641 h 770"/>
                <a:gd name="T12" fmla="*/ 10 w 1995"/>
                <a:gd name="T13" fmla="*/ 691 h 770"/>
                <a:gd name="T14" fmla="*/ 38 w 1995"/>
                <a:gd name="T15" fmla="*/ 732 h 770"/>
                <a:gd name="T16" fmla="*/ 78 w 1995"/>
                <a:gd name="T17" fmla="*/ 760 h 770"/>
                <a:gd name="T18" fmla="*/ 128 w 1995"/>
                <a:gd name="T19" fmla="*/ 770 h 770"/>
                <a:gd name="T20" fmla="*/ 1867 w 1995"/>
                <a:gd name="T21" fmla="*/ 770 h 770"/>
                <a:gd name="T22" fmla="*/ 1917 w 1995"/>
                <a:gd name="T23" fmla="*/ 760 h 770"/>
                <a:gd name="T24" fmla="*/ 1957 w 1995"/>
                <a:gd name="T25" fmla="*/ 732 h 770"/>
                <a:gd name="T26" fmla="*/ 1985 w 1995"/>
                <a:gd name="T27" fmla="*/ 691 h 770"/>
                <a:gd name="T28" fmla="*/ 1995 w 1995"/>
                <a:gd name="T29" fmla="*/ 641 h 770"/>
                <a:gd name="T30" fmla="*/ 1995 w 1995"/>
                <a:gd name="T31" fmla="*/ 128 h 770"/>
                <a:gd name="T32" fmla="*/ 1985 w 1995"/>
                <a:gd name="T33" fmla="*/ 78 h 770"/>
                <a:gd name="T34" fmla="*/ 1957 w 1995"/>
                <a:gd name="T35" fmla="*/ 37 h 770"/>
                <a:gd name="T36" fmla="*/ 1917 w 1995"/>
                <a:gd name="T37" fmla="*/ 10 h 770"/>
                <a:gd name="T38" fmla="*/ 1867 w 1995"/>
                <a:gd name="T39" fmla="*/ 0 h 770"/>
                <a:gd name="T40" fmla="*/ 128 w 1995"/>
                <a:gd name="T41" fmla="*/ 0 h 7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95"/>
                <a:gd name="T64" fmla="*/ 0 h 770"/>
                <a:gd name="T65" fmla="*/ 1995 w 1995"/>
                <a:gd name="T66" fmla="*/ 770 h 7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95" h="770">
                  <a:moveTo>
                    <a:pt x="128" y="0"/>
                  </a:moveTo>
                  <a:lnTo>
                    <a:pt x="78" y="10"/>
                  </a:lnTo>
                  <a:lnTo>
                    <a:pt x="38" y="37"/>
                  </a:lnTo>
                  <a:lnTo>
                    <a:pt x="10" y="78"/>
                  </a:lnTo>
                  <a:lnTo>
                    <a:pt x="0" y="128"/>
                  </a:lnTo>
                  <a:lnTo>
                    <a:pt x="0" y="641"/>
                  </a:lnTo>
                  <a:lnTo>
                    <a:pt x="10" y="691"/>
                  </a:lnTo>
                  <a:lnTo>
                    <a:pt x="38" y="732"/>
                  </a:lnTo>
                  <a:lnTo>
                    <a:pt x="78" y="760"/>
                  </a:lnTo>
                  <a:lnTo>
                    <a:pt x="128" y="770"/>
                  </a:lnTo>
                  <a:lnTo>
                    <a:pt x="1867" y="770"/>
                  </a:lnTo>
                  <a:lnTo>
                    <a:pt x="1917" y="760"/>
                  </a:lnTo>
                  <a:lnTo>
                    <a:pt x="1957" y="732"/>
                  </a:lnTo>
                  <a:lnTo>
                    <a:pt x="1985" y="691"/>
                  </a:lnTo>
                  <a:lnTo>
                    <a:pt x="1995" y="641"/>
                  </a:lnTo>
                  <a:lnTo>
                    <a:pt x="1995" y="128"/>
                  </a:lnTo>
                  <a:lnTo>
                    <a:pt x="1985" y="78"/>
                  </a:lnTo>
                  <a:lnTo>
                    <a:pt x="1957" y="37"/>
                  </a:lnTo>
                  <a:lnTo>
                    <a:pt x="1917" y="10"/>
                  </a:lnTo>
                  <a:lnTo>
                    <a:pt x="1867" y="0"/>
                  </a:lnTo>
                  <a:lnTo>
                    <a:pt x="128" y="0"/>
                  </a:lnTo>
                  <a:close/>
                </a:path>
              </a:pathLst>
            </a:custGeom>
            <a:noFill/>
            <a:ln w="9525">
              <a:solidFill>
                <a:srgbClr val="000000"/>
              </a:solidFill>
              <a:round/>
              <a:headEnd/>
              <a:tailEnd/>
            </a:ln>
          </p:spPr>
          <p:txBody>
            <a:bodyPr/>
            <a:lstStyle/>
            <a:p>
              <a:endParaRPr lang="tr-TR"/>
            </a:p>
          </p:txBody>
        </p:sp>
        <p:sp>
          <p:nvSpPr>
            <p:cNvPr id="30752" name="Line 47"/>
            <p:cNvSpPr>
              <a:spLocks noChangeShapeType="1"/>
            </p:cNvSpPr>
            <p:nvPr/>
          </p:nvSpPr>
          <p:spPr bwMode="auto">
            <a:xfrm>
              <a:off x="2145" y="193"/>
              <a:ext cx="7740" cy="0"/>
            </a:xfrm>
            <a:prstGeom prst="line">
              <a:avLst/>
            </a:prstGeom>
            <a:noFill/>
            <a:ln w="25400">
              <a:solidFill>
                <a:srgbClr val="FF0000"/>
              </a:solidFill>
              <a:round/>
              <a:headEnd/>
              <a:tailEnd/>
            </a:ln>
          </p:spPr>
          <p:txBody>
            <a:bodyPr/>
            <a:lstStyle/>
            <a:p>
              <a:endParaRPr lang="tr-TR"/>
            </a:p>
          </p:txBody>
        </p:sp>
        <p:sp>
          <p:nvSpPr>
            <p:cNvPr id="30753" name="AutoShape 48"/>
            <p:cNvSpPr>
              <a:spLocks/>
            </p:cNvSpPr>
            <p:nvPr/>
          </p:nvSpPr>
          <p:spPr bwMode="auto">
            <a:xfrm>
              <a:off x="2088" y="192"/>
              <a:ext cx="120" cy="564"/>
            </a:xfrm>
            <a:custGeom>
              <a:avLst/>
              <a:gdLst>
                <a:gd name="T0" fmla="*/ 40 w 120"/>
                <a:gd name="T1" fmla="*/ 444 h 564"/>
                <a:gd name="T2" fmla="*/ 0 w 120"/>
                <a:gd name="T3" fmla="*/ 444 h 564"/>
                <a:gd name="T4" fmla="*/ 60 w 120"/>
                <a:gd name="T5" fmla="*/ 564 h 564"/>
                <a:gd name="T6" fmla="*/ 110 w 120"/>
                <a:gd name="T7" fmla="*/ 464 h 564"/>
                <a:gd name="T8" fmla="*/ 40 w 120"/>
                <a:gd name="T9" fmla="*/ 464 h 564"/>
                <a:gd name="T10" fmla="*/ 40 w 120"/>
                <a:gd name="T11" fmla="*/ 444 h 564"/>
                <a:gd name="T12" fmla="*/ 80 w 120"/>
                <a:gd name="T13" fmla="*/ 0 h 564"/>
                <a:gd name="T14" fmla="*/ 40 w 120"/>
                <a:gd name="T15" fmla="*/ 0 h 564"/>
                <a:gd name="T16" fmla="*/ 40 w 120"/>
                <a:gd name="T17" fmla="*/ 464 h 564"/>
                <a:gd name="T18" fmla="*/ 80 w 120"/>
                <a:gd name="T19" fmla="*/ 464 h 564"/>
                <a:gd name="T20" fmla="*/ 80 w 120"/>
                <a:gd name="T21" fmla="*/ 0 h 564"/>
                <a:gd name="T22" fmla="*/ 120 w 120"/>
                <a:gd name="T23" fmla="*/ 444 h 564"/>
                <a:gd name="T24" fmla="*/ 80 w 120"/>
                <a:gd name="T25" fmla="*/ 444 h 564"/>
                <a:gd name="T26" fmla="*/ 80 w 120"/>
                <a:gd name="T27" fmla="*/ 464 h 564"/>
                <a:gd name="T28" fmla="*/ 110 w 120"/>
                <a:gd name="T29" fmla="*/ 464 h 564"/>
                <a:gd name="T30" fmla="*/ 120 w 120"/>
                <a:gd name="T31" fmla="*/ 444 h 5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564"/>
                <a:gd name="T50" fmla="*/ 120 w 120"/>
                <a:gd name="T51" fmla="*/ 564 h 5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564">
                  <a:moveTo>
                    <a:pt x="40" y="444"/>
                  </a:moveTo>
                  <a:lnTo>
                    <a:pt x="0" y="444"/>
                  </a:lnTo>
                  <a:lnTo>
                    <a:pt x="60" y="564"/>
                  </a:lnTo>
                  <a:lnTo>
                    <a:pt x="110" y="464"/>
                  </a:lnTo>
                  <a:lnTo>
                    <a:pt x="40" y="464"/>
                  </a:lnTo>
                  <a:lnTo>
                    <a:pt x="40" y="444"/>
                  </a:lnTo>
                  <a:close/>
                  <a:moveTo>
                    <a:pt x="80" y="0"/>
                  </a:moveTo>
                  <a:lnTo>
                    <a:pt x="40" y="0"/>
                  </a:lnTo>
                  <a:lnTo>
                    <a:pt x="40" y="464"/>
                  </a:lnTo>
                  <a:lnTo>
                    <a:pt x="80" y="464"/>
                  </a:lnTo>
                  <a:lnTo>
                    <a:pt x="80" y="0"/>
                  </a:lnTo>
                  <a:close/>
                  <a:moveTo>
                    <a:pt x="120" y="444"/>
                  </a:moveTo>
                  <a:lnTo>
                    <a:pt x="80" y="444"/>
                  </a:lnTo>
                  <a:lnTo>
                    <a:pt x="80" y="464"/>
                  </a:lnTo>
                  <a:lnTo>
                    <a:pt x="110" y="464"/>
                  </a:lnTo>
                  <a:lnTo>
                    <a:pt x="120" y="444"/>
                  </a:lnTo>
                  <a:close/>
                </a:path>
              </a:pathLst>
            </a:custGeom>
            <a:solidFill>
              <a:srgbClr val="FF0000"/>
            </a:solidFill>
            <a:ln w="9525">
              <a:noFill/>
              <a:round/>
              <a:headEnd/>
              <a:tailEnd/>
            </a:ln>
          </p:spPr>
          <p:txBody>
            <a:bodyPr/>
            <a:lstStyle/>
            <a:p>
              <a:endParaRPr lang="tr-TR"/>
            </a:p>
          </p:txBody>
        </p:sp>
        <p:sp>
          <p:nvSpPr>
            <p:cNvPr id="30754" name="AutoShape 49"/>
            <p:cNvSpPr>
              <a:spLocks/>
            </p:cNvSpPr>
            <p:nvPr/>
          </p:nvSpPr>
          <p:spPr bwMode="auto">
            <a:xfrm>
              <a:off x="5865" y="179"/>
              <a:ext cx="120" cy="577"/>
            </a:xfrm>
            <a:custGeom>
              <a:avLst/>
              <a:gdLst>
                <a:gd name="T0" fmla="*/ 40 w 120"/>
                <a:gd name="T1" fmla="*/ 457 h 577"/>
                <a:gd name="T2" fmla="*/ 0 w 120"/>
                <a:gd name="T3" fmla="*/ 457 h 577"/>
                <a:gd name="T4" fmla="*/ 60 w 120"/>
                <a:gd name="T5" fmla="*/ 577 h 577"/>
                <a:gd name="T6" fmla="*/ 110 w 120"/>
                <a:gd name="T7" fmla="*/ 477 h 577"/>
                <a:gd name="T8" fmla="*/ 40 w 120"/>
                <a:gd name="T9" fmla="*/ 477 h 577"/>
                <a:gd name="T10" fmla="*/ 40 w 120"/>
                <a:gd name="T11" fmla="*/ 457 h 577"/>
                <a:gd name="T12" fmla="*/ 80 w 120"/>
                <a:gd name="T13" fmla="*/ 0 h 577"/>
                <a:gd name="T14" fmla="*/ 40 w 120"/>
                <a:gd name="T15" fmla="*/ 0 h 577"/>
                <a:gd name="T16" fmla="*/ 40 w 120"/>
                <a:gd name="T17" fmla="*/ 477 h 577"/>
                <a:gd name="T18" fmla="*/ 80 w 120"/>
                <a:gd name="T19" fmla="*/ 477 h 577"/>
                <a:gd name="T20" fmla="*/ 80 w 120"/>
                <a:gd name="T21" fmla="*/ 0 h 577"/>
                <a:gd name="T22" fmla="*/ 120 w 120"/>
                <a:gd name="T23" fmla="*/ 457 h 577"/>
                <a:gd name="T24" fmla="*/ 80 w 120"/>
                <a:gd name="T25" fmla="*/ 457 h 577"/>
                <a:gd name="T26" fmla="*/ 80 w 120"/>
                <a:gd name="T27" fmla="*/ 477 h 577"/>
                <a:gd name="T28" fmla="*/ 110 w 120"/>
                <a:gd name="T29" fmla="*/ 477 h 577"/>
                <a:gd name="T30" fmla="*/ 120 w 120"/>
                <a:gd name="T31" fmla="*/ 457 h 5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577"/>
                <a:gd name="T50" fmla="*/ 120 w 120"/>
                <a:gd name="T51" fmla="*/ 577 h 57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577">
                  <a:moveTo>
                    <a:pt x="40" y="457"/>
                  </a:moveTo>
                  <a:lnTo>
                    <a:pt x="0" y="457"/>
                  </a:lnTo>
                  <a:lnTo>
                    <a:pt x="60" y="577"/>
                  </a:lnTo>
                  <a:lnTo>
                    <a:pt x="110" y="477"/>
                  </a:lnTo>
                  <a:lnTo>
                    <a:pt x="40" y="477"/>
                  </a:lnTo>
                  <a:lnTo>
                    <a:pt x="40" y="457"/>
                  </a:lnTo>
                  <a:close/>
                  <a:moveTo>
                    <a:pt x="80" y="0"/>
                  </a:moveTo>
                  <a:lnTo>
                    <a:pt x="40" y="0"/>
                  </a:lnTo>
                  <a:lnTo>
                    <a:pt x="40" y="477"/>
                  </a:lnTo>
                  <a:lnTo>
                    <a:pt x="80" y="477"/>
                  </a:lnTo>
                  <a:lnTo>
                    <a:pt x="80" y="0"/>
                  </a:lnTo>
                  <a:close/>
                  <a:moveTo>
                    <a:pt x="120" y="457"/>
                  </a:moveTo>
                  <a:lnTo>
                    <a:pt x="80" y="457"/>
                  </a:lnTo>
                  <a:lnTo>
                    <a:pt x="80" y="477"/>
                  </a:lnTo>
                  <a:lnTo>
                    <a:pt x="110" y="477"/>
                  </a:lnTo>
                  <a:lnTo>
                    <a:pt x="120" y="457"/>
                  </a:lnTo>
                  <a:close/>
                </a:path>
              </a:pathLst>
            </a:custGeom>
            <a:solidFill>
              <a:srgbClr val="FF0000"/>
            </a:solidFill>
            <a:ln w="9525">
              <a:noFill/>
              <a:round/>
              <a:headEnd/>
              <a:tailEnd/>
            </a:ln>
          </p:spPr>
          <p:txBody>
            <a:bodyPr/>
            <a:lstStyle/>
            <a:p>
              <a:endParaRPr lang="tr-TR"/>
            </a:p>
          </p:txBody>
        </p:sp>
        <p:sp>
          <p:nvSpPr>
            <p:cNvPr id="30755" name="AutoShape 50"/>
            <p:cNvSpPr>
              <a:spLocks/>
            </p:cNvSpPr>
            <p:nvPr/>
          </p:nvSpPr>
          <p:spPr bwMode="auto">
            <a:xfrm>
              <a:off x="9810" y="177"/>
              <a:ext cx="120" cy="577"/>
            </a:xfrm>
            <a:custGeom>
              <a:avLst/>
              <a:gdLst>
                <a:gd name="T0" fmla="*/ 40 w 120"/>
                <a:gd name="T1" fmla="*/ 457 h 577"/>
                <a:gd name="T2" fmla="*/ 0 w 120"/>
                <a:gd name="T3" fmla="*/ 457 h 577"/>
                <a:gd name="T4" fmla="*/ 60 w 120"/>
                <a:gd name="T5" fmla="*/ 577 h 577"/>
                <a:gd name="T6" fmla="*/ 110 w 120"/>
                <a:gd name="T7" fmla="*/ 477 h 577"/>
                <a:gd name="T8" fmla="*/ 40 w 120"/>
                <a:gd name="T9" fmla="*/ 477 h 577"/>
                <a:gd name="T10" fmla="*/ 40 w 120"/>
                <a:gd name="T11" fmla="*/ 457 h 577"/>
                <a:gd name="T12" fmla="*/ 80 w 120"/>
                <a:gd name="T13" fmla="*/ 0 h 577"/>
                <a:gd name="T14" fmla="*/ 40 w 120"/>
                <a:gd name="T15" fmla="*/ 0 h 577"/>
                <a:gd name="T16" fmla="*/ 40 w 120"/>
                <a:gd name="T17" fmla="*/ 477 h 577"/>
                <a:gd name="T18" fmla="*/ 80 w 120"/>
                <a:gd name="T19" fmla="*/ 477 h 577"/>
                <a:gd name="T20" fmla="*/ 80 w 120"/>
                <a:gd name="T21" fmla="*/ 0 h 577"/>
                <a:gd name="T22" fmla="*/ 120 w 120"/>
                <a:gd name="T23" fmla="*/ 457 h 577"/>
                <a:gd name="T24" fmla="*/ 80 w 120"/>
                <a:gd name="T25" fmla="*/ 457 h 577"/>
                <a:gd name="T26" fmla="*/ 80 w 120"/>
                <a:gd name="T27" fmla="*/ 477 h 577"/>
                <a:gd name="T28" fmla="*/ 110 w 120"/>
                <a:gd name="T29" fmla="*/ 477 h 577"/>
                <a:gd name="T30" fmla="*/ 120 w 120"/>
                <a:gd name="T31" fmla="*/ 457 h 5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577"/>
                <a:gd name="T50" fmla="*/ 120 w 120"/>
                <a:gd name="T51" fmla="*/ 577 h 57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577">
                  <a:moveTo>
                    <a:pt x="40" y="457"/>
                  </a:moveTo>
                  <a:lnTo>
                    <a:pt x="0" y="457"/>
                  </a:lnTo>
                  <a:lnTo>
                    <a:pt x="60" y="577"/>
                  </a:lnTo>
                  <a:lnTo>
                    <a:pt x="110" y="477"/>
                  </a:lnTo>
                  <a:lnTo>
                    <a:pt x="40" y="477"/>
                  </a:lnTo>
                  <a:lnTo>
                    <a:pt x="40" y="457"/>
                  </a:lnTo>
                  <a:close/>
                  <a:moveTo>
                    <a:pt x="80" y="0"/>
                  </a:moveTo>
                  <a:lnTo>
                    <a:pt x="40" y="0"/>
                  </a:lnTo>
                  <a:lnTo>
                    <a:pt x="40" y="477"/>
                  </a:lnTo>
                  <a:lnTo>
                    <a:pt x="80" y="477"/>
                  </a:lnTo>
                  <a:lnTo>
                    <a:pt x="80" y="0"/>
                  </a:lnTo>
                  <a:close/>
                  <a:moveTo>
                    <a:pt x="120" y="457"/>
                  </a:moveTo>
                  <a:lnTo>
                    <a:pt x="80" y="457"/>
                  </a:lnTo>
                  <a:lnTo>
                    <a:pt x="80" y="477"/>
                  </a:lnTo>
                  <a:lnTo>
                    <a:pt x="110" y="477"/>
                  </a:lnTo>
                  <a:lnTo>
                    <a:pt x="120" y="457"/>
                  </a:lnTo>
                  <a:close/>
                </a:path>
              </a:pathLst>
            </a:custGeom>
            <a:solidFill>
              <a:srgbClr val="FF0000"/>
            </a:solidFill>
            <a:ln w="9525">
              <a:noFill/>
              <a:round/>
              <a:headEnd/>
              <a:tailEnd/>
            </a:ln>
          </p:spPr>
          <p:txBody>
            <a:bodyPr/>
            <a:lstStyle/>
            <a:p>
              <a:endParaRPr lang="tr-TR"/>
            </a:p>
          </p:txBody>
        </p:sp>
        <p:sp>
          <p:nvSpPr>
            <p:cNvPr id="30756" name="Freeform 51"/>
            <p:cNvSpPr>
              <a:spLocks/>
            </p:cNvSpPr>
            <p:nvPr/>
          </p:nvSpPr>
          <p:spPr bwMode="auto">
            <a:xfrm>
              <a:off x="4809" y="851"/>
              <a:ext cx="2085" cy="767"/>
            </a:xfrm>
            <a:custGeom>
              <a:avLst/>
              <a:gdLst>
                <a:gd name="T0" fmla="*/ 1957 w 2085"/>
                <a:gd name="T1" fmla="*/ 0 h 767"/>
                <a:gd name="T2" fmla="*/ 128 w 2085"/>
                <a:gd name="T3" fmla="*/ 0 h 767"/>
                <a:gd name="T4" fmla="*/ 78 w 2085"/>
                <a:gd name="T5" fmla="*/ 10 h 767"/>
                <a:gd name="T6" fmla="*/ 37 w 2085"/>
                <a:gd name="T7" fmla="*/ 37 h 767"/>
                <a:gd name="T8" fmla="*/ 10 w 2085"/>
                <a:gd name="T9" fmla="*/ 78 h 767"/>
                <a:gd name="T10" fmla="*/ 0 w 2085"/>
                <a:gd name="T11" fmla="*/ 128 h 767"/>
                <a:gd name="T12" fmla="*/ 0 w 2085"/>
                <a:gd name="T13" fmla="*/ 639 h 767"/>
                <a:gd name="T14" fmla="*/ 10 w 2085"/>
                <a:gd name="T15" fmla="*/ 689 h 767"/>
                <a:gd name="T16" fmla="*/ 37 w 2085"/>
                <a:gd name="T17" fmla="*/ 729 h 767"/>
                <a:gd name="T18" fmla="*/ 78 w 2085"/>
                <a:gd name="T19" fmla="*/ 757 h 767"/>
                <a:gd name="T20" fmla="*/ 128 w 2085"/>
                <a:gd name="T21" fmla="*/ 767 h 767"/>
                <a:gd name="T22" fmla="*/ 1957 w 2085"/>
                <a:gd name="T23" fmla="*/ 767 h 767"/>
                <a:gd name="T24" fmla="*/ 2007 w 2085"/>
                <a:gd name="T25" fmla="*/ 757 h 767"/>
                <a:gd name="T26" fmla="*/ 2048 w 2085"/>
                <a:gd name="T27" fmla="*/ 729 h 767"/>
                <a:gd name="T28" fmla="*/ 2075 w 2085"/>
                <a:gd name="T29" fmla="*/ 689 h 767"/>
                <a:gd name="T30" fmla="*/ 2085 w 2085"/>
                <a:gd name="T31" fmla="*/ 639 h 767"/>
                <a:gd name="T32" fmla="*/ 2085 w 2085"/>
                <a:gd name="T33" fmla="*/ 128 h 767"/>
                <a:gd name="T34" fmla="*/ 2075 w 2085"/>
                <a:gd name="T35" fmla="*/ 78 h 767"/>
                <a:gd name="T36" fmla="*/ 2048 w 2085"/>
                <a:gd name="T37" fmla="*/ 37 h 767"/>
                <a:gd name="T38" fmla="*/ 2007 w 2085"/>
                <a:gd name="T39" fmla="*/ 10 h 767"/>
                <a:gd name="T40" fmla="*/ 1957 w 2085"/>
                <a:gd name="T41" fmla="*/ 0 h 7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85"/>
                <a:gd name="T64" fmla="*/ 0 h 767"/>
                <a:gd name="T65" fmla="*/ 2085 w 2085"/>
                <a:gd name="T66" fmla="*/ 767 h 7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85" h="767">
                  <a:moveTo>
                    <a:pt x="1957" y="0"/>
                  </a:moveTo>
                  <a:lnTo>
                    <a:pt x="128" y="0"/>
                  </a:lnTo>
                  <a:lnTo>
                    <a:pt x="78" y="10"/>
                  </a:lnTo>
                  <a:lnTo>
                    <a:pt x="37" y="37"/>
                  </a:lnTo>
                  <a:lnTo>
                    <a:pt x="10" y="78"/>
                  </a:lnTo>
                  <a:lnTo>
                    <a:pt x="0" y="128"/>
                  </a:lnTo>
                  <a:lnTo>
                    <a:pt x="0" y="639"/>
                  </a:lnTo>
                  <a:lnTo>
                    <a:pt x="10" y="689"/>
                  </a:lnTo>
                  <a:lnTo>
                    <a:pt x="37" y="729"/>
                  </a:lnTo>
                  <a:lnTo>
                    <a:pt x="78" y="757"/>
                  </a:lnTo>
                  <a:lnTo>
                    <a:pt x="128" y="767"/>
                  </a:lnTo>
                  <a:lnTo>
                    <a:pt x="1957" y="767"/>
                  </a:lnTo>
                  <a:lnTo>
                    <a:pt x="2007" y="757"/>
                  </a:lnTo>
                  <a:lnTo>
                    <a:pt x="2048" y="729"/>
                  </a:lnTo>
                  <a:lnTo>
                    <a:pt x="2075" y="689"/>
                  </a:lnTo>
                  <a:lnTo>
                    <a:pt x="2085" y="639"/>
                  </a:lnTo>
                  <a:lnTo>
                    <a:pt x="2085" y="128"/>
                  </a:lnTo>
                  <a:lnTo>
                    <a:pt x="2075" y="78"/>
                  </a:lnTo>
                  <a:lnTo>
                    <a:pt x="2048" y="37"/>
                  </a:lnTo>
                  <a:lnTo>
                    <a:pt x="2007" y="10"/>
                  </a:lnTo>
                  <a:lnTo>
                    <a:pt x="1957" y="0"/>
                  </a:lnTo>
                  <a:close/>
                </a:path>
              </a:pathLst>
            </a:custGeom>
            <a:solidFill>
              <a:srgbClr val="FFFF99"/>
            </a:solidFill>
            <a:ln w="9525">
              <a:noFill/>
              <a:round/>
              <a:headEnd/>
              <a:tailEnd/>
            </a:ln>
          </p:spPr>
          <p:txBody>
            <a:bodyPr/>
            <a:lstStyle/>
            <a:p>
              <a:endParaRPr lang="tr-TR"/>
            </a:p>
          </p:txBody>
        </p:sp>
        <p:sp>
          <p:nvSpPr>
            <p:cNvPr id="30757" name="Freeform 52"/>
            <p:cNvSpPr>
              <a:spLocks/>
            </p:cNvSpPr>
            <p:nvPr/>
          </p:nvSpPr>
          <p:spPr bwMode="auto">
            <a:xfrm>
              <a:off x="4860" y="832"/>
              <a:ext cx="2085" cy="767"/>
            </a:xfrm>
            <a:custGeom>
              <a:avLst/>
              <a:gdLst>
                <a:gd name="T0" fmla="*/ 128 w 2085"/>
                <a:gd name="T1" fmla="*/ 0 h 767"/>
                <a:gd name="T2" fmla="*/ 78 w 2085"/>
                <a:gd name="T3" fmla="*/ 10 h 767"/>
                <a:gd name="T4" fmla="*/ 37 w 2085"/>
                <a:gd name="T5" fmla="*/ 37 h 767"/>
                <a:gd name="T6" fmla="*/ 10 w 2085"/>
                <a:gd name="T7" fmla="*/ 78 h 767"/>
                <a:gd name="T8" fmla="*/ 0 w 2085"/>
                <a:gd name="T9" fmla="*/ 128 h 767"/>
                <a:gd name="T10" fmla="*/ 0 w 2085"/>
                <a:gd name="T11" fmla="*/ 639 h 767"/>
                <a:gd name="T12" fmla="*/ 10 w 2085"/>
                <a:gd name="T13" fmla="*/ 689 h 767"/>
                <a:gd name="T14" fmla="*/ 37 w 2085"/>
                <a:gd name="T15" fmla="*/ 729 h 767"/>
                <a:gd name="T16" fmla="*/ 78 w 2085"/>
                <a:gd name="T17" fmla="*/ 757 h 767"/>
                <a:gd name="T18" fmla="*/ 128 w 2085"/>
                <a:gd name="T19" fmla="*/ 767 h 767"/>
                <a:gd name="T20" fmla="*/ 1957 w 2085"/>
                <a:gd name="T21" fmla="*/ 767 h 767"/>
                <a:gd name="T22" fmla="*/ 2007 w 2085"/>
                <a:gd name="T23" fmla="*/ 757 h 767"/>
                <a:gd name="T24" fmla="*/ 2048 w 2085"/>
                <a:gd name="T25" fmla="*/ 729 h 767"/>
                <a:gd name="T26" fmla="*/ 2075 w 2085"/>
                <a:gd name="T27" fmla="*/ 689 h 767"/>
                <a:gd name="T28" fmla="*/ 2085 w 2085"/>
                <a:gd name="T29" fmla="*/ 639 h 767"/>
                <a:gd name="T30" fmla="*/ 2085 w 2085"/>
                <a:gd name="T31" fmla="*/ 128 h 767"/>
                <a:gd name="T32" fmla="*/ 2075 w 2085"/>
                <a:gd name="T33" fmla="*/ 78 h 767"/>
                <a:gd name="T34" fmla="*/ 2048 w 2085"/>
                <a:gd name="T35" fmla="*/ 37 h 767"/>
                <a:gd name="T36" fmla="*/ 2007 w 2085"/>
                <a:gd name="T37" fmla="*/ 10 h 767"/>
                <a:gd name="T38" fmla="*/ 1957 w 2085"/>
                <a:gd name="T39" fmla="*/ 0 h 767"/>
                <a:gd name="T40" fmla="*/ 128 w 2085"/>
                <a:gd name="T41" fmla="*/ 0 h 7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85"/>
                <a:gd name="T64" fmla="*/ 0 h 767"/>
                <a:gd name="T65" fmla="*/ 2085 w 2085"/>
                <a:gd name="T66" fmla="*/ 767 h 7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85" h="767">
                  <a:moveTo>
                    <a:pt x="128" y="0"/>
                  </a:moveTo>
                  <a:lnTo>
                    <a:pt x="78" y="10"/>
                  </a:lnTo>
                  <a:lnTo>
                    <a:pt x="37" y="37"/>
                  </a:lnTo>
                  <a:lnTo>
                    <a:pt x="10" y="78"/>
                  </a:lnTo>
                  <a:lnTo>
                    <a:pt x="0" y="128"/>
                  </a:lnTo>
                  <a:lnTo>
                    <a:pt x="0" y="639"/>
                  </a:lnTo>
                  <a:lnTo>
                    <a:pt x="10" y="689"/>
                  </a:lnTo>
                  <a:lnTo>
                    <a:pt x="37" y="729"/>
                  </a:lnTo>
                  <a:lnTo>
                    <a:pt x="78" y="757"/>
                  </a:lnTo>
                  <a:lnTo>
                    <a:pt x="128" y="767"/>
                  </a:lnTo>
                  <a:lnTo>
                    <a:pt x="1957" y="767"/>
                  </a:lnTo>
                  <a:lnTo>
                    <a:pt x="2007" y="757"/>
                  </a:lnTo>
                  <a:lnTo>
                    <a:pt x="2048" y="729"/>
                  </a:lnTo>
                  <a:lnTo>
                    <a:pt x="2075" y="689"/>
                  </a:lnTo>
                  <a:lnTo>
                    <a:pt x="2085" y="639"/>
                  </a:lnTo>
                  <a:lnTo>
                    <a:pt x="2085" y="128"/>
                  </a:lnTo>
                  <a:lnTo>
                    <a:pt x="2075" y="78"/>
                  </a:lnTo>
                  <a:lnTo>
                    <a:pt x="2048" y="37"/>
                  </a:lnTo>
                  <a:lnTo>
                    <a:pt x="2007" y="10"/>
                  </a:lnTo>
                  <a:lnTo>
                    <a:pt x="1957" y="0"/>
                  </a:lnTo>
                  <a:lnTo>
                    <a:pt x="128" y="0"/>
                  </a:lnTo>
                  <a:close/>
                </a:path>
              </a:pathLst>
            </a:custGeom>
            <a:noFill/>
            <a:ln w="9525">
              <a:solidFill>
                <a:srgbClr val="000000"/>
              </a:solidFill>
              <a:round/>
              <a:headEnd/>
              <a:tailEnd/>
            </a:ln>
          </p:spPr>
          <p:txBody>
            <a:bodyPr/>
            <a:lstStyle/>
            <a:p>
              <a:endParaRPr lang="tr-TR"/>
            </a:p>
          </p:txBody>
        </p:sp>
        <p:sp>
          <p:nvSpPr>
            <p:cNvPr id="30758" name="Freeform 53"/>
            <p:cNvSpPr>
              <a:spLocks/>
            </p:cNvSpPr>
            <p:nvPr/>
          </p:nvSpPr>
          <p:spPr bwMode="auto">
            <a:xfrm>
              <a:off x="8925" y="829"/>
              <a:ext cx="1875" cy="768"/>
            </a:xfrm>
            <a:custGeom>
              <a:avLst/>
              <a:gdLst>
                <a:gd name="T0" fmla="*/ 1747 w 1875"/>
                <a:gd name="T1" fmla="*/ 0 h 768"/>
                <a:gd name="T2" fmla="*/ 128 w 1875"/>
                <a:gd name="T3" fmla="*/ 0 h 768"/>
                <a:gd name="T4" fmla="*/ 78 w 1875"/>
                <a:gd name="T5" fmla="*/ 10 h 768"/>
                <a:gd name="T6" fmla="*/ 38 w 1875"/>
                <a:gd name="T7" fmla="*/ 37 h 768"/>
                <a:gd name="T8" fmla="*/ 10 w 1875"/>
                <a:gd name="T9" fmla="*/ 78 h 768"/>
                <a:gd name="T10" fmla="*/ 0 w 1875"/>
                <a:gd name="T11" fmla="*/ 128 h 768"/>
                <a:gd name="T12" fmla="*/ 0 w 1875"/>
                <a:gd name="T13" fmla="*/ 640 h 768"/>
                <a:gd name="T14" fmla="*/ 10 w 1875"/>
                <a:gd name="T15" fmla="*/ 690 h 768"/>
                <a:gd name="T16" fmla="*/ 38 w 1875"/>
                <a:gd name="T17" fmla="*/ 730 h 768"/>
                <a:gd name="T18" fmla="*/ 78 w 1875"/>
                <a:gd name="T19" fmla="*/ 758 h 768"/>
                <a:gd name="T20" fmla="*/ 128 w 1875"/>
                <a:gd name="T21" fmla="*/ 768 h 768"/>
                <a:gd name="T22" fmla="*/ 1747 w 1875"/>
                <a:gd name="T23" fmla="*/ 768 h 768"/>
                <a:gd name="T24" fmla="*/ 1797 w 1875"/>
                <a:gd name="T25" fmla="*/ 758 h 768"/>
                <a:gd name="T26" fmla="*/ 1837 w 1875"/>
                <a:gd name="T27" fmla="*/ 730 h 768"/>
                <a:gd name="T28" fmla="*/ 1865 w 1875"/>
                <a:gd name="T29" fmla="*/ 690 h 768"/>
                <a:gd name="T30" fmla="*/ 1875 w 1875"/>
                <a:gd name="T31" fmla="*/ 640 h 768"/>
                <a:gd name="T32" fmla="*/ 1875 w 1875"/>
                <a:gd name="T33" fmla="*/ 128 h 768"/>
                <a:gd name="T34" fmla="*/ 1865 w 1875"/>
                <a:gd name="T35" fmla="*/ 78 h 768"/>
                <a:gd name="T36" fmla="*/ 1837 w 1875"/>
                <a:gd name="T37" fmla="*/ 37 h 768"/>
                <a:gd name="T38" fmla="*/ 1797 w 1875"/>
                <a:gd name="T39" fmla="*/ 10 h 768"/>
                <a:gd name="T40" fmla="*/ 1747 w 1875"/>
                <a:gd name="T41" fmla="*/ 0 h 7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75"/>
                <a:gd name="T64" fmla="*/ 0 h 768"/>
                <a:gd name="T65" fmla="*/ 1875 w 1875"/>
                <a:gd name="T66" fmla="*/ 768 h 7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75" h="768">
                  <a:moveTo>
                    <a:pt x="1747" y="0"/>
                  </a:moveTo>
                  <a:lnTo>
                    <a:pt x="128" y="0"/>
                  </a:lnTo>
                  <a:lnTo>
                    <a:pt x="78" y="10"/>
                  </a:lnTo>
                  <a:lnTo>
                    <a:pt x="38" y="37"/>
                  </a:lnTo>
                  <a:lnTo>
                    <a:pt x="10" y="78"/>
                  </a:lnTo>
                  <a:lnTo>
                    <a:pt x="0" y="128"/>
                  </a:lnTo>
                  <a:lnTo>
                    <a:pt x="0" y="640"/>
                  </a:lnTo>
                  <a:lnTo>
                    <a:pt x="10" y="690"/>
                  </a:lnTo>
                  <a:lnTo>
                    <a:pt x="38" y="730"/>
                  </a:lnTo>
                  <a:lnTo>
                    <a:pt x="78" y="758"/>
                  </a:lnTo>
                  <a:lnTo>
                    <a:pt x="128" y="768"/>
                  </a:lnTo>
                  <a:lnTo>
                    <a:pt x="1747" y="768"/>
                  </a:lnTo>
                  <a:lnTo>
                    <a:pt x="1797" y="758"/>
                  </a:lnTo>
                  <a:lnTo>
                    <a:pt x="1837" y="730"/>
                  </a:lnTo>
                  <a:lnTo>
                    <a:pt x="1865" y="690"/>
                  </a:lnTo>
                  <a:lnTo>
                    <a:pt x="1875" y="640"/>
                  </a:lnTo>
                  <a:lnTo>
                    <a:pt x="1875" y="128"/>
                  </a:lnTo>
                  <a:lnTo>
                    <a:pt x="1865" y="78"/>
                  </a:lnTo>
                  <a:lnTo>
                    <a:pt x="1837" y="37"/>
                  </a:lnTo>
                  <a:lnTo>
                    <a:pt x="1797" y="10"/>
                  </a:lnTo>
                  <a:lnTo>
                    <a:pt x="1747" y="0"/>
                  </a:lnTo>
                  <a:close/>
                </a:path>
              </a:pathLst>
            </a:custGeom>
            <a:solidFill>
              <a:srgbClr val="D7D7D7"/>
            </a:solidFill>
            <a:ln w="9525">
              <a:noFill/>
              <a:round/>
              <a:headEnd/>
              <a:tailEnd/>
            </a:ln>
          </p:spPr>
          <p:txBody>
            <a:bodyPr/>
            <a:lstStyle/>
            <a:p>
              <a:endParaRPr lang="tr-TR"/>
            </a:p>
          </p:txBody>
        </p:sp>
        <p:sp>
          <p:nvSpPr>
            <p:cNvPr id="30759" name="Freeform 54"/>
            <p:cNvSpPr>
              <a:spLocks/>
            </p:cNvSpPr>
            <p:nvPr/>
          </p:nvSpPr>
          <p:spPr bwMode="auto">
            <a:xfrm>
              <a:off x="8925" y="829"/>
              <a:ext cx="1875" cy="768"/>
            </a:xfrm>
            <a:custGeom>
              <a:avLst/>
              <a:gdLst>
                <a:gd name="T0" fmla="*/ 128 w 1875"/>
                <a:gd name="T1" fmla="*/ 0 h 768"/>
                <a:gd name="T2" fmla="*/ 78 w 1875"/>
                <a:gd name="T3" fmla="*/ 10 h 768"/>
                <a:gd name="T4" fmla="*/ 38 w 1875"/>
                <a:gd name="T5" fmla="*/ 37 h 768"/>
                <a:gd name="T6" fmla="*/ 10 w 1875"/>
                <a:gd name="T7" fmla="*/ 78 h 768"/>
                <a:gd name="T8" fmla="*/ 0 w 1875"/>
                <a:gd name="T9" fmla="*/ 128 h 768"/>
                <a:gd name="T10" fmla="*/ 0 w 1875"/>
                <a:gd name="T11" fmla="*/ 640 h 768"/>
                <a:gd name="T12" fmla="*/ 10 w 1875"/>
                <a:gd name="T13" fmla="*/ 690 h 768"/>
                <a:gd name="T14" fmla="*/ 38 w 1875"/>
                <a:gd name="T15" fmla="*/ 730 h 768"/>
                <a:gd name="T16" fmla="*/ 78 w 1875"/>
                <a:gd name="T17" fmla="*/ 758 h 768"/>
                <a:gd name="T18" fmla="*/ 128 w 1875"/>
                <a:gd name="T19" fmla="*/ 768 h 768"/>
                <a:gd name="T20" fmla="*/ 1747 w 1875"/>
                <a:gd name="T21" fmla="*/ 768 h 768"/>
                <a:gd name="T22" fmla="*/ 1797 w 1875"/>
                <a:gd name="T23" fmla="*/ 758 h 768"/>
                <a:gd name="T24" fmla="*/ 1837 w 1875"/>
                <a:gd name="T25" fmla="*/ 730 h 768"/>
                <a:gd name="T26" fmla="*/ 1865 w 1875"/>
                <a:gd name="T27" fmla="*/ 690 h 768"/>
                <a:gd name="T28" fmla="*/ 1875 w 1875"/>
                <a:gd name="T29" fmla="*/ 640 h 768"/>
                <a:gd name="T30" fmla="*/ 1875 w 1875"/>
                <a:gd name="T31" fmla="*/ 128 h 768"/>
                <a:gd name="T32" fmla="*/ 1865 w 1875"/>
                <a:gd name="T33" fmla="*/ 78 h 768"/>
                <a:gd name="T34" fmla="*/ 1837 w 1875"/>
                <a:gd name="T35" fmla="*/ 37 h 768"/>
                <a:gd name="T36" fmla="*/ 1797 w 1875"/>
                <a:gd name="T37" fmla="*/ 10 h 768"/>
                <a:gd name="T38" fmla="*/ 1747 w 1875"/>
                <a:gd name="T39" fmla="*/ 0 h 768"/>
                <a:gd name="T40" fmla="*/ 128 w 1875"/>
                <a:gd name="T41" fmla="*/ 0 h 7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75"/>
                <a:gd name="T64" fmla="*/ 0 h 768"/>
                <a:gd name="T65" fmla="*/ 1875 w 1875"/>
                <a:gd name="T66" fmla="*/ 768 h 7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75" h="768">
                  <a:moveTo>
                    <a:pt x="128" y="0"/>
                  </a:moveTo>
                  <a:lnTo>
                    <a:pt x="78" y="10"/>
                  </a:lnTo>
                  <a:lnTo>
                    <a:pt x="38" y="37"/>
                  </a:lnTo>
                  <a:lnTo>
                    <a:pt x="10" y="78"/>
                  </a:lnTo>
                  <a:lnTo>
                    <a:pt x="0" y="128"/>
                  </a:lnTo>
                  <a:lnTo>
                    <a:pt x="0" y="640"/>
                  </a:lnTo>
                  <a:lnTo>
                    <a:pt x="10" y="690"/>
                  </a:lnTo>
                  <a:lnTo>
                    <a:pt x="38" y="730"/>
                  </a:lnTo>
                  <a:lnTo>
                    <a:pt x="78" y="758"/>
                  </a:lnTo>
                  <a:lnTo>
                    <a:pt x="128" y="768"/>
                  </a:lnTo>
                  <a:lnTo>
                    <a:pt x="1747" y="768"/>
                  </a:lnTo>
                  <a:lnTo>
                    <a:pt x="1797" y="758"/>
                  </a:lnTo>
                  <a:lnTo>
                    <a:pt x="1837" y="730"/>
                  </a:lnTo>
                  <a:lnTo>
                    <a:pt x="1865" y="690"/>
                  </a:lnTo>
                  <a:lnTo>
                    <a:pt x="1875" y="640"/>
                  </a:lnTo>
                  <a:lnTo>
                    <a:pt x="1875" y="128"/>
                  </a:lnTo>
                  <a:lnTo>
                    <a:pt x="1865" y="78"/>
                  </a:lnTo>
                  <a:lnTo>
                    <a:pt x="1837" y="37"/>
                  </a:lnTo>
                  <a:lnTo>
                    <a:pt x="1797" y="10"/>
                  </a:lnTo>
                  <a:lnTo>
                    <a:pt x="1747" y="0"/>
                  </a:lnTo>
                  <a:lnTo>
                    <a:pt x="128" y="0"/>
                  </a:lnTo>
                  <a:close/>
                </a:path>
              </a:pathLst>
            </a:custGeom>
            <a:noFill/>
            <a:ln w="9525">
              <a:solidFill>
                <a:srgbClr val="000000"/>
              </a:solidFill>
              <a:round/>
              <a:headEnd/>
              <a:tailEnd/>
            </a:ln>
          </p:spPr>
          <p:txBody>
            <a:bodyPr/>
            <a:lstStyle/>
            <a:p>
              <a:endParaRPr lang="tr-TR"/>
            </a:p>
          </p:txBody>
        </p:sp>
        <p:sp>
          <p:nvSpPr>
            <p:cNvPr id="30760" name="Text Box 55"/>
            <p:cNvSpPr txBox="1">
              <a:spLocks noChangeArrowheads="1"/>
            </p:cNvSpPr>
            <p:nvPr/>
          </p:nvSpPr>
          <p:spPr bwMode="auto">
            <a:xfrm>
              <a:off x="1176" y="948"/>
              <a:ext cx="1943" cy="585"/>
            </a:xfrm>
            <a:prstGeom prst="rect">
              <a:avLst/>
            </a:prstGeom>
            <a:noFill/>
            <a:ln w="9525">
              <a:noFill/>
              <a:miter lim="800000"/>
              <a:headEnd/>
              <a:tailEnd/>
            </a:ln>
          </p:spPr>
          <p:txBody>
            <a:bodyPr lIns="0" tIns="0" rIns="0" bIns="0"/>
            <a:lstStyle/>
            <a:p>
              <a:pPr lvl="1">
                <a:lnSpc>
                  <a:spcPct val="106000"/>
                </a:lnSpc>
                <a:spcAft>
                  <a:spcPts val="1000"/>
                </a:spcAft>
              </a:pPr>
              <a:r>
                <a:rPr lang="tr-TR" b="1">
                  <a:solidFill>
                    <a:srgbClr val="FF0000"/>
                  </a:solidFill>
                  <a:latin typeface="Calibri" pitchFamily="34" charset="0"/>
                </a:rPr>
                <a:t>Eyalet</a:t>
              </a:r>
              <a:endParaRPr lang="tr-TR" b="1">
                <a:latin typeface="Times New Roman" pitchFamily="18" charset="0"/>
              </a:endParaRPr>
            </a:p>
            <a:p>
              <a:pPr>
                <a:spcBef>
                  <a:spcPts val="213"/>
                </a:spcBef>
                <a:spcAft>
                  <a:spcPts val="1000"/>
                </a:spcAft>
              </a:pPr>
              <a:r>
                <a:rPr lang="tr-TR" b="1">
                  <a:solidFill>
                    <a:srgbClr val="FF0000"/>
                  </a:solidFill>
                  <a:latin typeface="Calibri" pitchFamily="34" charset="0"/>
                </a:rPr>
                <a:t>Askerleri</a:t>
              </a:r>
              <a:endParaRPr lang="tr-TR"/>
            </a:p>
          </p:txBody>
        </p:sp>
        <p:sp>
          <p:nvSpPr>
            <p:cNvPr id="30761" name="Text Box 56"/>
            <p:cNvSpPr txBox="1">
              <a:spLocks noChangeArrowheads="1"/>
            </p:cNvSpPr>
            <p:nvPr/>
          </p:nvSpPr>
          <p:spPr bwMode="auto">
            <a:xfrm>
              <a:off x="4893" y="953"/>
              <a:ext cx="1944" cy="583"/>
            </a:xfrm>
            <a:prstGeom prst="rect">
              <a:avLst/>
            </a:prstGeom>
            <a:noFill/>
            <a:ln w="9525">
              <a:noFill/>
              <a:miter lim="800000"/>
              <a:headEnd/>
              <a:tailEnd/>
            </a:ln>
          </p:spPr>
          <p:txBody>
            <a:bodyPr lIns="0" tIns="0" rIns="0" bIns="0"/>
            <a:lstStyle/>
            <a:p>
              <a:pPr>
                <a:lnSpc>
                  <a:spcPct val="106000"/>
                </a:lnSpc>
                <a:spcAft>
                  <a:spcPts val="1000"/>
                </a:spcAft>
              </a:pPr>
              <a:r>
                <a:rPr lang="tr-TR" b="1">
                  <a:solidFill>
                    <a:srgbClr val="FF0000"/>
                  </a:solidFill>
                  <a:latin typeface="Calibri" pitchFamily="34" charset="0"/>
                </a:rPr>
                <a:t>Kapıkulu</a:t>
              </a:r>
              <a:endParaRPr lang="tr-TR" b="1">
                <a:latin typeface="Times New Roman" pitchFamily="18" charset="0"/>
              </a:endParaRPr>
            </a:p>
            <a:p>
              <a:pPr lvl="1">
                <a:spcBef>
                  <a:spcPts val="200"/>
                </a:spcBef>
                <a:spcAft>
                  <a:spcPts val="1000"/>
                </a:spcAft>
              </a:pPr>
              <a:r>
                <a:rPr lang="tr-TR" b="1">
                  <a:solidFill>
                    <a:srgbClr val="FF0000"/>
                  </a:solidFill>
                  <a:latin typeface="Calibri" pitchFamily="34" charset="0"/>
                </a:rPr>
                <a:t>Askerleri</a:t>
              </a:r>
              <a:endParaRPr lang="tr-TR"/>
            </a:p>
          </p:txBody>
        </p:sp>
        <p:sp>
          <p:nvSpPr>
            <p:cNvPr id="30762" name="Text Box 57"/>
            <p:cNvSpPr txBox="1">
              <a:spLocks noChangeArrowheads="1"/>
            </p:cNvSpPr>
            <p:nvPr/>
          </p:nvSpPr>
          <p:spPr bwMode="auto">
            <a:xfrm>
              <a:off x="9034" y="948"/>
              <a:ext cx="1605" cy="585"/>
            </a:xfrm>
            <a:prstGeom prst="rect">
              <a:avLst/>
            </a:prstGeom>
            <a:noFill/>
            <a:ln w="9525">
              <a:noFill/>
              <a:miter lim="800000"/>
              <a:headEnd/>
              <a:tailEnd/>
            </a:ln>
          </p:spPr>
          <p:txBody>
            <a:bodyPr lIns="0" tIns="0" rIns="0" bIns="0"/>
            <a:lstStyle/>
            <a:p>
              <a:pPr lvl="1">
                <a:lnSpc>
                  <a:spcPct val="106000"/>
                </a:lnSpc>
                <a:spcAft>
                  <a:spcPts val="1000"/>
                </a:spcAft>
              </a:pPr>
              <a:r>
                <a:rPr lang="tr-TR" b="1">
                  <a:solidFill>
                    <a:srgbClr val="FF0000"/>
                  </a:solidFill>
                  <a:latin typeface="Calibri" pitchFamily="34" charset="0"/>
                </a:rPr>
                <a:t>Yardımcı</a:t>
              </a:r>
              <a:endParaRPr lang="tr-TR" b="1">
                <a:latin typeface="Times New Roman" pitchFamily="18" charset="0"/>
              </a:endParaRPr>
            </a:p>
            <a:p>
              <a:pPr>
                <a:spcBef>
                  <a:spcPts val="213"/>
                </a:spcBef>
                <a:spcAft>
                  <a:spcPts val="1000"/>
                </a:spcAft>
              </a:pPr>
              <a:r>
                <a:rPr lang="tr-TR" b="1">
                  <a:solidFill>
                    <a:srgbClr val="FF0000"/>
                  </a:solidFill>
                  <a:latin typeface="Calibri" pitchFamily="34" charset="0"/>
                </a:rPr>
                <a:t>Kuvvetler</a:t>
              </a:r>
              <a:endParaRPr lang="tr-TR"/>
            </a:p>
          </p:txBody>
        </p:sp>
      </p:grpSp>
      <p:grpSp>
        <p:nvGrpSpPr>
          <p:cNvPr id="30722" name="Group 62"/>
          <p:cNvGrpSpPr>
            <a:grpSpLocks/>
          </p:cNvGrpSpPr>
          <p:nvPr/>
        </p:nvGrpSpPr>
        <p:grpSpPr bwMode="auto">
          <a:xfrm flipV="1">
            <a:off x="539750" y="3716338"/>
            <a:ext cx="1944688" cy="1028700"/>
            <a:chOff x="981" y="1952"/>
            <a:chExt cx="2044" cy="2326"/>
          </a:xfrm>
        </p:grpSpPr>
        <p:sp>
          <p:nvSpPr>
            <p:cNvPr id="30747" name="Freeform 63"/>
            <p:cNvSpPr>
              <a:spLocks/>
            </p:cNvSpPr>
            <p:nvPr/>
          </p:nvSpPr>
          <p:spPr bwMode="auto">
            <a:xfrm>
              <a:off x="1132" y="1999"/>
              <a:ext cx="1886" cy="2279"/>
            </a:xfrm>
            <a:custGeom>
              <a:avLst/>
              <a:gdLst>
                <a:gd name="T0" fmla="*/ 1565 w 1878"/>
                <a:gd name="T1" fmla="*/ 0 h 2202"/>
                <a:gd name="T2" fmla="*/ 313 w 1878"/>
                <a:gd name="T3" fmla="*/ 0 h 2202"/>
                <a:gd name="T4" fmla="*/ 241 w 1878"/>
                <a:gd name="T5" fmla="*/ 9 h 2202"/>
                <a:gd name="T6" fmla="*/ 175 w 1878"/>
                <a:gd name="T7" fmla="*/ 32 h 2202"/>
                <a:gd name="T8" fmla="*/ 117 w 1878"/>
                <a:gd name="T9" fmla="*/ 69 h 2202"/>
                <a:gd name="T10" fmla="*/ 69 w 1878"/>
                <a:gd name="T11" fmla="*/ 118 h 2202"/>
                <a:gd name="T12" fmla="*/ 32 w 1878"/>
                <a:gd name="T13" fmla="*/ 176 h 2202"/>
                <a:gd name="T14" fmla="*/ 8 w 1878"/>
                <a:gd name="T15" fmla="*/ 242 h 2202"/>
                <a:gd name="T16" fmla="*/ 0 w 1878"/>
                <a:gd name="T17" fmla="*/ 313 h 2202"/>
                <a:gd name="T18" fmla="*/ 0 w 1878"/>
                <a:gd name="T19" fmla="*/ 1889 h 2202"/>
                <a:gd name="T20" fmla="*/ 8 w 1878"/>
                <a:gd name="T21" fmla="*/ 1961 h 2202"/>
                <a:gd name="T22" fmla="*/ 32 w 1878"/>
                <a:gd name="T23" fmla="*/ 2027 h 2202"/>
                <a:gd name="T24" fmla="*/ 69 w 1878"/>
                <a:gd name="T25" fmla="*/ 2085 h 2202"/>
                <a:gd name="T26" fmla="*/ 117 w 1878"/>
                <a:gd name="T27" fmla="*/ 2134 h 2202"/>
                <a:gd name="T28" fmla="*/ 175 w 1878"/>
                <a:gd name="T29" fmla="*/ 2171 h 2202"/>
                <a:gd name="T30" fmla="*/ 241 w 1878"/>
                <a:gd name="T31" fmla="*/ 2194 h 2202"/>
                <a:gd name="T32" fmla="*/ 313 w 1878"/>
                <a:gd name="T33" fmla="*/ 2202 h 2202"/>
                <a:gd name="T34" fmla="*/ 1565 w 1878"/>
                <a:gd name="T35" fmla="*/ 2202 h 2202"/>
                <a:gd name="T36" fmla="*/ 1637 w 1878"/>
                <a:gd name="T37" fmla="*/ 2194 h 2202"/>
                <a:gd name="T38" fmla="*/ 1703 w 1878"/>
                <a:gd name="T39" fmla="*/ 2171 h 2202"/>
                <a:gd name="T40" fmla="*/ 1761 w 1878"/>
                <a:gd name="T41" fmla="*/ 2134 h 2202"/>
                <a:gd name="T42" fmla="*/ 1809 w 1878"/>
                <a:gd name="T43" fmla="*/ 2085 h 2202"/>
                <a:gd name="T44" fmla="*/ 1846 w 1878"/>
                <a:gd name="T45" fmla="*/ 2027 h 2202"/>
                <a:gd name="T46" fmla="*/ 1870 w 1878"/>
                <a:gd name="T47" fmla="*/ 1961 h 2202"/>
                <a:gd name="T48" fmla="*/ 1878 w 1878"/>
                <a:gd name="T49" fmla="*/ 1889 h 2202"/>
                <a:gd name="T50" fmla="*/ 1878 w 1878"/>
                <a:gd name="T51" fmla="*/ 313 h 2202"/>
                <a:gd name="T52" fmla="*/ 1870 w 1878"/>
                <a:gd name="T53" fmla="*/ 242 h 2202"/>
                <a:gd name="T54" fmla="*/ 1846 w 1878"/>
                <a:gd name="T55" fmla="*/ 176 h 2202"/>
                <a:gd name="T56" fmla="*/ 1809 w 1878"/>
                <a:gd name="T57" fmla="*/ 118 h 2202"/>
                <a:gd name="T58" fmla="*/ 1761 w 1878"/>
                <a:gd name="T59" fmla="*/ 69 h 2202"/>
                <a:gd name="T60" fmla="*/ 1703 w 1878"/>
                <a:gd name="T61" fmla="*/ 32 h 2202"/>
                <a:gd name="T62" fmla="*/ 1637 w 1878"/>
                <a:gd name="T63" fmla="*/ 9 h 2202"/>
                <a:gd name="T64" fmla="*/ 1565 w 1878"/>
                <a:gd name="T65" fmla="*/ 0 h 2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78"/>
                <a:gd name="T100" fmla="*/ 0 h 2202"/>
                <a:gd name="T101" fmla="*/ 1878 w 1878"/>
                <a:gd name="T102" fmla="*/ 2202 h 2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78" h="2202">
                  <a:moveTo>
                    <a:pt x="1565" y="0"/>
                  </a:moveTo>
                  <a:lnTo>
                    <a:pt x="313" y="0"/>
                  </a:lnTo>
                  <a:lnTo>
                    <a:pt x="241" y="9"/>
                  </a:lnTo>
                  <a:lnTo>
                    <a:pt x="175" y="32"/>
                  </a:lnTo>
                  <a:lnTo>
                    <a:pt x="117" y="69"/>
                  </a:lnTo>
                  <a:lnTo>
                    <a:pt x="69" y="118"/>
                  </a:lnTo>
                  <a:lnTo>
                    <a:pt x="32" y="176"/>
                  </a:lnTo>
                  <a:lnTo>
                    <a:pt x="8" y="242"/>
                  </a:lnTo>
                  <a:lnTo>
                    <a:pt x="0" y="313"/>
                  </a:lnTo>
                  <a:lnTo>
                    <a:pt x="0" y="1889"/>
                  </a:lnTo>
                  <a:lnTo>
                    <a:pt x="8" y="1961"/>
                  </a:lnTo>
                  <a:lnTo>
                    <a:pt x="32" y="2027"/>
                  </a:lnTo>
                  <a:lnTo>
                    <a:pt x="69" y="2085"/>
                  </a:lnTo>
                  <a:lnTo>
                    <a:pt x="117" y="2134"/>
                  </a:lnTo>
                  <a:lnTo>
                    <a:pt x="175" y="2171"/>
                  </a:lnTo>
                  <a:lnTo>
                    <a:pt x="241" y="2194"/>
                  </a:lnTo>
                  <a:lnTo>
                    <a:pt x="313" y="2202"/>
                  </a:lnTo>
                  <a:lnTo>
                    <a:pt x="1565" y="2202"/>
                  </a:lnTo>
                  <a:lnTo>
                    <a:pt x="1637" y="2194"/>
                  </a:lnTo>
                  <a:lnTo>
                    <a:pt x="1703" y="2171"/>
                  </a:lnTo>
                  <a:lnTo>
                    <a:pt x="1761" y="2134"/>
                  </a:lnTo>
                  <a:lnTo>
                    <a:pt x="1809" y="2085"/>
                  </a:lnTo>
                  <a:lnTo>
                    <a:pt x="1846" y="2027"/>
                  </a:lnTo>
                  <a:lnTo>
                    <a:pt x="1870" y="1961"/>
                  </a:lnTo>
                  <a:lnTo>
                    <a:pt x="1878" y="1889"/>
                  </a:lnTo>
                  <a:lnTo>
                    <a:pt x="1878" y="313"/>
                  </a:lnTo>
                  <a:lnTo>
                    <a:pt x="1870" y="242"/>
                  </a:lnTo>
                  <a:lnTo>
                    <a:pt x="1846" y="176"/>
                  </a:lnTo>
                  <a:lnTo>
                    <a:pt x="1809" y="118"/>
                  </a:lnTo>
                  <a:lnTo>
                    <a:pt x="1761" y="69"/>
                  </a:lnTo>
                  <a:lnTo>
                    <a:pt x="1703" y="32"/>
                  </a:lnTo>
                  <a:lnTo>
                    <a:pt x="1637" y="9"/>
                  </a:lnTo>
                  <a:lnTo>
                    <a:pt x="1565" y="0"/>
                  </a:lnTo>
                  <a:close/>
                </a:path>
              </a:pathLst>
            </a:custGeom>
            <a:solidFill>
              <a:srgbClr val="CCEBFF"/>
            </a:solidFill>
            <a:ln w="9525">
              <a:noFill/>
              <a:round/>
              <a:headEnd/>
              <a:tailEnd/>
            </a:ln>
          </p:spPr>
          <p:txBody>
            <a:bodyPr/>
            <a:lstStyle/>
            <a:p>
              <a:endParaRPr lang="tr-TR"/>
            </a:p>
          </p:txBody>
        </p:sp>
        <p:sp>
          <p:nvSpPr>
            <p:cNvPr id="30748" name="Freeform 64"/>
            <p:cNvSpPr>
              <a:spLocks/>
            </p:cNvSpPr>
            <p:nvPr/>
          </p:nvSpPr>
          <p:spPr bwMode="auto">
            <a:xfrm>
              <a:off x="1140" y="2075"/>
              <a:ext cx="1878" cy="2202"/>
            </a:xfrm>
            <a:custGeom>
              <a:avLst/>
              <a:gdLst>
                <a:gd name="T0" fmla="*/ 313 w 1878"/>
                <a:gd name="T1" fmla="*/ 0 h 2202"/>
                <a:gd name="T2" fmla="*/ 241 w 1878"/>
                <a:gd name="T3" fmla="*/ 9 h 2202"/>
                <a:gd name="T4" fmla="*/ 175 w 1878"/>
                <a:gd name="T5" fmla="*/ 32 h 2202"/>
                <a:gd name="T6" fmla="*/ 117 w 1878"/>
                <a:gd name="T7" fmla="*/ 69 h 2202"/>
                <a:gd name="T8" fmla="*/ 69 w 1878"/>
                <a:gd name="T9" fmla="*/ 118 h 2202"/>
                <a:gd name="T10" fmla="*/ 32 w 1878"/>
                <a:gd name="T11" fmla="*/ 176 h 2202"/>
                <a:gd name="T12" fmla="*/ 8 w 1878"/>
                <a:gd name="T13" fmla="*/ 242 h 2202"/>
                <a:gd name="T14" fmla="*/ 0 w 1878"/>
                <a:gd name="T15" fmla="*/ 313 h 2202"/>
                <a:gd name="T16" fmla="*/ 0 w 1878"/>
                <a:gd name="T17" fmla="*/ 1889 h 2202"/>
                <a:gd name="T18" fmla="*/ 8 w 1878"/>
                <a:gd name="T19" fmla="*/ 1961 h 2202"/>
                <a:gd name="T20" fmla="*/ 32 w 1878"/>
                <a:gd name="T21" fmla="*/ 2027 h 2202"/>
                <a:gd name="T22" fmla="*/ 69 w 1878"/>
                <a:gd name="T23" fmla="*/ 2085 h 2202"/>
                <a:gd name="T24" fmla="*/ 117 w 1878"/>
                <a:gd name="T25" fmla="*/ 2134 h 2202"/>
                <a:gd name="T26" fmla="*/ 175 w 1878"/>
                <a:gd name="T27" fmla="*/ 2171 h 2202"/>
                <a:gd name="T28" fmla="*/ 241 w 1878"/>
                <a:gd name="T29" fmla="*/ 2194 h 2202"/>
                <a:gd name="T30" fmla="*/ 313 w 1878"/>
                <a:gd name="T31" fmla="*/ 2202 h 2202"/>
                <a:gd name="T32" fmla="*/ 1565 w 1878"/>
                <a:gd name="T33" fmla="*/ 2202 h 2202"/>
                <a:gd name="T34" fmla="*/ 1637 w 1878"/>
                <a:gd name="T35" fmla="*/ 2194 h 2202"/>
                <a:gd name="T36" fmla="*/ 1703 w 1878"/>
                <a:gd name="T37" fmla="*/ 2171 h 2202"/>
                <a:gd name="T38" fmla="*/ 1761 w 1878"/>
                <a:gd name="T39" fmla="*/ 2134 h 2202"/>
                <a:gd name="T40" fmla="*/ 1809 w 1878"/>
                <a:gd name="T41" fmla="*/ 2085 h 2202"/>
                <a:gd name="T42" fmla="*/ 1846 w 1878"/>
                <a:gd name="T43" fmla="*/ 2027 h 2202"/>
                <a:gd name="T44" fmla="*/ 1870 w 1878"/>
                <a:gd name="T45" fmla="*/ 1961 h 2202"/>
                <a:gd name="T46" fmla="*/ 1878 w 1878"/>
                <a:gd name="T47" fmla="*/ 1889 h 2202"/>
                <a:gd name="T48" fmla="*/ 1878 w 1878"/>
                <a:gd name="T49" fmla="*/ 313 h 2202"/>
                <a:gd name="T50" fmla="*/ 1870 w 1878"/>
                <a:gd name="T51" fmla="*/ 242 h 2202"/>
                <a:gd name="T52" fmla="*/ 1846 w 1878"/>
                <a:gd name="T53" fmla="*/ 176 h 2202"/>
                <a:gd name="T54" fmla="*/ 1809 w 1878"/>
                <a:gd name="T55" fmla="*/ 118 h 2202"/>
                <a:gd name="T56" fmla="*/ 1761 w 1878"/>
                <a:gd name="T57" fmla="*/ 69 h 2202"/>
                <a:gd name="T58" fmla="*/ 1703 w 1878"/>
                <a:gd name="T59" fmla="*/ 32 h 2202"/>
                <a:gd name="T60" fmla="*/ 1637 w 1878"/>
                <a:gd name="T61" fmla="*/ 9 h 2202"/>
                <a:gd name="T62" fmla="*/ 1565 w 1878"/>
                <a:gd name="T63" fmla="*/ 0 h 2202"/>
                <a:gd name="T64" fmla="*/ 313 w 1878"/>
                <a:gd name="T65" fmla="*/ 0 h 2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78"/>
                <a:gd name="T100" fmla="*/ 0 h 2202"/>
                <a:gd name="T101" fmla="*/ 1878 w 1878"/>
                <a:gd name="T102" fmla="*/ 2202 h 2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78" h="2202">
                  <a:moveTo>
                    <a:pt x="313" y="0"/>
                  </a:moveTo>
                  <a:lnTo>
                    <a:pt x="241" y="9"/>
                  </a:lnTo>
                  <a:lnTo>
                    <a:pt x="175" y="32"/>
                  </a:lnTo>
                  <a:lnTo>
                    <a:pt x="117" y="69"/>
                  </a:lnTo>
                  <a:lnTo>
                    <a:pt x="69" y="118"/>
                  </a:lnTo>
                  <a:lnTo>
                    <a:pt x="32" y="176"/>
                  </a:lnTo>
                  <a:lnTo>
                    <a:pt x="8" y="242"/>
                  </a:lnTo>
                  <a:lnTo>
                    <a:pt x="0" y="313"/>
                  </a:lnTo>
                  <a:lnTo>
                    <a:pt x="0" y="1889"/>
                  </a:lnTo>
                  <a:lnTo>
                    <a:pt x="8" y="1961"/>
                  </a:lnTo>
                  <a:lnTo>
                    <a:pt x="32" y="2027"/>
                  </a:lnTo>
                  <a:lnTo>
                    <a:pt x="69" y="2085"/>
                  </a:lnTo>
                  <a:lnTo>
                    <a:pt x="117" y="2134"/>
                  </a:lnTo>
                  <a:lnTo>
                    <a:pt x="175" y="2171"/>
                  </a:lnTo>
                  <a:lnTo>
                    <a:pt x="241" y="2194"/>
                  </a:lnTo>
                  <a:lnTo>
                    <a:pt x="313" y="2202"/>
                  </a:lnTo>
                  <a:lnTo>
                    <a:pt x="1565" y="2202"/>
                  </a:lnTo>
                  <a:lnTo>
                    <a:pt x="1637" y="2194"/>
                  </a:lnTo>
                  <a:lnTo>
                    <a:pt x="1703" y="2171"/>
                  </a:lnTo>
                  <a:lnTo>
                    <a:pt x="1761" y="2134"/>
                  </a:lnTo>
                  <a:lnTo>
                    <a:pt x="1809" y="2085"/>
                  </a:lnTo>
                  <a:lnTo>
                    <a:pt x="1846" y="2027"/>
                  </a:lnTo>
                  <a:lnTo>
                    <a:pt x="1870" y="1961"/>
                  </a:lnTo>
                  <a:lnTo>
                    <a:pt x="1878" y="1889"/>
                  </a:lnTo>
                  <a:lnTo>
                    <a:pt x="1878" y="313"/>
                  </a:lnTo>
                  <a:lnTo>
                    <a:pt x="1870" y="242"/>
                  </a:lnTo>
                  <a:lnTo>
                    <a:pt x="1846" y="176"/>
                  </a:lnTo>
                  <a:lnTo>
                    <a:pt x="1809" y="118"/>
                  </a:lnTo>
                  <a:lnTo>
                    <a:pt x="1761" y="69"/>
                  </a:lnTo>
                  <a:lnTo>
                    <a:pt x="1703" y="32"/>
                  </a:lnTo>
                  <a:lnTo>
                    <a:pt x="1637" y="9"/>
                  </a:lnTo>
                  <a:lnTo>
                    <a:pt x="1565" y="0"/>
                  </a:lnTo>
                  <a:lnTo>
                    <a:pt x="313" y="0"/>
                  </a:lnTo>
                  <a:close/>
                </a:path>
              </a:pathLst>
            </a:custGeom>
            <a:noFill/>
            <a:ln w="9525">
              <a:solidFill>
                <a:srgbClr val="000000"/>
              </a:solidFill>
              <a:round/>
              <a:headEnd/>
              <a:tailEnd/>
            </a:ln>
          </p:spPr>
          <p:txBody>
            <a:bodyPr/>
            <a:lstStyle/>
            <a:p>
              <a:endParaRPr lang="tr-TR"/>
            </a:p>
          </p:txBody>
        </p:sp>
        <p:sp>
          <p:nvSpPr>
            <p:cNvPr id="30749" name="Text Box 65"/>
            <p:cNvSpPr txBox="1">
              <a:spLocks noChangeArrowheads="1"/>
            </p:cNvSpPr>
            <p:nvPr/>
          </p:nvSpPr>
          <p:spPr bwMode="auto">
            <a:xfrm flipV="1">
              <a:off x="981" y="1952"/>
              <a:ext cx="2044" cy="2230"/>
            </a:xfrm>
            <a:prstGeom prst="rect">
              <a:avLst/>
            </a:prstGeom>
            <a:noFill/>
            <a:ln w="9525">
              <a:noFill/>
              <a:miter lim="800000"/>
              <a:headEnd/>
              <a:tailEnd/>
            </a:ln>
          </p:spPr>
          <p:txBody>
            <a:bodyPr lIns="0" tIns="0" rIns="0" bIns="0"/>
            <a:lstStyle/>
            <a:p>
              <a:pPr lvl="1">
                <a:spcBef>
                  <a:spcPts val="800"/>
                </a:spcBef>
                <a:spcAft>
                  <a:spcPts val="1000"/>
                </a:spcAft>
              </a:pPr>
              <a:r>
                <a:rPr lang="tr-TR" sz="1400">
                  <a:latin typeface="Calibri" pitchFamily="34" charset="0"/>
                </a:rPr>
                <a:t>Tımarlı SipahilerAzaplar Akıncılar</a:t>
              </a:r>
              <a:endParaRPr lang="tr-TR" sz="1400"/>
            </a:p>
          </p:txBody>
        </p:sp>
      </p:grpSp>
      <p:grpSp>
        <p:nvGrpSpPr>
          <p:cNvPr id="30723" name="Group 66"/>
          <p:cNvGrpSpPr>
            <a:grpSpLocks/>
          </p:cNvGrpSpPr>
          <p:nvPr/>
        </p:nvGrpSpPr>
        <p:grpSpPr bwMode="auto">
          <a:xfrm>
            <a:off x="3635375" y="3644900"/>
            <a:ext cx="2520950" cy="863600"/>
            <a:chOff x="4620" y="2018"/>
            <a:chExt cx="2825" cy="650"/>
          </a:xfrm>
        </p:grpSpPr>
        <p:sp>
          <p:nvSpPr>
            <p:cNvPr id="30745" name="AutoShape 67"/>
            <p:cNvSpPr>
              <a:spLocks/>
            </p:cNvSpPr>
            <p:nvPr/>
          </p:nvSpPr>
          <p:spPr bwMode="auto">
            <a:xfrm>
              <a:off x="4620" y="2023"/>
              <a:ext cx="2821" cy="645"/>
            </a:xfrm>
            <a:custGeom>
              <a:avLst/>
              <a:gdLst>
                <a:gd name="T0" fmla="*/ 120 w 2821"/>
                <a:gd name="T1" fmla="*/ 510 h 645"/>
                <a:gd name="T2" fmla="*/ 80 w 2821"/>
                <a:gd name="T3" fmla="*/ 510 h 645"/>
                <a:gd name="T4" fmla="*/ 80 w 2821"/>
                <a:gd name="T5" fmla="*/ 0 h 645"/>
                <a:gd name="T6" fmla="*/ 40 w 2821"/>
                <a:gd name="T7" fmla="*/ 0 h 645"/>
                <a:gd name="T8" fmla="*/ 40 w 2821"/>
                <a:gd name="T9" fmla="*/ 510 h 645"/>
                <a:gd name="T10" fmla="*/ 0 w 2821"/>
                <a:gd name="T11" fmla="*/ 510 h 645"/>
                <a:gd name="T12" fmla="*/ 60 w 2821"/>
                <a:gd name="T13" fmla="*/ 630 h 645"/>
                <a:gd name="T14" fmla="*/ 110 w 2821"/>
                <a:gd name="T15" fmla="*/ 530 h 645"/>
                <a:gd name="T16" fmla="*/ 120 w 2821"/>
                <a:gd name="T17" fmla="*/ 510 h 645"/>
                <a:gd name="T18" fmla="*/ 2821 w 2821"/>
                <a:gd name="T19" fmla="*/ 525 h 645"/>
                <a:gd name="T20" fmla="*/ 2781 w 2821"/>
                <a:gd name="T21" fmla="*/ 525 h 645"/>
                <a:gd name="T22" fmla="*/ 2780 w 2821"/>
                <a:gd name="T23" fmla="*/ 52 h 645"/>
                <a:gd name="T24" fmla="*/ 2740 w 2821"/>
                <a:gd name="T25" fmla="*/ 52 h 645"/>
                <a:gd name="T26" fmla="*/ 2741 w 2821"/>
                <a:gd name="T27" fmla="*/ 526 h 645"/>
                <a:gd name="T28" fmla="*/ 2701 w 2821"/>
                <a:gd name="T29" fmla="*/ 526 h 645"/>
                <a:gd name="T30" fmla="*/ 2761 w 2821"/>
                <a:gd name="T31" fmla="*/ 645 h 645"/>
                <a:gd name="T32" fmla="*/ 2811 w 2821"/>
                <a:gd name="T33" fmla="*/ 545 h 645"/>
                <a:gd name="T34" fmla="*/ 2821 w 2821"/>
                <a:gd name="T35" fmla="*/ 525 h 6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21"/>
                <a:gd name="T55" fmla="*/ 0 h 645"/>
                <a:gd name="T56" fmla="*/ 2821 w 2821"/>
                <a:gd name="T57" fmla="*/ 645 h 64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21" h="645">
                  <a:moveTo>
                    <a:pt x="120" y="510"/>
                  </a:moveTo>
                  <a:lnTo>
                    <a:pt x="80" y="510"/>
                  </a:lnTo>
                  <a:lnTo>
                    <a:pt x="80" y="0"/>
                  </a:lnTo>
                  <a:lnTo>
                    <a:pt x="40" y="0"/>
                  </a:lnTo>
                  <a:lnTo>
                    <a:pt x="40" y="510"/>
                  </a:lnTo>
                  <a:lnTo>
                    <a:pt x="0" y="510"/>
                  </a:lnTo>
                  <a:lnTo>
                    <a:pt x="60" y="630"/>
                  </a:lnTo>
                  <a:lnTo>
                    <a:pt x="110" y="530"/>
                  </a:lnTo>
                  <a:lnTo>
                    <a:pt x="120" y="510"/>
                  </a:lnTo>
                  <a:moveTo>
                    <a:pt x="2821" y="525"/>
                  </a:moveTo>
                  <a:lnTo>
                    <a:pt x="2781" y="525"/>
                  </a:lnTo>
                  <a:lnTo>
                    <a:pt x="2780" y="52"/>
                  </a:lnTo>
                  <a:lnTo>
                    <a:pt x="2740" y="52"/>
                  </a:lnTo>
                  <a:lnTo>
                    <a:pt x="2741" y="526"/>
                  </a:lnTo>
                  <a:lnTo>
                    <a:pt x="2701" y="526"/>
                  </a:lnTo>
                  <a:lnTo>
                    <a:pt x="2761" y="645"/>
                  </a:lnTo>
                  <a:lnTo>
                    <a:pt x="2811" y="545"/>
                  </a:lnTo>
                  <a:lnTo>
                    <a:pt x="2821" y="525"/>
                  </a:lnTo>
                </a:path>
              </a:pathLst>
            </a:custGeom>
            <a:solidFill>
              <a:srgbClr val="CC0099"/>
            </a:solidFill>
            <a:ln w="9525">
              <a:noFill/>
              <a:round/>
              <a:headEnd/>
              <a:tailEnd/>
            </a:ln>
          </p:spPr>
          <p:txBody>
            <a:bodyPr/>
            <a:lstStyle/>
            <a:p>
              <a:endParaRPr lang="tr-TR"/>
            </a:p>
          </p:txBody>
        </p:sp>
        <p:sp>
          <p:nvSpPr>
            <p:cNvPr id="30746" name="Line 68"/>
            <p:cNvSpPr>
              <a:spLocks noChangeShapeType="1"/>
            </p:cNvSpPr>
            <p:nvPr/>
          </p:nvSpPr>
          <p:spPr bwMode="auto">
            <a:xfrm>
              <a:off x="4650" y="2038"/>
              <a:ext cx="2775" cy="37"/>
            </a:xfrm>
            <a:prstGeom prst="line">
              <a:avLst/>
            </a:prstGeom>
            <a:noFill/>
            <a:ln w="25400">
              <a:solidFill>
                <a:srgbClr val="00AFEF"/>
              </a:solidFill>
              <a:round/>
              <a:headEnd/>
              <a:tailEnd/>
            </a:ln>
          </p:spPr>
          <p:txBody>
            <a:bodyPr/>
            <a:lstStyle/>
            <a:p>
              <a:endParaRPr lang="tr-TR"/>
            </a:p>
          </p:txBody>
        </p:sp>
      </p:grpSp>
      <p:grpSp>
        <p:nvGrpSpPr>
          <p:cNvPr id="30724" name="Group 69"/>
          <p:cNvGrpSpPr>
            <a:grpSpLocks/>
          </p:cNvGrpSpPr>
          <p:nvPr/>
        </p:nvGrpSpPr>
        <p:grpSpPr bwMode="auto">
          <a:xfrm>
            <a:off x="2195513" y="4365625"/>
            <a:ext cx="2952750" cy="1727200"/>
            <a:chOff x="3298" y="-1930"/>
            <a:chExt cx="2799" cy="1842"/>
          </a:xfrm>
        </p:grpSpPr>
        <p:sp>
          <p:nvSpPr>
            <p:cNvPr id="30742" name="Freeform 70"/>
            <p:cNvSpPr>
              <a:spLocks/>
            </p:cNvSpPr>
            <p:nvPr/>
          </p:nvSpPr>
          <p:spPr bwMode="auto">
            <a:xfrm>
              <a:off x="3385" y="-1930"/>
              <a:ext cx="2705" cy="1491"/>
            </a:xfrm>
            <a:custGeom>
              <a:avLst/>
              <a:gdLst>
                <a:gd name="T0" fmla="*/ 2393 w 2700"/>
                <a:gd name="T1" fmla="*/ 0 h 1842"/>
                <a:gd name="T2" fmla="*/ 307 w 2700"/>
                <a:gd name="T3" fmla="*/ 0 h 1842"/>
                <a:gd name="T4" fmla="*/ 237 w 2700"/>
                <a:gd name="T5" fmla="*/ 9 h 1842"/>
                <a:gd name="T6" fmla="*/ 172 w 2700"/>
                <a:gd name="T7" fmla="*/ 32 h 1842"/>
                <a:gd name="T8" fmla="*/ 115 w 2700"/>
                <a:gd name="T9" fmla="*/ 68 h 1842"/>
                <a:gd name="T10" fmla="*/ 67 w 2700"/>
                <a:gd name="T11" fmla="*/ 115 h 1842"/>
                <a:gd name="T12" fmla="*/ 31 w 2700"/>
                <a:gd name="T13" fmla="*/ 172 h 1842"/>
                <a:gd name="T14" fmla="*/ 8 w 2700"/>
                <a:gd name="T15" fmla="*/ 237 h 1842"/>
                <a:gd name="T16" fmla="*/ 0 w 2700"/>
                <a:gd name="T17" fmla="*/ 307 h 1842"/>
                <a:gd name="T18" fmla="*/ 0 w 2700"/>
                <a:gd name="T19" fmla="*/ 1535 h 1842"/>
                <a:gd name="T20" fmla="*/ 8 w 2700"/>
                <a:gd name="T21" fmla="*/ 1606 h 1842"/>
                <a:gd name="T22" fmla="*/ 31 w 2700"/>
                <a:gd name="T23" fmla="*/ 1670 h 1842"/>
                <a:gd name="T24" fmla="*/ 67 w 2700"/>
                <a:gd name="T25" fmla="*/ 1727 h 1842"/>
                <a:gd name="T26" fmla="*/ 115 w 2700"/>
                <a:gd name="T27" fmla="*/ 1775 h 1842"/>
                <a:gd name="T28" fmla="*/ 172 w 2700"/>
                <a:gd name="T29" fmla="*/ 1811 h 1842"/>
                <a:gd name="T30" fmla="*/ 237 w 2700"/>
                <a:gd name="T31" fmla="*/ 1834 h 1842"/>
                <a:gd name="T32" fmla="*/ 307 w 2700"/>
                <a:gd name="T33" fmla="*/ 1842 h 1842"/>
                <a:gd name="T34" fmla="*/ 2393 w 2700"/>
                <a:gd name="T35" fmla="*/ 1842 h 1842"/>
                <a:gd name="T36" fmla="*/ 2463 w 2700"/>
                <a:gd name="T37" fmla="*/ 1834 h 1842"/>
                <a:gd name="T38" fmla="*/ 2528 w 2700"/>
                <a:gd name="T39" fmla="*/ 1811 h 1842"/>
                <a:gd name="T40" fmla="*/ 2585 w 2700"/>
                <a:gd name="T41" fmla="*/ 1775 h 1842"/>
                <a:gd name="T42" fmla="*/ 2633 w 2700"/>
                <a:gd name="T43" fmla="*/ 1727 h 1842"/>
                <a:gd name="T44" fmla="*/ 2669 w 2700"/>
                <a:gd name="T45" fmla="*/ 1670 h 1842"/>
                <a:gd name="T46" fmla="*/ 2692 w 2700"/>
                <a:gd name="T47" fmla="*/ 1606 h 1842"/>
                <a:gd name="T48" fmla="*/ 2700 w 2700"/>
                <a:gd name="T49" fmla="*/ 1535 h 1842"/>
                <a:gd name="T50" fmla="*/ 2700 w 2700"/>
                <a:gd name="T51" fmla="*/ 307 h 1842"/>
                <a:gd name="T52" fmla="*/ 2692 w 2700"/>
                <a:gd name="T53" fmla="*/ 237 h 1842"/>
                <a:gd name="T54" fmla="*/ 2669 w 2700"/>
                <a:gd name="T55" fmla="*/ 172 h 1842"/>
                <a:gd name="T56" fmla="*/ 2633 w 2700"/>
                <a:gd name="T57" fmla="*/ 115 h 1842"/>
                <a:gd name="T58" fmla="*/ 2585 w 2700"/>
                <a:gd name="T59" fmla="*/ 68 h 1842"/>
                <a:gd name="T60" fmla="*/ 2528 w 2700"/>
                <a:gd name="T61" fmla="*/ 32 h 1842"/>
                <a:gd name="T62" fmla="*/ 2463 w 2700"/>
                <a:gd name="T63" fmla="*/ 9 h 1842"/>
                <a:gd name="T64" fmla="*/ 2393 w 2700"/>
                <a:gd name="T65" fmla="*/ 0 h 18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0"/>
                <a:gd name="T100" fmla="*/ 0 h 1842"/>
                <a:gd name="T101" fmla="*/ 2700 w 2700"/>
                <a:gd name="T102" fmla="*/ 1842 h 18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0" h="1842">
                  <a:moveTo>
                    <a:pt x="2393" y="0"/>
                  </a:moveTo>
                  <a:lnTo>
                    <a:pt x="307" y="0"/>
                  </a:lnTo>
                  <a:lnTo>
                    <a:pt x="237" y="9"/>
                  </a:lnTo>
                  <a:lnTo>
                    <a:pt x="172" y="32"/>
                  </a:lnTo>
                  <a:lnTo>
                    <a:pt x="115" y="68"/>
                  </a:lnTo>
                  <a:lnTo>
                    <a:pt x="67" y="115"/>
                  </a:lnTo>
                  <a:lnTo>
                    <a:pt x="31" y="172"/>
                  </a:lnTo>
                  <a:lnTo>
                    <a:pt x="8" y="237"/>
                  </a:lnTo>
                  <a:lnTo>
                    <a:pt x="0" y="307"/>
                  </a:lnTo>
                  <a:lnTo>
                    <a:pt x="0" y="1535"/>
                  </a:lnTo>
                  <a:lnTo>
                    <a:pt x="8" y="1606"/>
                  </a:lnTo>
                  <a:lnTo>
                    <a:pt x="31" y="1670"/>
                  </a:lnTo>
                  <a:lnTo>
                    <a:pt x="67" y="1727"/>
                  </a:lnTo>
                  <a:lnTo>
                    <a:pt x="115" y="1775"/>
                  </a:lnTo>
                  <a:lnTo>
                    <a:pt x="172" y="1811"/>
                  </a:lnTo>
                  <a:lnTo>
                    <a:pt x="237" y="1834"/>
                  </a:lnTo>
                  <a:lnTo>
                    <a:pt x="307" y="1842"/>
                  </a:lnTo>
                  <a:lnTo>
                    <a:pt x="2393" y="1842"/>
                  </a:lnTo>
                  <a:lnTo>
                    <a:pt x="2463" y="1834"/>
                  </a:lnTo>
                  <a:lnTo>
                    <a:pt x="2528" y="1811"/>
                  </a:lnTo>
                  <a:lnTo>
                    <a:pt x="2585" y="1775"/>
                  </a:lnTo>
                  <a:lnTo>
                    <a:pt x="2633" y="1727"/>
                  </a:lnTo>
                  <a:lnTo>
                    <a:pt x="2669" y="1670"/>
                  </a:lnTo>
                  <a:lnTo>
                    <a:pt x="2692" y="1606"/>
                  </a:lnTo>
                  <a:lnTo>
                    <a:pt x="2700" y="1535"/>
                  </a:lnTo>
                  <a:lnTo>
                    <a:pt x="2700" y="307"/>
                  </a:lnTo>
                  <a:lnTo>
                    <a:pt x="2692" y="237"/>
                  </a:lnTo>
                  <a:lnTo>
                    <a:pt x="2669" y="172"/>
                  </a:lnTo>
                  <a:lnTo>
                    <a:pt x="2633" y="115"/>
                  </a:lnTo>
                  <a:lnTo>
                    <a:pt x="2585" y="68"/>
                  </a:lnTo>
                  <a:lnTo>
                    <a:pt x="2528" y="32"/>
                  </a:lnTo>
                  <a:lnTo>
                    <a:pt x="2463" y="9"/>
                  </a:lnTo>
                  <a:lnTo>
                    <a:pt x="2393" y="0"/>
                  </a:lnTo>
                  <a:close/>
                </a:path>
              </a:pathLst>
            </a:custGeom>
            <a:solidFill>
              <a:srgbClr val="F1DBDB"/>
            </a:solidFill>
            <a:ln w="9525">
              <a:noFill/>
              <a:round/>
              <a:headEnd/>
              <a:tailEnd/>
            </a:ln>
          </p:spPr>
          <p:txBody>
            <a:bodyPr/>
            <a:lstStyle/>
            <a:p>
              <a:endParaRPr lang="tr-TR"/>
            </a:p>
          </p:txBody>
        </p:sp>
        <p:sp>
          <p:nvSpPr>
            <p:cNvPr id="30743" name="Freeform 71"/>
            <p:cNvSpPr>
              <a:spLocks/>
            </p:cNvSpPr>
            <p:nvPr/>
          </p:nvSpPr>
          <p:spPr bwMode="auto">
            <a:xfrm>
              <a:off x="3390" y="-1930"/>
              <a:ext cx="2700" cy="1842"/>
            </a:xfrm>
            <a:custGeom>
              <a:avLst/>
              <a:gdLst>
                <a:gd name="T0" fmla="*/ 307 w 2700"/>
                <a:gd name="T1" fmla="*/ 0 h 1842"/>
                <a:gd name="T2" fmla="*/ 237 w 2700"/>
                <a:gd name="T3" fmla="*/ 9 h 1842"/>
                <a:gd name="T4" fmla="*/ 172 w 2700"/>
                <a:gd name="T5" fmla="*/ 32 h 1842"/>
                <a:gd name="T6" fmla="*/ 115 w 2700"/>
                <a:gd name="T7" fmla="*/ 68 h 1842"/>
                <a:gd name="T8" fmla="*/ 67 w 2700"/>
                <a:gd name="T9" fmla="*/ 115 h 1842"/>
                <a:gd name="T10" fmla="*/ 31 w 2700"/>
                <a:gd name="T11" fmla="*/ 172 h 1842"/>
                <a:gd name="T12" fmla="*/ 8 w 2700"/>
                <a:gd name="T13" fmla="*/ 237 h 1842"/>
                <a:gd name="T14" fmla="*/ 0 w 2700"/>
                <a:gd name="T15" fmla="*/ 307 h 1842"/>
                <a:gd name="T16" fmla="*/ 0 w 2700"/>
                <a:gd name="T17" fmla="*/ 1535 h 1842"/>
                <a:gd name="T18" fmla="*/ 8 w 2700"/>
                <a:gd name="T19" fmla="*/ 1606 h 1842"/>
                <a:gd name="T20" fmla="*/ 31 w 2700"/>
                <a:gd name="T21" fmla="*/ 1670 h 1842"/>
                <a:gd name="T22" fmla="*/ 67 w 2700"/>
                <a:gd name="T23" fmla="*/ 1727 h 1842"/>
                <a:gd name="T24" fmla="*/ 115 w 2700"/>
                <a:gd name="T25" fmla="*/ 1775 h 1842"/>
                <a:gd name="T26" fmla="*/ 172 w 2700"/>
                <a:gd name="T27" fmla="*/ 1811 h 1842"/>
                <a:gd name="T28" fmla="*/ 237 w 2700"/>
                <a:gd name="T29" fmla="*/ 1834 h 1842"/>
                <a:gd name="T30" fmla="*/ 307 w 2700"/>
                <a:gd name="T31" fmla="*/ 1842 h 1842"/>
                <a:gd name="T32" fmla="*/ 2393 w 2700"/>
                <a:gd name="T33" fmla="*/ 1842 h 1842"/>
                <a:gd name="T34" fmla="*/ 2463 w 2700"/>
                <a:gd name="T35" fmla="*/ 1834 h 1842"/>
                <a:gd name="T36" fmla="*/ 2528 w 2700"/>
                <a:gd name="T37" fmla="*/ 1811 h 1842"/>
                <a:gd name="T38" fmla="*/ 2585 w 2700"/>
                <a:gd name="T39" fmla="*/ 1775 h 1842"/>
                <a:gd name="T40" fmla="*/ 2633 w 2700"/>
                <a:gd name="T41" fmla="*/ 1727 h 1842"/>
                <a:gd name="T42" fmla="*/ 2669 w 2700"/>
                <a:gd name="T43" fmla="*/ 1670 h 1842"/>
                <a:gd name="T44" fmla="*/ 2692 w 2700"/>
                <a:gd name="T45" fmla="*/ 1606 h 1842"/>
                <a:gd name="T46" fmla="*/ 2700 w 2700"/>
                <a:gd name="T47" fmla="*/ 1535 h 1842"/>
                <a:gd name="T48" fmla="*/ 2700 w 2700"/>
                <a:gd name="T49" fmla="*/ 307 h 1842"/>
                <a:gd name="T50" fmla="*/ 2692 w 2700"/>
                <a:gd name="T51" fmla="*/ 237 h 1842"/>
                <a:gd name="T52" fmla="*/ 2669 w 2700"/>
                <a:gd name="T53" fmla="*/ 172 h 1842"/>
                <a:gd name="T54" fmla="*/ 2633 w 2700"/>
                <a:gd name="T55" fmla="*/ 115 h 1842"/>
                <a:gd name="T56" fmla="*/ 2585 w 2700"/>
                <a:gd name="T57" fmla="*/ 68 h 1842"/>
                <a:gd name="T58" fmla="*/ 2528 w 2700"/>
                <a:gd name="T59" fmla="*/ 32 h 1842"/>
                <a:gd name="T60" fmla="*/ 2463 w 2700"/>
                <a:gd name="T61" fmla="*/ 9 h 1842"/>
                <a:gd name="T62" fmla="*/ 2393 w 2700"/>
                <a:gd name="T63" fmla="*/ 0 h 1842"/>
                <a:gd name="T64" fmla="*/ 307 w 2700"/>
                <a:gd name="T65" fmla="*/ 0 h 18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0"/>
                <a:gd name="T100" fmla="*/ 0 h 1842"/>
                <a:gd name="T101" fmla="*/ 2700 w 2700"/>
                <a:gd name="T102" fmla="*/ 1842 h 18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0" h="1842">
                  <a:moveTo>
                    <a:pt x="307" y="0"/>
                  </a:moveTo>
                  <a:lnTo>
                    <a:pt x="237" y="9"/>
                  </a:lnTo>
                  <a:lnTo>
                    <a:pt x="172" y="32"/>
                  </a:lnTo>
                  <a:lnTo>
                    <a:pt x="115" y="68"/>
                  </a:lnTo>
                  <a:lnTo>
                    <a:pt x="67" y="115"/>
                  </a:lnTo>
                  <a:lnTo>
                    <a:pt x="31" y="172"/>
                  </a:lnTo>
                  <a:lnTo>
                    <a:pt x="8" y="237"/>
                  </a:lnTo>
                  <a:lnTo>
                    <a:pt x="0" y="307"/>
                  </a:lnTo>
                  <a:lnTo>
                    <a:pt x="0" y="1535"/>
                  </a:lnTo>
                  <a:lnTo>
                    <a:pt x="8" y="1606"/>
                  </a:lnTo>
                  <a:lnTo>
                    <a:pt x="31" y="1670"/>
                  </a:lnTo>
                  <a:lnTo>
                    <a:pt x="67" y="1727"/>
                  </a:lnTo>
                  <a:lnTo>
                    <a:pt x="115" y="1775"/>
                  </a:lnTo>
                  <a:lnTo>
                    <a:pt x="172" y="1811"/>
                  </a:lnTo>
                  <a:lnTo>
                    <a:pt x="237" y="1834"/>
                  </a:lnTo>
                  <a:lnTo>
                    <a:pt x="307" y="1842"/>
                  </a:lnTo>
                  <a:lnTo>
                    <a:pt x="2393" y="1842"/>
                  </a:lnTo>
                  <a:lnTo>
                    <a:pt x="2463" y="1834"/>
                  </a:lnTo>
                  <a:lnTo>
                    <a:pt x="2528" y="1811"/>
                  </a:lnTo>
                  <a:lnTo>
                    <a:pt x="2585" y="1775"/>
                  </a:lnTo>
                  <a:lnTo>
                    <a:pt x="2633" y="1727"/>
                  </a:lnTo>
                  <a:lnTo>
                    <a:pt x="2669" y="1670"/>
                  </a:lnTo>
                  <a:lnTo>
                    <a:pt x="2692" y="1606"/>
                  </a:lnTo>
                  <a:lnTo>
                    <a:pt x="2700" y="1535"/>
                  </a:lnTo>
                  <a:lnTo>
                    <a:pt x="2700" y="307"/>
                  </a:lnTo>
                  <a:lnTo>
                    <a:pt x="2692" y="237"/>
                  </a:lnTo>
                  <a:lnTo>
                    <a:pt x="2669" y="172"/>
                  </a:lnTo>
                  <a:lnTo>
                    <a:pt x="2633" y="115"/>
                  </a:lnTo>
                  <a:lnTo>
                    <a:pt x="2585" y="68"/>
                  </a:lnTo>
                  <a:lnTo>
                    <a:pt x="2528" y="32"/>
                  </a:lnTo>
                  <a:lnTo>
                    <a:pt x="2463" y="9"/>
                  </a:lnTo>
                  <a:lnTo>
                    <a:pt x="2393" y="0"/>
                  </a:lnTo>
                  <a:lnTo>
                    <a:pt x="307" y="0"/>
                  </a:lnTo>
                  <a:close/>
                </a:path>
              </a:pathLst>
            </a:custGeom>
            <a:noFill/>
            <a:ln w="9525">
              <a:solidFill>
                <a:srgbClr val="000000"/>
              </a:solidFill>
              <a:round/>
              <a:headEnd/>
              <a:tailEnd/>
            </a:ln>
          </p:spPr>
          <p:txBody>
            <a:bodyPr/>
            <a:lstStyle/>
            <a:p>
              <a:endParaRPr lang="tr-TR"/>
            </a:p>
          </p:txBody>
        </p:sp>
        <p:sp>
          <p:nvSpPr>
            <p:cNvPr id="30744" name="Text Box 72"/>
            <p:cNvSpPr txBox="1">
              <a:spLocks noChangeArrowheads="1"/>
            </p:cNvSpPr>
            <p:nvPr/>
          </p:nvSpPr>
          <p:spPr bwMode="auto">
            <a:xfrm>
              <a:off x="3298" y="-1783"/>
              <a:ext cx="2799" cy="1234"/>
            </a:xfrm>
            <a:prstGeom prst="rect">
              <a:avLst/>
            </a:prstGeom>
            <a:noFill/>
            <a:ln w="9525">
              <a:noFill/>
              <a:miter lim="800000"/>
              <a:headEnd/>
              <a:tailEnd/>
            </a:ln>
          </p:spPr>
          <p:txBody>
            <a:bodyPr lIns="0" tIns="0" rIns="0" bIns="0"/>
            <a:lstStyle/>
            <a:p>
              <a:pPr lvl="1" algn="ctr">
                <a:spcBef>
                  <a:spcPts val="825"/>
                </a:spcBef>
                <a:spcAft>
                  <a:spcPts val="1000"/>
                </a:spcAft>
              </a:pPr>
              <a:r>
                <a:rPr lang="tr-TR">
                  <a:latin typeface="Calibri" pitchFamily="34" charset="0"/>
                </a:rPr>
                <a:t>Acemi Ocağı YeniçeriOcağı CebeciOcağı Topçu Ocağı TopArabacıları   Ocağı</a:t>
              </a:r>
              <a:endParaRPr lang="tr-TR"/>
            </a:p>
          </p:txBody>
        </p:sp>
      </p:grpSp>
      <p:grpSp>
        <p:nvGrpSpPr>
          <p:cNvPr id="30725" name="Group 73"/>
          <p:cNvGrpSpPr>
            <a:grpSpLocks/>
          </p:cNvGrpSpPr>
          <p:nvPr/>
        </p:nvGrpSpPr>
        <p:grpSpPr bwMode="auto">
          <a:xfrm>
            <a:off x="5003800" y="4437063"/>
            <a:ext cx="2447925" cy="1724025"/>
            <a:chOff x="6517" y="-3423"/>
            <a:chExt cx="1890" cy="3335"/>
          </a:xfrm>
        </p:grpSpPr>
        <p:sp>
          <p:nvSpPr>
            <p:cNvPr id="30739" name="Freeform 74"/>
            <p:cNvSpPr>
              <a:spLocks/>
            </p:cNvSpPr>
            <p:nvPr/>
          </p:nvSpPr>
          <p:spPr bwMode="auto">
            <a:xfrm>
              <a:off x="6643" y="-3423"/>
              <a:ext cx="1757" cy="3335"/>
            </a:xfrm>
            <a:custGeom>
              <a:avLst/>
              <a:gdLst>
                <a:gd name="T0" fmla="*/ 1565 w 1875"/>
                <a:gd name="T1" fmla="*/ 0 h 1857"/>
                <a:gd name="T2" fmla="*/ 310 w 1875"/>
                <a:gd name="T3" fmla="*/ 0 h 1857"/>
                <a:gd name="T4" fmla="*/ 239 w 1875"/>
                <a:gd name="T5" fmla="*/ 9 h 1857"/>
                <a:gd name="T6" fmla="*/ 173 w 1875"/>
                <a:gd name="T7" fmla="*/ 32 h 1857"/>
                <a:gd name="T8" fmla="*/ 116 w 1875"/>
                <a:gd name="T9" fmla="*/ 68 h 1857"/>
                <a:gd name="T10" fmla="*/ 68 w 1875"/>
                <a:gd name="T11" fmla="*/ 116 h 1857"/>
                <a:gd name="T12" fmla="*/ 31 w 1875"/>
                <a:gd name="T13" fmla="*/ 174 h 1857"/>
                <a:gd name="T14" fmla="*/ 8 w 1875"/>
                <a:gd name="T15" fmla="*/ 239 h 1857"/>
                <a:gd name="T16" fmla="*/ 0 w 1875"/>
                <a:gd name="T17" fmla="*/ 310 h 1857"/>
                <a:gd name="T18" fmla="*/ 0 w 1875"/>
                <a:gd name="T19" fmla="*/ 1548 h 1857"/>
                <a:gd name="T20" fmla="*/ 8 w 1875"/>
                <a:gd name="T21" fmla="*/ 1619 h 1857"/>
                <a:gd name="T22" fmla="*/ 31 w 1875"/>
                <a:gd name="T23" fmla="*/ 1684 h 1857"/>
                <a:gd name="T24" fmla="*/ 68 w 1875"/>
                <a:gd name="T25" fmla="*/ 1742 h 1857"/>
                <a:gd name="T26" fmla="*/ 116 w 1875"/>
                <a:gd name="T27" fmla="*/ 1789 h 1857"/>
                <a:gd name="T28" fmla="*/ 173 w 1875"/>
                <a:gd name="T29" fmla="*/ 1826 h 1857"/>
                <a:gd name="T30" fmla="*/ 239 w 1875"/>
                <a:gd name="T31" fmla="*/ 1849 h 1857"/>
                <a:gd name="T32" fmla="*/ 310 w 1875"/>
                <a:gd name="T33" fmla="*/ 1857 h 1857"/>
                <a:gd name="T34" fmla="*/ 1565 w 1875"/>
                <a:gd name="T35" fmla="*/ 1857 h 1857"/>
                <a:gd name="T36" fmla="*/ 1636 w 1875"/>
                <a:gd name="T37" fmla="*/ 1849 h 1857"/>
                <a:gd name="T38" fmla="*/ 1702 w 1875"/>
                <a:gd name="T39" fmla="*/ 1826 h 1857"/>
                <a:gd name="T40" fmla="*/ 1759 w 1875"/>
                <a:gd name="T41" fmla="*/ 1789 h 1857"/>
                <a:gd name="T42" fmla="*/ 1807 w 1875"/>
                <a:gd name="T43" fmla="*/ 1742 h 1857"/>
                <a:gd name="T44" fmla="*/ 1844 w 1875"/>
                <a:gd name="T45" fmla="*/ 1684 h 1857"/>
                <a:gd name="T46" fmla="*/ 1867 w 1875"/>
                <a:gd name="T47" fmla="*/ 1619 h 1857"/>
                <a:gd name="T48" fmla="*/ 1875 w 1875"/>
                <a:gd name="T49" fmla="*/ 1548 h 1857"/>
                <a:gd name="T50" fmla="*/ 1875 w 1875"/>
                <a:gd name="T51" fmla="*/ 310 h 1857"/>
                <a:gd name="T52" fmla="*/ 1867 w 1875"/>
                <a:gd name="T53" fmla="*/ 239 h 1857"/>
                <a:gd name="T54" fmla="*/ 1844 w 1875"/>
                <a:gd name="T55" fmla="*/ 174 h 1857"/>
                <a:gd name="T56" fmla="*/ 1807 w 1875"/>
                <a:gd name="T57" fmla="*/ 116 h 1857"/>
                <a:gd name="T58" fmla="*/ 1759 w 1875"/>
                <a:gd name="T59" fmla="*/ 68 h 1857"/>
                <a:gd name="T60" fmla="*/ 1702 w 1875"/>
                <a:gd name="T61" fmla="*/ 32 h 1857"/>
                <a:gd name="T62" fmla="*/ 1636 w 1875"/>
                <a:gd name="T63" fmla="*/ 9 h 1857"/>
                <a:gd name="T64" fmla="*/ 1565 w 1875"/>
                <a:gd name="T65" fmla="*/ 0 h 18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75"/>
                <a:gd name="T100" fmla="*/ 0 h 1857"/>
                <a:gd name="T101" fmla="*/ 1875 w 1875"/>
                <a:gd name="T102" fmla="*/ 1857 h 18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75" h="1857">
                  <a:moveTo>
                    <a:pt x="1565" y="0"/>
                  </a:moveTo>
                  <a:lnTo>
                    <a:pt x="310" y="0"/>
                  </a:lnTo>
                  <a:lnTo>
                    <a:pt x="239" y="9"/>
                  </a:lnTo>
                  <a:lnTo>
                    <a:pt x="173" y="32"/>
                  </a:lnTo>
                  <a:lnTo>
                    <a:pt x="116" y="68"/>
                  </a:lnTo>
                  <a:lnTo>
                    <a:pt x="68" y="116"/>
                  </a:lnTo>
                  <a:lnTo>
                    <a:pt x="31" y="174"/>
                  </a:lnTo>
                  <a:lnTo>
                    <a:pt x="8" y="239"/>
                  </a:lnTo>
                  <a:lnTo>
                    <a:pt x="0" y="310"/>
                  </a:lnTo>
                  <a:lnTo>
                    <a:pt x="0" y="1548"/>
                  </a:lnTo>
                  <a:lnTo>
                    <a:pt x="8" y="1619"/>
                  </a:lnTo>
                  <a:lnTo>
                    <a:pt x="31" y="1684"/>
                  </a:lnTo>
                  <a:lnTo>
                    <a:pt x="68" y="1742"/>
                  </a:lnTo>
                  <a:lnTo>
                    <a:pt x="116" y="1789"/>
                  </a:lnTo>
                  <a:lnTo>
                    <a:pt x="173" y="1826"/>
                  </a:lnTo>
                  <a:lnTo>
                    <a:pt x="239" y="1849"/>
                  </a:lnTo>
                  <a:lnTo>
                    <a:pt x="310" y="1857"/>
                  </a:lnTo>
                  <a:lnTo>
                    <a:pt x="1565" y="1857"/>
                  </a:lnTo>
                  <a:lnTo>
                    <a:pt x="1636" y="1849"/>
                  </a:lnTo>
                  <a:lnTo>
                    <a:pt x="1702" y="1826"/>
                  </a:lnTo>
                  <a:lnTo>
                    <a:pt x="1759" y="1789"/>
                  </a:lnTo>
                  <a:lnTo>
                    <a:pt x="1807" y="1742"/>
                  </a:lnTo>
                  <a:lnTo>
                    <a:pt x="1844" y="1684"/>
                  </a:lnTo>
                  <a:lnTo>
                    <a:pt x="1867" y="1619"/>
                  </a:lnTo>
                  <a:lnTo>
                    <a:pt x="1875" y="1548"/>
                  </a:lnTo>
                  <a:lnTo>
                    <a:pt x="1875" y="310"/>
                  </a:lnTo>
                  <a:lnTo>
                    <a:pt x="1867" y="239"/>
                  </a:lnTo>
                  <a:lnTo>
                    <a:pt x="1844" y="174"/>
                  </a:lnTo>
                  <a:lnTo>
                    <a:pt x="1807" y="116"/>
                  </a:lnTo>
                  <a:lnTo>
                    <a:pt x="1759" y="68"/>
                  </a:lnTo>
                  <a:lnTo>
                    <a:pt x="1702" y="32"/>
                  </a:lnTo>
                  <a:lnTo>
                    <a:pt x="1636" y="9"/>
                  </a:lnTo>
                  <a:lnTo>
                    <a:pt x="1565" y="0"/>
                  </a:lnTo>
                  <a:close/>
                </a:path>
              </a:pathLst>
            </a:custGeom>
            <a:solidFill>
              <a:srgbClr val="D7D7D7"/>
            </a:solidFill>
            <a:ln w="9525">
              <a:noFill/>
              <a:round/>
              <a:headEnd/>
              <a:tailEnd/>
            </a:ln>
          </p:spPr>
          <p:txBody>
            <a:bodyPr/>
            <a:lstStyle/>
            <a:p>
              <a:endParaRPr lang="tr-TR"/>
            </a:p>
          </p:txBody>
        </p:sp>
        <p:sp>
          <p:nvSpPr>
            <p:cNvPr id="30740" name="Freeform 75"/>
            <p:cNvSpPr>
              <a:spLocks/>
            </p:cNvSpPr>
            <p:nvPr/>
          </p:nvSpPr>
          <p:spPr bwMode="auto">
            <a:xfrm>
              <a:off x="6525" y="-1945"/>
              <a:ext cx="1875" cy="1857"/>
            </a:xfrm>
            <a:custGeom>
              <a:avLst/>
              <a:gdLst>
                <a:gd name="T0" fmla="*/ 310 w 1875"/>
                <a:gd name="T1" fmla="*/ 0 h 1857"/>
                <a:gd name="T2" fmla="*/ 239 w 1875"/>
                <a:gd name="T3" fmla="*/ 9 h 1857"/>
                <a:gd name="T4" fmla="*/ 173 w 1875"/>
                <a:gd name="T5" fmla="*/ 32 h 1857"/>
                <a:gd name="T6" fmla="*/ 116 w 1875"/>
                <a:gd name="T7" fmla="*/ 68 h 1857"/>
                <a:gd name="T8" fmla="*/ 68 w 1875"/>
                <a:gd name="T9" fmla="*/ 116 h 1857"/>
                <a:gd name="T10" fmla="*/ 31 w 1875"/>
                <a:gd name="T11" fmla="*/ 174 h 1857"/>
                <a:gd name="T12" fmla="*/ 8 w 1875"/>
                <a:gd name="T13" fmla="*/ 239 h 1857"/>
                <a:gd name="T14" fmla="*/ 0 w 1875"/>
                <a:gd name="T15" fmla="*/ 310 h 1857"/>
                <a:gd name="T16" fmla="*/ 0 w 1875"/>
                <a:gd name="T17" fmla="*/ 1548 h 1857"/>
                <a:gd name="T18" fmla="*/ 8 w 1875"/>
                <a:gd name="T19" fmla="*/ 1619 h 1857"/>
                <a:gd name="T20" fmla="*/ 31 w 1875"/>
                <a:gd name="T21" fmla="*/ 1684 h 1857"/>
                <a:gd name="T22" fmla="*/ 68 w 1875"/>
                <a:gd name="T23" fmla="*/ 1742 h 1857"/>
                <a:gd name="T24" fmla="*/ 116 w 1875"/>
                <a:gd name="T25" fmla="*/ 1789 h 1857"/>
                <a:gd name="T26" fmla="*/ 173 w 1875"/>
                <a:gd name="T27" fmla="*/ 1826 h 1857"/>
                <a:gd name="T28" fmla="*/ 239 w 1875"/>
                <a:gd name="T29" fmla="*/ 1849 h 1857"/>
                <a:gd name="T30" fmla="*/ 310 w 1875"/>
                <a:gd name="T31" fmla="*/ 1857 h 1857"/>
                <a:gd name="T32" fmla="*/ 1565 w 1875"/>
                <a:gd name="T33" fmla="*/ 1857 h 1857"/>
                <a:gd name="T34" fmla="*/ 1636 w 1875"/>
                <a:gd name="T35" fmla="*/ 1849 h 1857"/>
                <a:gd name="T36" fmla="*/ 1702 w 1875"/>
                <a:gd name="T37" fmla="*/ 1826 h 1857"/>
                <a:gd name="T38" fmla="*/ 1759 w 1875"/>
                <a:gd name="T39" fmla="*/ 1789 h 1857"/>
                <a:gd name="T40" fmla="*/ 1807 w 1875"/>
                <a:gd name="T41" fmla="*/ 1742 h 1857"/>
                <a:gd name="T42" fmla="*/ 1844 w 1875"/>
                <a:gd name="T43" fmla="*/ 1684 h 1857"/>
                <a:gd name="T44" fmla="*/ 1867 w 1875"/>
                <a:gd name="T45" fmla="*/ 1619 h 1857"/>
                <a:gd name="T46" fmla="*/ 1875 w 1875"/>
                <a:gd name="T47" fmla="*/ 1548 h 1857"/>
                <a:gd name="T48" fmla="*/ 1875 w 1875"/>
                <a:gd name="T49" fmla="*/ 310 h 1857"/>
                <a:gd name="T50" fmla="*/ 1867 w 1875"/>
                <a:gd name="T51" fmla="*/ 239 h 1857"/>
                <a:gd name="T52" fmla="*/ 1844 w 1875"/>
                <a:gd name="T53" fmla="*/ 174 h 1857"/>
                <a:gd name="T54" fmla="*/ 1807 w 1875"/>
                <a:gd name="T55" fmla="*/ 116 h 1857"/>
                <a:gd name="T56" fmla="*/ 1759 w 1875"/>
                <a:gd name="T57" fmla="*/ 68 h 1857"/>
                <a:gd name="T58" fmla="*/ 1702 w 1875"/>
                <a:gd name="T59" fmla="*/ 32 h 1857"/>
                <a:gd name="T60" fmla="*/ 1636 w 1875"/>
                <a:gd name="T61" fmla="*/ 9 h 1857"/>
                <a:gd name="T62" fmla="*/ 1565 w 1875"/>
                <a:gd name="T63" fmla="*/ 0 h 1857"/>
                <a:gd name="T64" fmla="*/ 310 w 1875"/>
                <a:gd name="T65" fmla="*/ 0 h 18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75"/>
                <a:gd name="T100" fmla="*/ 0 h 1857"/>
                <a:gd name="T101" fmla="*/ 1875 w 1875"/>
                <a:gd name="T102" fmla="*/ 1857 h 18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75" h="1857">
                  <a:moveTo>
                    <a:pt x="310" y="0"/>
                  </a:moveTo>
                  <a:lnTo>
                    <a:pt x="239" y="9"/>
                  </a:lnTo>
                  <a:lnTo>
                    <a:pt x="173" y="32"/>
                  </a:lnTo>
                  <a:lnTo>
                    <a:pt x="116" y="68"/>
                  </a:lnTo>
                  <a:lnTo>
                    <a:pt x="68" y="116"/>
                  </a:lnTo>
                  <a:lnTo>
                    <a:pt x="31" y="174"/>
                  </a:lnTo>
                  <a:lnTo>
                    <a:pt x="8" y="239"/>
                  </a:lnTo>
                  <a:lnTo>
                    <a:pt x="0" y="310"/>
                  </a:lnTo>
                  <a:lnTo>
                    <a:pt x="0" y="1548"/>
                  </a:lnTo>
                  <a:lnTo>
                    <a:pt x="8" y="1619"/>
                  </a:lnTo>
                  <a:lnTo>
                    <a:pt x="31" y="1684"/>
                  </a:lnTo>
                  <a:lnTo>
                    <a:pt x="68" y="1742"/>
                  </a:lnTo>
                  <a:lnTo>
                    <a:pt x="116" y="1789"/>
                  </a:lnTo>
                  <a:lnTo>
                    <a:pt x="173" y="1826"/>
                  </a:lnTo>
                  <a:lnTo>
                    <a:pt x="239" y="1849"/>
                  </a:lnTo>
                  <a:lnTo>
                    <a:pt x="310" y="1857"/>
                  </a:lnTo>
                  <a:lnTo>
                    <a:pt x="1565" y="1857"/>
                  </a:lnTo>
                  <a:lnTo>
                    <a:pt x="1636" y="1849"/>
                  </a:lnTo>
                  <a:lnTo>
                    <a:pt x="1702" y="1826"/>
                  </a:lnTo>
                  <a:lnTo>
                    <a:pt x="1759" y="1789"/>
                  </a:lnTo>
                  <a:lnTo>
                    <a:pt x="1807" y="1742"/>
                  </a:lnTo>
                  <a:lnTo>
                    <a:pt x="1844" y="1684"/>
                  </a:lnTo>
                  <a:lnTo>
                    <a:pt x="1867" y="1619"/>
                  </a:lnTo>
                  <a:lnTo>
                    <a:pt x="1875" y="1548"/>
                  </a:lnTo>
                  <a:lnTo>
                    <a:pt x="1875" y="310"/>
                  </a:lnTo>
                  <a:lnTo>
                    <a:pt x="1867" y="239"/>
                  </a:lnTo>
                  <a:lnTo>
                    <a:pt x="1844" y="174"/>
                  </a:lnTo>
                  <a:lnTo>
                    <a:pt x="1807" y="116"/>
                  </a:lnTo>
                  <a:lnTo>
                    <a:pt x="1759" y="68"/>
                  </a:lnTo>
                  <a:lnTo>
                    <a:pt x="1702" y="32"/>
                  </a:lnTo>
                  <a:lnTo>
                    <a:pt x="1636" y="9"/>
                  </a:lnTo>
                  <a:lnTo>
                    <a:pt x="1565" y="0"/>
                  </a:lnTo>
                  <a:lnTo>
                    <a:pt x="310" y="0"/>
                  </a:lnTo>
                  <a:close/>
                </a:path>
              </a:pathLst>
            </a:custGeom>
            <a:noFill/>
            <a:ln w="9525">
              <a:solidFill>
                <a:srgbClr val="000000"/>
              </a:solidFill>
              <a:round/>
              <a:headEnd/>
              <a:tailEnd/>
            </a:ln>
          </p:spPr>
          <p:txBody>
            <a:bodyPr/>
            <a:lstStyle/>
            <a:p>
              <a:endParaRPr lang="tr-TR"/>
            </a:p>
          </p:txBody>
        </p:sp>
        <p:sp>
          <p:nvSpPr>
            <p:cNvPr id="30741" name="Text Box 76"/>
            <p:cNvSpPr txBox="1">
              <a:spLocks noChangeArrowheads="1"/>
            </p:cNvSpPr>
            <p:nvPr/>
          </p:nvSpPr>
          <p:spPr bwMode="auto">
            <a:xfrm>
              <a:off x="6517" y="-3155"/>
              <a:ext cx="1890" cy="2239"/>
            </a:xfrm>
            <a:prstGeom prst="rect">
              <a:avLst/>
            </a:prstGeom>
            <a:noFill/>
            <a:ln w="9525">
              <a:noFill/>
              <a:miter lim="800000"/>
              <a:headEnd/>
              <a:tailEnd/>
            </a:ln>
          </p:spPr>
          <p:txBody>
            <a:bodyPr lIns="0" tIns="0" rIns="0" bIns="0"/>
            <a:lstStyle/>
            <a:p>
              <a:pPr lvl="1">
                <a:spcBef>
                  <a:spcPts val="800"/>
                </a:spcBef>
                <a:spcAft>
                  <a:spcPts val="1000"/>
                </a:spcAft>
              </a:pPr>
              <a:r>
                <a:rPr lang="tr-TR">
                  <a:latin typeface="Calibri" pitchFamily="34" charset="0"/>
                </a:rPr>
                <a:t>Sipahi Silahtar</a:t>
              </a:r>
            </a:p>
            <a:p>
              <a:pPr lvl="1" algn="just">
                <a:spcAft>
                  <a:spcPts val="1000"/>
                </a:spcAft>
              </a:pPr>
              <a:r>
                <a:rPr lang="tr-TR">
                  <a:latin typeface="Calibri" pitchFamily="34" charset="0"/>
                </a:rPr>
                <a:t>Sağ Garpler </a:t>
              </a:r>
            </a:p>
            <a:p>
              <a:pPr lvl="1" algn="just">
                <a:spcAft>
                  <a:spcPts val="1000"/>
                </a:spcAft>
              </a:pPr>
              <a:r>
                <a:rPr lang="tr-TR">
                  <a:latin typeface="Calibri" pitchFamily="34" charset="0"/>
                </a:rPr>
                <a:t>Sol Garipler </a:t>
              </a:r>
            </a:p>
            <a:p>
              <a:pPr lvl="1" algn="just">
                <a:spcAft>
                  <a:spcPts val="1000"/>
                </a:spcAft>
              </a:pPr>
              <a:r>
                <a:rPr lang="tr-TR">
                  <a:latin typeface="Calibri" pitchFamily="34" charset="0"/>
                </a:rPr>
                <a:t>Sağ Ulufeciler</a:t>
              </a:r>
              <a:endParaRPr lang="tr-TR"/>
            </a:p>
          </p:txBody>
        </p:sp>
      </p:grpSp>
      <p:grpSp>
        <p:nvGrpSpPr>
          <p:cNvPr id="30726" name="Group 77"/>
          <p:cNvGrpSpPr>
            <a:grpSpLocks/>
          </p:cNvGrpSpPr>
          <p:nvPr/>
        </p:nvGrpSpPr>
        <p:grpSpPr bwMode="auto">
          <a:xfrm>
            <a:off x="6875463" y="3716338"/>
            <a:ext cx="2160587" cy="1655762"/>
            <a:chOff x="8558" y="2090"/>
            <a:chExt cx="2430" cy="1160"/>
          </a:xfrm>
        </p:grpSpPr>
        <p:sp>
          <p:nvSpPr>
            <p:cNvPr id="30736" name="Freeform 78"/>
            <p:cNvSpPr>
              <a:spLocks/>
            </p:cNvSpPr>
            <p:nvPr/>
          </p:nvSpPr>
          <p:spPr bwMode="auto">
            <a:xfrm>
              <a:off x="8558" y="2098"/>
              <a:ext cx="2430" cy="1145"/>
            </a:xfrm>
            <a:custGeom>
              <a:avLst/>
              <a:gdLst>
                <a:gd name="T0" fmla="*/ 1684 w 1875"/>
                <a:gd name="T1" fmla="*/ 0 h 1145"/>
                <a:gd name="T2" fmla="*/ 191 w 1875"/>
                <a:gd name="T3" fmla="*/ 0 h 1145"/>
                <a:gd name="T4" fmla="*/ 117 w 1875"/>
                <a:gd name="T5" fmla="*/ 15 h 1145"/>
                <a:gd name="T6" fmla="*/ 56 w 1875"/>
                <a:gd name="T7" fmla="*/ 56 h 1145"/>
                <a:gd name="T8" fmla="*/ 15 w 1875"/>
                <a:gd name="T9" fmla="*/ 117 h 1145"/>
                <a:gd name="T10" fmla="*/ 0 w 1875"/>
                <a:gd name="T11" fmla="*/ 191 h 1145"/>
                <a:gd name="T12" fmla="*/ 0 w 1875"/>
                <a:gd name="T13" fmla="*/ 955 h 1145"/>
                <a:gd name="T14" fmla="*/ 15 w 1875"/>
                <a:gd name="T15" fmla="*/ 1029 h 1145"/>
                <a:gd name="T16" fmla="*/ 56 w 1875"/>
                <a:gd name="T17" fmla="*/ 1090 h 1145"/>
                <a:gd name="T18" fmla="*/ 117 w 1875"/>
                <a:gd name="T19" fmla="*/ 1130 h 1145"/>
                <a:gd name="T20" fmla="*/ 191 w 1875"/>
                <a:gd name="T21" fmla="*/ 1145 h 1145"/>
                <a:gd name="T22" fmla="*/ 1684 w 1875"/>
                <a:gd name="T23" fmla="*/ 1145 h 1145"/>
                <a:gd name="T24" fmla="*/ 1758 w 1875"/>
                <a:gd name="T25" fmla="*/ 1130 h 1145"/>
                <a:gd name="T26" fmla="*/ 1819 w 1875"/>
                <a:gd name="T27" fmla="*/ 1090 h 1145"/>
                <a:gd name="T28" fmla="*/ 1860 w 1875"/>
                <a:gd name="T29" fmla="*/ 1029 h 1145"/>
                <a:gd name="T30" fmla="*/ 1875 w 1875"/>
                <a:gd name="T31" fmla="*/ 955 h 1145"/>
                <a:gd name="T32" fmla="*/ 1875 w 1875"/>
                <a:gd name="T33" fmla="*/ 191 h 1145"/>
                <a:gd name="T34" fmla="*/ 1860 w 1875"/>
                <a:gd name="T35" fmla="*/ 117 h 1145"/>
                <a:gd name="T36" fmla="*/ 1819 w 1875"/>
                <a:gd name="T37" fmla="*/ 56 h 1145"/>
                <a:gd name="T38" fmla="*/ 1758 w 1875"/>
                <a:gd name="T39" fmla="*/ 15 h 1145"/>
                <a:gd name="T40" fmla="*/ 1684 w 1875"/>
                <a:gd name="T41" fmla="*/ 0 h 1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75"/>
                <a:gd name="T64" fmla="*/ 0 h 1145"/>
                <a:gd name="T65" fmla="*/ 1875 w 1875"/>
                <a:gd name="T66" fmla="*/ 1145 h 11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75" h="1145">
                  <a:moveTo>
                    <a:pt x="1684" y="0"/>
                  </a:moveTo>
                  <a:lnTo>
                    <a:pt x="191" y="0"/>
                  </a:lnTo>
                  <a:lnTo>
                    <a:pt x="117" y="15"/>
                  </a:lnTo>
                  <a:lnTo>
                    <a:pt x="56" y="56"/>
                  </a:lnTo>
                  <a:lnTo>
                    <a:pt x="15" y="117"/>
                  </a:lnTo>
                  <a:lnTo>
                    <a:pt x="0" y="191"/>
                  </a:lnTo>
                  <a:lnTo>
                    <a:pt x="0" y="955"/>
                  </a:lnTo>
                  <a:lnTo>
                    <a:pt x="15" y="1029"/>
                  </a:lnTo>
                  <a:lnTo>
                    <a:pt x="56" y="1090"/>
                  </a:lnTo>
                  <a:lnTo>
                    <a:pt x="117" y="1130"/>
                  </a:lnTo>
                  <a:lnTo>
                    <a:pt x="191" y="1145"/>
                  </a:lnTo>
                  <a:lnTo>
                    <a:pt x="1684" y="1145"/>
                  </a:lnTo>
                  <a:lnTo>
                    <a:pt x="1758" y="1130"/>
                  </a:lnTo>
                  <a:lnTo>
                    <a:pt x="1819" y="1090"/>
                  </a:lnTo>
                  <a:lnTo>
                    <a:pt x="1860" y="1029"/>
                  </a:lnTo>
                  <a:lnTo>
                    <a:pt x="1875" y="955"/>
                  </a:lnTo>
                  <a:lnTo>
                    <a:pt x="1875" y="191"/>
                  </a:lnTo>
                  <a:lnTo>
                    <a:pt x="1860" y="117"/>
                  </a:lnTo>
                  <a:lnTo>
                    <a:pt x="1819" y="56"/>
                  </a:lnTo>
                  <a:lnTo>
                    <a:pt x="1758" y="15"/>
                  </a:lnTo>
                  <a:lnTo>
                    <a:pt x="1684" y="0"/>
                  </a:lnTo>
                  <a:close/>
                </a:path>
              </a:pathLst>
            </a:custGeom>
            <a:solidFill>
              <a:srgbClr val="D7D7D7"/>
            </a:solidFill>
            <a:ln w="9525">
              <a:noFill/>
              <a:round/>
              <a:headEnd/>
              <a:tailEnd/>
            </a:ln>
          </p:spPr>
          <p:txBody>
            <a:bodyPr/>
            <a:lstStyle/>
            <a:p>
              <a:endParaRPr lang="tr-TR"/>
            </a:p>
          </p:txBody>
        </p:sp>
        <p:sp>
          <p:nvSpPr>
            <p:cNvPr id="30737" name="Freeform 79"/>
            <p:cNvSpPr>
              <a:spLocks/>
            </p:cNvSpPr>
            <p:nvPr/>
          </p:nvSpPr>
          <p:spPr bwMode="auto">
            <a:xfrm>
              <a:off x="8648" y="2091"/>
              <a:ext cx="2340" cy="1145"/>
            </a:xfrm>
            <a:custGeom>
              <a:avLst/>
              <a:gdLst>
                <a:gd name="T0" fmla="*/ 191 w 1875"/>
                <a:gd name="T1" fmla="*/ 0 h 1145"/>
                <a:gd name="T2" fmla="*/ 117 w 1875"/>
                <a:gd name="T3" fmla="*/ 15 h 1145"/>
                <a:gd name="T4" fmla="*/ 56 w 1875"/>
                <a:gd name="T5" fmla="*/ 56 h 1145"/>
                <a:gd name="T6" fmla="*/ 15 w 1875"/>
                <a:gd name="T7" fmla="*/ 117 h 1145"/>
                <a:gd name="T8" fmla="*/ 0 w 1875"/>
                <a:gd name="T9" fmla="*/ 191 h 1145"/>
                <a:gd name="T10" fmla="*/ 0 w 1875"/>
                <a:gd name="T11" fmla="*/ 955 h 1145"/>
                <a:gd name="T12" fmla="*/ 15 w 1875"/>
                <a:gd name="T13" fmla="*/ 1029 h 1145"/>
                <a:gd name="T14" fmla="*/ 56 w 1875"/>
                <a:gd name="T15" fmla="*/ 1090 h 1145"/>
                <a:gd name="T16" fmla="*/ 117 w 1875"/>
                <a:gd name="T17" fmla="*/ 1130 h 1145"/>
                <a:gd name="T18" fmla="*/ 191 w 1875"/>
                <a:gd name="T19" fmla="*/ 1145 h 1145"/>
                <a:gd name="T20" fmla="*/ 1684 w 1875"/>
                <a:gd name="T21" fmla="*/ 1145 h 1145"/>
                <a:gd name="T22" fmla="*/ 1758 w 1875"/>
                <a:gd name="T23" fmla="*/ 1130 h 1145"/>
                <a:gd name="T24" fmla="*/ 1819 w 1875"/>
                <a:gd name="T25" fmla="*/ 1090 h 1145"/>
                <a:gd name="T26" fmla="*/ 1860 w 1875"/>
                <a:gd name="T27" fmla="*/ 1029 h 1145"/>
                <a:gd name="T28" fmla="*/ 1875 w 1875"/>
                <a:gd name="T29" fmla="*/ 955 h 1145"/>
                <a:gd name="T30" fmla="*/ 1875 w 1875"/>
                <a:gd name="T31" fmla="*/ 191 h 1145"/>
                <a:gd name="T32" fmla="*/ 1860 w 1875"/>
                <a:gd name="T33" fmla="*/ 117 h 1145"/>
                <a:gd name="T34" fmla="*/ 1819 w 1875"/>
                <a:gd name="T35" fmla="*/ 56 h 1145"/>
                <a:gd name="T36" fmla="*/ 1758 w 1875"/>
                <a:gd name="T37" fmla="*/ 15 h 1145"/>
                <a:gd name="T38" fmla="*/ 1684 w 1875"/>
                <a:gd name="T39" fmla="*/ 0 h 1145"/>
                <a:gd name="T40" fmla="*/ 191 w 1875"/>
                <a:gd name="T41" fmla="*/ 0 h 1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75"/>
                <a:gd name="T64" fmla="*/ 0 h 1145"/>
                <a:gd name="T65" fmla="*/ 1875 w 1875"/>
                <a:gd name="T66" fmla="*/ 1145 h 11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75" h="1145">
                  <a:moveTo>
                    <a:pt x="191" y="0"/>
                  </a:moveTo>
                  <a:lnTo>
                    <a:pt x="117" y="15"/>
                  </a:lnTo>
                  <a:lnTo>
                    <a:pt x="56" y="56"/>
                  </a:lnTo>
                  <a:lnTo>
                    <a:pt x="15" y="117"/>
                  </a:lnTo>
                  <a:lnTo>
                    <a:pt x="0" y="191"/>
                  </a:lnTo>
                  <a:lnTo>
                    <a:pt x="0" y="955"/>
                  </a:lnTo>
                  <a:lnTo>
                    <a:pt x="15" y="1029"/>
                  </a:lnTo>
                  <a:lnTo>
                    <a:pt x="56" y="1090"/>
                  </a:lnTo>
                  <a:lnTo>
                    <a:pt x="117" y="1130"/>
                  </a:lnTo>
                  <a:lnTo>
                    <a:pt x="191" y="1145"/>
                  </a:lnTo>
                  <a:lnTo>
                    <a:pt x="1684" y="1145"/>
                  </a:lnTo>
                  <a:lnTo>
                    <a:pt x="1758" y="1130"/>
                  </a:lnTo>
                  <a:lnTo>
                    <a:pt x="1819" y="1090"/>
                  </a:lnTo>
                  <a:lnTo>
                    <a:pt x="1860" y="1029"/>
                  </a:lnTo>
                  <a:lnTo>
                    <a:pt x="1875" y="955"/>
                  </a:lnTo>
                  <a:lnTo>
                    <a:pt x="1875" y="191"/>
                  </a:lnTo>
                  <a:lnTo>
                    <a:pt x="1860" y="117"/>
                  </a:lnTo>
                  <a:lnTo>
                    <a:pt x="1819" y="56"/>
                  </a:lnTo>
                  <a:lnTo>
                    <a:pt x="1758" y="15"/>
                  </a:lnTo>
                  <a:lnTo>
                    <a:pt x="1684" y="0"/>
                  </a:lnTo>
                  <a:lnTo>
                    <a:pt x="191" y="0"/>
                  </a:lnTo>
                  <a:close/>
                </a:path>
              </a:pathLst>
            </a:custGeom>
            <a:noFill/>
            <a:ln w="9525">
              <a:solidFill>
                <a:srgbClr val="000000"/>
              </a:solidFill>
              <a:round/>
              <a:headEnd/>
              <a:tailEnd/>
            </a:ln>
          </p:spPr>
          <p:txBody>
            <a:bodyPr/>
            <a:lstStyle/>
            <a:p>
              <a:endParaRPr lang="tr-TR"/>
            </a:p>
          </p:txBody>
        </p:sp>
        <p:sp>
          <p:nvSpPr>
            <p:cNvPr id="30738" name="Text Box 80"/>
            <p:cNvSpPr txBox="1">
              <a:spLocks noChangeArrowheads="1"/>
            </p:cNvSpPr>
            <p:nvPr/>
          </p:nvSpPr>
          <p:spPr bwMode="auto">
            <a:xfrm>
              <a:off x="8648" y="2090"/>
              <a:ext cx="2340" cy="1160"/>
            </a:xfrm>
            <a:prstGeom prst="rect">
              <a:avLst/>
            </a:prstGeom>
            <a:noFill/>
            <a:ln w="9525">
              <a:noFill/>
              <a:miter lim="800000"/>
              <a:headEnd/>
              <a:tailEnd/>
            </a:ln>
          </p:spPr>
          <p:txBody>
            <a:bodyPr lIns="0" tIns="0" rIns="0" bIns="0"/>
            <a:lstStyle/>
            <a:p>
              <a:pPr lvl="1" algn="ctr">
                <a:spcBef>
                  <a:spcPts val="650"/>
                </a:spcBef>
                <a:spcAft>
                  <a:spcPts val="1000"/>
                </a:spcAft>
              </a:pPr>
              <a:r>
                <a:rPr lang="tr-TR" sz="1600">
                  <a:latin typeface="Calibri" pitchFamily="34" charset="0"/>
                </a:rPr>
                <a:t>Bağlı Beyliklerin Askerleri</a:t>
              </a:r>
              <a:endParaRPr lang="tr-TR" sz="1600"/>
            </a:p>
          </p:txBody>
        </p:sp>
      </p:grpSp>
      <p:grpSp>
        <p:nvGrpSpPr>
          <p:cNvPr id="30727" name="Group 81"/>
          <p:cNvGrpSpPr>
            <a:grpSpLocks/>
          </p:cNvGrpSpPr>
          <p:nvPr/>
        </p:nvGrpSpPr>
        <p:grpSpPr bwMode="auto">
          <a:xfrm>
            <a:off x="2771775" y="3933825"/>
            <a:ext cx="1871663" cy="503238"/>
            <a:chOff x="3413" y="2799"/>
            <a:chExt cx="2520" cy="858"/>
          </a:xfrm>
        </p:grpSpPr>
        <p:sp>
          <p:nvSpPr>
            <p:cNvPr id="30733" name="Freeform 82"/>
            <p:cNvSpPr>
              <a:spLocks/>
            </p:cNvSpPr>
            <p:nvPr/>
          </p:nvSpPr>
          <p:spPr bwMode="auto">
            <a:xfrm>
              <a:off x="3420" y="2806"/>
              <a:ext cx="2505" cy="843"/>
            </a:xfrm>
            <a:custGeom>
              <a:avLst/>
              <a:gdLst>
                <a:gd name="T0" fmla="*/ 2364 w 2505"/>
                <a:gd name="T1" fmla="*/ 0 h 843"/>
                <a:gd name="T2" fmla="*/ 141 w 2505"/>
                <a:gd name="T3" fmla="*/ 0 h 843"/>
                <a:gd name="T4" fmla="*/ 86 w 2505"/>
                <a:gd name="T5" fmla="*/ 12 h 843"/>
                <a:gd name="T6" fmla="*/ 41 w 2505"/>
                <a:gd name="T7" fmla="*/ 42 h 843"/>
                <a:gd name="T8" fmla="*/ 11 w 2505"/>
                <a:gd name="T9" fmla="*/ 86 h 843"/>
                <a:gd name="T10" fmla="*/ 0 w 2505"/>
                <a:gd name="T11" fmla="*/ 141 h 843"/>
                <a:gd name="T12" fmla="*/ 0 w 2505"/>
                <a:gd name="T13" fmla="*/ 703 h 843"/>
                <a:gd name="T14" fmla="*/ 11 w 2505"/>
                <a:gd name="T15" fmla="*/ 758 h 843"/>
                <a:gd name="T16" fmla="*/ 41 w 2505"/>
                <a:gd name="T17" fmla="*/ 802 h 843"/>
                <a:gd name="T18" fmla="*/ 86 w 2505"/>
                <a:gd name="T19" fmla="*/ 832 h 843"/>
                <a:gd name="T20" fmla="*/ 141 w 2505"/>
                <a:gd name="T21" fmla="*/ 843 h 843"/>
                <a:gd name="T22" fmla="*/ 2364 w 2505"/>
                <a:gd name="T23" fmla="*/ 843 h 843"/>
                <a:gd name="T24" fmla="*/ 2419 w 2505"/>
                <a:gd name="T25" fmla="*/ 832 h 843"/>
                <a:gd name="T26" fmla="*/ 2464 w 2505"/>
                <a:gd name="T27" fmla="*/ 802 h 843"/>
                <a:gd name="T28" fmla="*/ 2494 w 2505"/>
                <a:gd name="T29" fmla="*/ 758 h 843"/>
                <a:gd name="T30" fmla="*/ 2505 w 2505"/>
                <a:gd name="T31" fmla="*/ 703 h 843"/>
                <a:gd name="T32" fmla="*/ 2505 w 2505"/>
                <a:gd name="T33" fmla="*/ 141 h 843"/>
                <a:gd name="T34" fmla="*/ 2494 w 2505"/>
                <a:gd name="T35" fmla="*/ 86 h 843"/>
                <a:gd name="T36" fmla="*/ 2464 w 2505"/>
                <a:gd name="T37" fmla="*/ 42 h 843"/>
                <a:gd name="T38" fmla="*/ 2419 w 2505"/>
                <a:gd name="T39" fmla="*/ 12 h 843"/>
                <a:gd name="T40" fmla="*/ 2364 w 2505"/>
                <a:gd name="T41" fmla="*/ 0 h 8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05"/>
                <a:gd name="T64" fmla="*/ 0 h 843"/>
                <a:gd name="T65" fmla="*/ 2505 w 2505"/>
                <a:gd name="T66" fmla="*/ 843 h 8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05" h="843">
                  <a:moveTo>
                    <a:pt x="2364" y="0"/>
                  </a:moveTo>
                  <a:lnTo>
                    <a:pt x="141" y="0"/>
                  </a:lnTo>
                  <a:lnTo>
                    <a:pt x="86" y="12"/>
                  </a:lnTo>
                  <a:lnTo>
                    <a:pt x="41" y="42"/>
                  </a:lnTo>
                  <a:lnTo>
                    <a:pt x="11" y="86"/>
                  </a:lnTo>
                  <a:lnTo>
                    <a:pt x="0" y="141"/>
                  </a:lnTo>
                  <a:lnTo>
                    <a:pt x="0" y="703"/>
                  </a:lnTo>
                  <a:lnTo>
                    <a:pt x="11" y="758"/>
                  </a:lnTo>
                  <a:lnTo>
                    <a:pt x="41" y="802"/>
                  </a:lnTo>
                  <a:lnTo>
                    <a:pt x="86" y="832"/>
                  </a:lnTo>
                  <a:lnTo>
                    <a:pt x="141" y="843"/>
                  </a:lnTo>
                  <a:lnTo>
                    <a:pt x="2364" y="843"/>
                  </a:lnTo>
                  <a:lnTo>
                    <a:pt x="2419" y="832"/>
                  </a:lnTo>
                  <a:lnTo>
                    <a:pt x="2464" y="802"/>
                  </a:lnTo>
                  <a:lnTo>
                    <a:pt x="2494" y="758"/>
                  </a:lnTo>
                  <a:lnTo>
                    <a:pt x="2505" y="703"/>
                  </a:lnTo>
                  <a:lnTo>
                    <a:pt x="2505" y="141"/>
                  </a:lnTo>
                  <a:lnTo>
                    <a:pt x="2494" y="86"/>
                  </a:lnTo>
                  <a:lnTo>
                    <a:pt x="2464" y="42"/>
                  </a:lnTo>
                  <a:lnTo>
                    <a:pt x="2419" y="12"/>
                  </a:lnTo>
                  <a:lnTo>
                    <a:pt x="2364" y="0"/>
                  </a:lnTo>
                  <a:close/>
                </a:path>
              </a:pathLst>
            </a:custGeom>
            <a:solidFill>
              <a:srgbClr val="F1DBDB"/>
            </a:solidFill>
            <a:ln w="9525">
              <a:noFill/>
              <a:round/>
              <a:headEnd/>
              <a:tailEnd/>
            </a:ln>
          </p:spPr>
          <p:txBody>
            <a:bodyPr/>
            <a:lstStyle/>
            <a:p>
              <a:endParaRPr lang="tr-TR"/>
            </a:p>
          </p:txBody>
        </p:sp>
        <p:sp>
          <p:nvSpPr>
            <p:cNvPr id="30734" name="Freeform 83"/>
            <p:cNvSpPr>
              <a:spLocks/>
            </p:cNvSpPr>
            <p:nvPr/>
          </p:nvSpPr>
          <p:spPr bwMode="auto">
            <a:xfrm>
              <a:off x="3420" y="2806"/>
              <a:ext cx="2505" cy="843"/>
            </a:xfrm>
            <a:custGeom>
              <a:avLst/>
              <a:gdLst>
                <a:gd name="T0" fmla="*/ 141 w 2505"/>
                <a:gd name="T1" fmla="*/ 0 h 843"/>
                <a:gd name="T2" fmla="*/ 86 w 2505"/>
                <a:gd name="T3" fmla="*/ 12 h 843"/>
                <a:gd name="T4" fmla="*/ 41 w 2505"/>
                <a:gd name="T5" fmla="*/ 42 h 843"/>
                <a:gd name="T6" fmla="*/ 11 w 2505"/>
                <a:gd name="T7" fmla="*/ 86 h 843"/>
                <a:gd name="T8" fmla="*/ 0 w 2505"/>
                <a:gd name="T9" fmla="*/ 141 h 843"/>
                <a:gd name="T10" fmla="*/ 0 w 2505"/>
                <a:gd name="T11" fmla="*/ 703 h 843"/>
                <a:gd name="T12" fmla="*/ 11 w 2505"/>
                <a:gd name="T13" fmla="*/ 758 h 843"/>
                <a:gd name="T14" fmla="*/ 41 w 2505"/>
                <a:gd name="T15" fmla="*/ 802 h 843"/>
                <a:gd name="T16" fmla="*/ 86 w 2505"/>
                <a:gd name="T17" fmla="*/ 832 h 843"/>
                <a:gd name="T18" fmla="*/ 141 w 2505"/>
                <a:gd name="T19" fmla="*/ 843 h 843"/>
                <a:gd name="T20" fmla="*/ 2364 w 2505"/>
                <a:gd name="T21" fmla="*/ 843 h 843"/>
                <a:gd name="T22" fmla="*/ 2419 w 2505"/>
                <a:gd name="T23" fmla="*/ 832 h 843"/>
                <a:gd name="T24" fmla="*/ 2464 w 2505"/>
                <a:gd name="T25" fmla="*/ 802 h 843"/>
                <a:gd name="T26" fmla="*/ 2494 w 2505"/>
                <a:gd name="T27" fmla="*/ 758 h 843"/>
                <a:gd name="T28" fmla="*/ 2505 w 2505"/>
                <a:gd name="T29" fmla="*/ 703 h 843"/>
                <a:gd name="T30" fmla="*/ 2505 w 2505"/>
                <a:gd name="T31" fmla="*/ 141 h 843"/>
                <a:gd name="T32" fmla="*/ 2494 w 2505"/>
                <a:gd name="T33" fmla="*/ 86 h 843"/>
                <a:gd name="T34" fmla="*/ 2464 w 2505"/>
                <a:gd name="T35" fmla="*/ 42 h 843"/>
                <a:gd name="T36" fmla="*/ 2419 w 2505"/>
                <a:gd name="T37" fmla="*/ 12 h 843"/>
                <a:gd name="T38" fmla="*/ 2364 w 2505"/>
                <a:gd name="T39" fmla="*/ 0 h 843"/>
                <a:gd name="T40" fmla="*/ 141 w 2505"/>
                <a:gd name="T41" fmla="*/ 0 h 8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05"/>
                <a:gd name="T64" fmla="*/ 0 h 843"/>
                <a:gd name="T65" fmla="*/ 2505 w 2505"/>
                <a:gd name="T66" fmla="*/ 843 h 8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05" h="843">
                  <a:moveTo>
                    <a:pt x="141" y="0"/>
                  </a:moveTo>
                  <a:lnTo>
                    <a:pt x="86" y="12"/>
                  </a:lnTo>
                  <a:lnTo>
                    <a:pt x="41" y="42"/>
                  </a:lnTo>
                  <a:lnTo>
                    <a:pt x="11" y="86"/>
                  </a:lnTo>
                  <a:lnTo>
                    <a:pt x="0" y="141"/>
                  </a:lnTo>
                  <a:lnTo>
                    <a:pt x="0" y="703"/>
                  </a:lnTo>
                  <a:lnTo>
                    <a:pt x="11" y="758"/>
                  </a:lnTo>
                  <a:lnTo>
                    <a:pt x="41" y="802"/>
                  </a:lnTo>
                  <a:lnTo>
                    <a:pt x="86" y="832"/>
                  </a:lnTo>
                  <a:lnTo>
                    <a:pt x="141" y="843"/>
                  </a:lnTo>
                  <a:lnTo>
                    <a:pt x="2364" y="843"/>
                  </a:lnTo>
                  <a:lnTo>
                    <a:pt x="2419" y="832"/>
                  </a:lnTo>
                  <a:lnTo>
                    <a:pt x="2464" y="802"/>
                  </a:lnTo>
                  <a:lnTo>
                    <a:pt x="2494" y="758"/>
                  </a:lnTo>
                  <a:lnTo>
                    <a:pt x="2505" y="703"/>
                  </a:lnTo>
                  <a:lnTo>
                    <a:pt x="2505" y="141"/>
                  </a:lnTo>
                  <a:lnTo>
                    <a:pt x="2494" y="86"/>
                  </a:lnTo>
                  <a:lnTo>
                    <a:pt x="2464" y="42"/>
                  </a:lnTo>
                  <a:lnTo>
                    <a:pt x="2419" y="12"/>
                  </a:lnTo>
                  <a:lnTo>
                    <a:pt x="2364" y="0"/>
                  </a:lnTo>
                  <a:lnTo>
                    <a:pt x="141" y="0"/>
                  </a:lnTo>
                  <a:close/>
                </a:path>
              </a:pathLst>
            </a:custGeom>
            <a:noFill/>
            <a:ln w="9525">
              <a:solidFill>
                <a:srgbClr val="000000"/>
              </a:solidFill>
              <a:round/>
              <a:headEnd/>
              <a:tailEnd/>
            </a:ln>
          </p:spPr>
          <p:txBody>
            <a:bodyPr/>
            <a:lstStyle/>
            <a:p>
              <a:endParaRPr lang="tr-TR"/>
            </a:p>
          </p:txBody>
        </p:sp>
        <p:sp>
          <p:nvSpPr>
            <p:cNvPr id="30735" name="Text Box 84"/>
            <p:cNvSpPr txBox="1">
              <a:spLocks noChangeArrowheads="1"/>
            </p:cNvSpPr>
            <p:nvPr/>
          </p:nvSpPr>
          <p:spPr bwMode="auto">
            <a:xfrm>
              <a:off x="3412" y="2798"/>
              <a:ext cx="2520" cy="858"/>
            </a:xfrm>
            <a:prstGeom prst="rect">
              <a:avLst/>
            </a:prstGeom>
            <a:noFill/>
            <a:ln w="9525">
              <a:noFill/>
              <a:miter lim="800000"/>
              <a:headEnd/>
              <a:tailEnd/>
            </a:ln>
          </p:spPr>
          <p:txBody>
            <a:bodyPr lIns="0" tIns="0" rIns="0" bIns="0"/>
            <a:lstStyle/>
            <a:p>
              <a:pPr lvl="1">
                <a:spcBef>
                  <a:spcPts val="600"/>
                </a:spcBef>
                <a:spcAft>
                  <a:spcPts val="1000"/>
                </a:spcAft>
              </a:pPr>
              <a:r>
                <a:rPr lang="tr-TR" b="1">
                  <a:solidFill>
                    <a:srgbClr val="FF0000"/>
                  </a:solidFill>
                  <a:latin typeface="Calibri" pitchFamily="34" charset="0"/>
                </a:rPr>
                <a:t>Kapıkulu Piyadeleri</a:t>
              </a:r>
              <a:endParaRPr lang="tr-TR"/>
            </a:p>
          </p:txBody>
        </p:sp>
      </p:grpSp>
      <p:grpSp>
        <p:nvGrpSpPr>
          <p:cNvPr id="30728" name="Group 85"/>
          <p:cNvGrpSpPr>
            <a:grpSpLocks/>
          </p:cNvGrpSpPr>
          <p:nvPr/>
        </p:nvGrpSpPr>
        <p:grpSpPr bwMode="auto">
          <a:xfrm>
            <a:off x="4859338" y="3860800"/>
            <a:ext cx="1871662" cy="576263"/>
            <a:chOff x="6306" y="2798"/>
            <a:chExt cx="1966" cy="858"/>
          </a:xfrm>
        </p:grpSpPr>
        <p:sp>
          <p:nvSpPr>
            <p:cNvPr id="30730" name="Freeform 86"/>
            <p:cNvSpPr>
              <a:spLocks/>
            </p:cNvSpPr>
            <p:nvPr/>
          </p:nvSpPr>
          <p:spPr bwMode="auto">
            <a:xfrm>
              <a:off x="6540" y="2806"/>
              <a:ext cx="1725" cy="843"/>
            </a:xfrm>
            <a:custGeom>
              <a:avLst/>
              <a:gdLst>
                <a:gd name="T0" fmla="*/ 1584 w 1725"/>
                <a:gd name="T1" fmla="*/ 0 h 843"/>
                <a:gd name="T2" fmla="*/ 141 w 1725"/>
                <a:gd name="T3" fmla="*/ 0 h 843"/>
                <a:gd name="T4" fmla="*/ 86 w 1725"/>
                <a:gd name="T5" fmla="*/ 12 h 843"/>
                <a:gd name="T6" fmla="*/ 41 w 1725"/>
                <a:gd name="T7" fmla="*/ 42 h 843"/>
                <a:gd name="T8" fmla="*/ 11 w 1725"/>
                <a:gd name="T9" fmla="*/ 86 h 843"/>
                <a:gd name="T10" fmla="*/ 0 w 1725"/>
                <a:gd name="T11" fmla="*/ 141 h 843"/>
                <a:gd name="T12" fmla="*/ 0 w 1725"/>
                <a:gd name="T13" fmla="*/ 703 h 843"/>
                <a:gd name="T14" fmla="*/ 11 w 1725"/>
                <a:gd name="T15" fmla="*/ 758 h 843"/>
                <a:gd name="T16" fmla="*/ 41 w 1725"/>
                <a:gd name="T17" fmla="*/ 802 h 843"/>
                <a:gd name="T18" fmla="*/ 86 w 1725"/>
                <a:gd name="T19" fmla="*/ 832 h 843"/>
                <a:gd name="T20" fmla="*/ 141 w 1725"/>
                <a:gd name="T21" fmla="*/ 843 h 843"/>
                <a:gd name="T22" fmla="*/ 1584 w 1725"/>
                <a:gd name="T23" fmla="*/ 843 h 843"/>
                <a:gd name="T24" fmla="*/ 1639 w 1725"/>
                <a:gd name="T25" fmla="*/ 832 h 843"/>
                <a:gd name="T26" fmla="*/ 1684 w 1725"/>
                <a:gd name="T27" fmla="*/ 802 h 843"/>
                <a:gd name="T28" fmla="*/ 1714 w 1725"/>
                <a:gd name="T29" fmla="*/ 758 h 843"/>
                <a:gd name="T30" fmla="*/ 1725 w 1725"/>
                <a:gd name="T31" fmla="*/ 703 h 843"/>
                <a:gd name="T32" fmla="*/ 1725 w 1725"/>
                <a:gd name="T33" fmla="*/ 141 h 843"/>
                <a:gd name="T34" fmla="*/ 1714 w 1725"/>
                <a:gd name="T35" fmla="*/ 86 h 843"/>
                <a:gd name="T36" fmla="*/ 1684 w 1725"/>
                <a:gd name="T37" fmla="*/ 42 h 843"/>
                <a:gd name="T38" fmla="*/ 1639 w 1725"/>
                <a:gd name="T39" fmla="*/ 12 h 843"/>
                <a:gd name="T40" fmla="*/ 1584 w 1725"/>
                <a:gd name="T41" fmla="*/ 0 h 8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25"/>
                <a:gd name="T64" fmla="*/ 0 h 843"/>
                <a:gd name="T65" fmla="*/ 1725 w 1725"/>
                <a:gd name="T66" fmla="*/ 843 h 8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25" h="843">
                  <a:moveTo>
                    <a:pt x="1584" y="0"/>
                  </a:moveTo>
                  <a:lnTo>
                    <a:pt x="141" y="0"/>
                  </a:lnTo>
                  <a:lnTo>
                    <a:pt x="86" y="12"/>
                  </a:lnTo>
                  <a:lnTo>
                    <a:pt x="41" y="42"/>
                  </a:lnTo>
                  <a:lnTo>
                    <a:pt x="11" y="86"/>
                  </a:lnTo>
                  <a:lnTo>
                    <a:pt x="0" y="141"/>
                  </a:lnTo>
                  <a:lnTo>
                    <a:pt x="0" y="703"/>
                  </a:lnTo>
                  <a:lnTo>
                    <a:pt x="11" y="758"/>
                  </a:lnTo>
                  <a:lnTo>
                    <a:pt x="41" y="802"/>
                  </a:lnTo>
                  <a:lnTo>
                    <a:pt x="86" y="832"/>
                  </a:lnTo>
                  <a:lnTo>
                    <a:pt x="141" y="843"/>
                  </a:lnTo>
                  <a:lnTo>
                    <a:pt x="1584" y="843"/>
                  </a:lnTo>
                  <a:lnTo>
                    <a:pt x="1639" y="832"/>
                  </a:lnTo>
                  <a:lnTo>
                    <a:pt x="1684" y="802"/>
                  </a:lnTo>
                  <a:lnTo>
                    <a:pt x="1714" y="758"/>
                  </a:lnTo>
                  <a:lnTo>
                    <a:pt x="1725" y="703"/>
                  </a:lnTo>
                  <a:lnTo>
                    <a:pt x="1725" y="141"/>
                  </a:lnTo>
                  <a:lnTo>
                    <a:pt x="1714" y="86"/>
                  </a:lnTo>
                  <a:lnTo>
                    <a:pt x="1684" y="42"/>
                  </a:lnTo>
                  <a:lnTo>
                    <a:pt x="1639" y="12"/>
                  </a:lnTo>
                  <a:lnTo>
                    <a:pt x="1584" y="0"/>
                  </a:lnTo>
                  <a:close/>
                </a:path>
              </a:pathLst>
            </a:custGeom>
            <a:solidFill>
              <a:srgbClr val="D7D7D7"/>
            </a:solidFill>
            <a:ln w="9525">
              <a:noFill/>
              <a:round/>
              <a:headEnd/>
              <a:tailEnd/>
            </a:ln>
          </p:spPr>
          <p:txBody>
            <a:bodyPr/>
            <a:lstStyle/>
            <a:p>
              <a:endParaRPr lang="tr-TR"/>
            </a:p>
          </p:txBody>
        </p:sp>
        <p:sp>
          <p:nvSpPr>
            <p:cNvPr id="30731" name="Freeform 87"/>
            <p:cNvSpPr>
              <a:spLocks/>
            </p:cNvSpPr>
            <p:nvPr/>
          </p:nvSpPr>
          <p:spPr bwMode="auto">
            <a:xfrm>
              <a:off x="6540" y="2806"/>
              <a:ext cx="1725" cy="843"/>
            </a:xfrm>
            <a:custGeom>
              <a:avLst/>
              <a:gdLst>
                <a:gd name="T0" fmla="*/ 141 w 1725"/>
                <a:gd name="T1" fmla="*/ 0 h 843"/>
                <a:gd name="T2" fmla="*/ 86 w 1725"/>
                <a:gd name="T3" fmla="*/ 12 h 843"/>
                <a:gd name="T4" fmla="*/ 41 w 1725"/>
                <a:gd name="T5" fmla="*/ 42 h 843"/>
                <a:gd name="T6" fmla="*/ 11 w 1725"/>
                <a:gd name="T7" fmla="*/ 86 h 843"/>
                <a:gd name="T8" fmla="*/ 0 w 1725"/>
                <a:gd name="T9" fmla="*/ 141 h 843"/>
                <a:gd name="T10" fmla="*/ 0 w 1725"/>
                <a:gd name="T11" fmla="*/ 703 h 843"/>
                <a:gd name="T12" fmla="*/ 11 w 1725"/>
                <a:gd name="T13" fmla="*/ 758 h 843"/>
                <a:gd name="T14" fmla="*/ 41 w 1725"/>
                <a:gd name="T15" fmla="*/ 802 h 843"/>
                <a:gd name="T16" fmla="*/ 86 w 1725"/>
                <a:gd name="T17" fmla="*/ 832 h 843"/>
                <a:gd name="T18" fmla="*/ 141 w 1725"/>
                <a:gd name="T19" fmla="*/ 843 h 843"/>
                <a:gd name="T20" fmla="*/ 1584 w 1725"/>
                <a:gd name="T21" fmla="*/ 843 h 843"/>
                <a:gd name="T22" fmla="*/ 1639 w 1725"/>
                <a:gd name="T23" fmla="*/ 832 h 843"/>
                <a:gd name="T24" fmla="*/ 1684 w 1725"/>
                <a:gd name="T25" fmla="*/ 802 h 843"/>
                <a:gd name="T26" fmla="*/ 1714 w 1725"/>
                <a:gd name="T27" fmla="*/ 758 h 843"/>
                <a:gd name="T28" fmla="*/ 1725 w 1725"/>
                <a:gd name="T29" fmla="*/ 703 h 843"/>
                <a:gd name="T30" fmla="*/ 1725 w 1725"/>
                <a:gd name="T31" fmla="*/ 141 h 843"/>
                <a:gd name="T32" fmla="*/ 1714 w 1725"/>
                <a:gd name="T33" fmla="*/ 86 h 843"/>
                <a:gd name="T34" fmla="*/ 1684 w 1725"/>
                <a:gd name="T35" fmla="*/ 42 h 843"/>
                <a:gd name="T36" fmla="*/ 1639 w 1725"/>
                <a:gd name="T37" fmla="*/ 12 h 843"/>
                <a:gd name="T38" fmla="*/ 1584 w 1725"/>
                <a:gd name="T39" fmla="*/ 0 h 843"/>
                <a:gd name="T40" fmla="*/ 141 w 1725"/>
                <a:gd name="T41" fmla="*/ 0 h 8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25"/>
                <a:gd name="T64" fmla="*/ 0 h 843"/>
                <a:gd name="T65" fmla="*/ 1725 w 1725"/>
                <a:gd name="T66" fmla="*/ 843 h 8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25" h="843">
                  <a:moveTo>
                    <a:pt x="141" y="0"/>
                  </a:moveTo>
                  <a:lnTo>
                    <a:pt x="86" y="12"/>
                  </a:lnTo>
                  <a:lnTo>
                    <a:pt x="41" y="42"/>
                  </a:lnTo>
                  <a:lnTo>
                    <a:pt x="11" y="86"/>
                  </a:lnTo>
                  <a:lnTo>
                    <a:pt x="0" y="141"/>
                  </a:lnTo>
                  <a:lnTo>
                    <a:pt x="0" y="703"/>
                  </a:lnTo>
                  <a:lnTo>
                    <a:pt x="11" y="758"/>
                  </a:lnTo>
                  <a:lnTo>
                    <a:pt x="41" y="802"/>
                  </a:lnTo>
                  <a:lnTo>
                    <a:pt x="86" y="832"/>
                  </a:lnTo>
                  <a:lnTo>
                    <a:pt x="141" y="843"/>
                  </a:lnTo>
                  <a:lnTo>
                    <a:pt x="1584" y="843"/>
                  </a:lnTo>
                  <a:lnTo>
                    <a:pt x="1639" y="832"/>
                  </a:lnTo>
                  <a:lnTo>
                    <a:pt x="1684" y="802"/>
                  </a:lnTo>
                  <a:lnTo>
                    <a:pt x="1714" y="758"/>
                  </a:lnTo>
                  <a:lnTo>
                    <a:pt x="1725" y="703"/>
                  </a:lnTo>
                  <a:lnTo>
                    <a:pt x="1725" y="141"/>
                  </a:lnTo>
                  <a:lnTo>
                    <a:pt x="1714" y="86"/>
                  </a:lnTo>
                  <a:lnTo>
                    <a:pt x="1684" y="42"/>
                  </a:lnTo>
                  <a:lnTo>
                    <a:pt x="1639" y="12"/>
                  </a:lnTo>
                  <a:lnTo>
                    <a:pt x="1584" y="0"/>
                  </a:lnTo>
                  <a:lnTo>
                    <a:pt x="141" y="0"/>
                  </a:lnTo>
                  <a:close/>
                </a:path>
              </a:pathLst>
            </a:custGeom>
            <a:noFill/>
            <a:ln w="9525">
              <a:solidFill>
                <a:srgbClr val="000000"/>
              </a:solidFill>
              <a:round/>
              <a:headEnd/>
              <a:tailEnd/>
            </a:ln>
          </p:spPr>
          <p:txBody>
            <a:bodyPr/>
            <a:lstStyle/>
            <a:p>
              <a:endParaRPr lang="tr-TR"/>
            </a:p>
          </p:txBody>
        </p:sp>
        <p:sp>
          <p:nvSpPr>
            <p:cNvPr id="30732" name="Text Box 88"/>
            <p:cNvSpPr txBox="1">
              <a:spLocks noChangeArrowheads="1"/>
            </p:cNvSpPr>
            <p:nvPr/>
          </p:nvSpPr>
          <p:spPr bwMode="auto">
            <a:xfrm>
              <a:off x="6306" y="2798"/>
              <a:ext cx="1966" cy="858"/>
            </a:xfrm>
            <a:prstGeom prst="rect">
              <a:avLst/>
            </a:prstGeom>
            <a:noFill/>
            <a:ln w="9525">
              <a:noFill/>
              <a:miter lim="800000"/>
              <a:headEnd/>
              <a:tailEnd/>
            </a:ln>
          </p:spPr>
          <p:txBody>
            <a:bodyPr lIns="0" tIns="0" rIns="0" bIns="0"/>
            <a:lstStyle/>
            <a:p>
              <a:pPr lvl="1">
                <a:spcBef>
                  <a:spcPts val="600"/>
                </a:spcBef>
                <a:spcAft>
                  <a:spcPts val="1000"/>
                </a:spcAft>
              </a:pPr>
              <a:r>
                <a:rPr lang="tr-TR" sz="1600" b="1">
                  <a:solidFill>
                    <a:srgbClr val="FF0000"/>
                  </a:solidFill>
                  <a:latin typeface="Calibri" pitchFamily="34" charset="0"/>
                </a:rPr>
                <a:t>Kapıkulu Süvarileri</a:t>
              </a:r>
              <a:endParaRPr lang="tr-TR" sz="1600"/>
            </a:p>
          </p:txBody>
        </p:sp>
      </p:grpSp>
      <p:sp>
        <p:nvSpPr>
          <p:cNvPr id="30729" name="82 Dikdörtgen"/>
          <p:cNvSpPr>
            <a:spLocks noChangeArrowheads="1"/>
          </p:cNvSpPr>
          <p:nvPr/>
        </p:nvSpPr>
        <p:spPr bwMode="auto">
          <a:xfrm>
            <a:off x="755650" y="404813"/>
            <a:ext cx="7777163" cy="708025"/>
          </a:xfrm>
          <a:prstGeom prst="rect">
            <a:avLst/>
          </a:prstGeom>
          <a:noFill/>
          <a:ln w="9525">
            <a:noFill/>
            <a:miter lim="800000"/>
            <a:headEnd/>
            <a:tailEnd/>
          </a:ln>
        </p:spPr>
        <p:txBody>
          <a:bodyPr>
            <a:spAutoFit/>
          </a:bodyPr>
          <a:lstStyle/>
          <a:p>
            <a:pPr algn="ctr"/>
            <a:r>
              <a:rPr lang="tr-TR" sz="4000" b="1">
                <a:solidFill>
                  <a:srgbClr val="FF0000"/>
                </a:solidFill>
                <a:latin typeface="Calibri" pitchFamily="34" charset="0"/>
              </a:rPr>
              <a:t>OSMANLI ORDUSU</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179388" y="473075"/>
            <a:ext cx="8713787" cy="4032250"/>
          </a:xfrm>
          <a:prstGeom prst="rect">
            <a:avLst/>
          </a:prstGeom>
          <a:noFill/>
          <a:ln w="9525">
            <a:noFill/>
            <a:miter lim="800000"/>
            <a:headEnd/>
            <a:tailEnd/>
          </a:ln>
        </p:spPr>
        <p:txBody>
          <a:bodyPr anchor="ctr">
            <a:spAutoFit/>
          </a:bodyPr>
          <a:lstStyle/>
          <a:p>
            <a:pPr indent="457200" algn="just"/>
            <a:r>
              <a:rPr lang="tr-TR" sz="3200" b="1">
                <a:solidFill>
                  <a:srgbClr val="7030A0"/>
                </a:solidFill>
                <a:cs typeface="Times New Roman" pitchFamily="18" charset="0"/>
              </a:rPr>
              <a:t>Tımarlı Sipahiler: </a:t>
            </a:r>
            <a:r>
              <a:rPr lang="tr-TR" sz="3200">
                <a:cs typeface="Times New Roman" pitchFamily="18" charset="0"/>
              </a:rPr>
              <a:t>Osmanlıların en önemli askeri kuvvetidir. Tımar sahipleri  kendilerine verilen dirliğin geliri karşılığında asker yetiştirirdi. Cebelü denilen silahlı ve zırhlı asker yetiştirirdi. Barış zamanında bulunduğu yerin güvenliğini sağlar, savaş zamanında bağlı bulundukları Sancakbeyi ve Beylerbeyi'nin emrinde savaşa katılırlardı.</a:t>
            </a:r>
            <a:endParaRPr lang="tr-TR" sz="3200"/>
          </a:p>
        </p:txBody>
      </p:sp>
      <p:pic>
        <p:nvPicPr>
          <p:cNvPr id="31746" name="Picture 2" descr="https://image2.slideserve.com/4508952/slide23-l.jpg"/>
          <p:cNvPicPr>
            <a:picLocks noChangeAspect="1" noChangeArrowheads="1"/>
          </p:cNvPicPr>
          <p:nvPr/>
        </p:nvPicPr>
        <p:blipFill>
          <a:blip r:embed="rId2" cstate="print"/>
          <a:srcRect/>
          <a:stretch>
            <a:fillRect/>
          </a:stretch>
        </p:blipFill>
        <p:spPr bwMode="auto">
          <a:xfrm>
            <a:off x="2484438" y="4437063"/>
            <a:ext cx="6191250" cy="227647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323850" y="241300"/>
            <a:ext cx="8569325" cy="2678113"/>
          </a:xfrm>
          <a:prstGeom prst="rect">
            <a:avLst/>
          </a:prstGeom>
          <a:noFill/>
          <a:ln w="9525">
            <a:noFill/>
            <a:miter lim="800000"/>
            <a:headEnd/>
            <a:tailEnd/>
          </a:ln>
        </p:spPr>
        <p:txBody>
          <a:bodyPr anchor="ctr">
            <a:spAutoFit/>
          </a:bodyPr>
          <a:lstStyle/>
          <a:p>
            <a:r>
              <a:rPr lang="tr-TR" sz="4000" b="1">
                <a:solidFill>
                  <a:srgbClr val="FF0000"/>
                </a:solidFill>
                <a:cs typeface="Times New Roman" pitchFamily="18" charset="0"/>
              </a:rPr>
              <a:t> </a:t>
            </a:r>
            <a:r>
              <a:rPr lang="tr-TR" sz="3200" b="1">
                <a:solidFill>
                  <a:srgbClr val="FF0000"/>
                </a:solidFill>
                <a:cs typeface="Times New Roman" pitchFamily="18" charset="0"/>
              </a:rPr>
              <a:t>OSMANLI DEVLETİ (1299-1922):</a:t>
            </a:r>
            <a:endParaRPr lang="tr-TR" sz="3200"/>
          </a:p>
          <a:p>
            <a:pPr eaLnBrk="0" hangingPunct="0"/>
            <a:r>
              <a:rPr lang="tr-TR" sz="3200">
                <a:cs typeface="Times New Roman" pitchFamily="18" charset="0"/>
              </a:rPr>
              <a:t>Osmanlı Devleti'ni kuranlar Oğuzların </a:t>
            </a:r>
            <a:r>
              <a:rPr lang="tr-TR" sz="3200" b="1">
                <a:solidFill>
                  <a:srgbClr val="FF0000"/>
                </a:solidFill>
                <a:cs typeface="Times New Roman" pitchFamily="18" charset="0"/>
              </a:rPr>
              <a:t>Kayı </a:t>
            </a:r>
            <a:r>
              <a:rPr lang="tr-TR" sz="3200">
                <a:cs typeface="Times New Roman" pitchFamily="18" charset="0"/>
              </a:rPr>
              <a:t>boyundandır. </a:t>
            </a:r>
            <a:r>
              <a:rPr lang="tr-TR" sz="3200" b="1">
                <a:solidFill>
                  <a:srgbClr val="FF0000"/>
                </a:solidFill>
                <a:cs typeface="Times New Roman" pitchFamily="18" charset="0"/>
              </a:rPr>
              <a:t>Osman Gazi </a:t>
            </a:r>
            <a:r>
              <a:rPr lang="tr-TR" sz="3200">
                <a:cs typeface="Times New Roman" pitchFamily="18" charset="0"/>
              </a:rPr>
              <a:t>tarafından </a:t>
            </a:r>
            <a:r>
              <a:rPr lang="tr-TR" sz="3200" b="1">
                <a:solidFill>
                  <a:srgbClr val="FF0000"/>
                </a:solidFill>
                <a:cs typeface="Times New Roman" pitchFamily="18" charset="0"/>
              </a:rPr>
              <a:t>Söğüt </a:t>
            </a:r>
            <a:r>
              <a:rPr lang="tr-TR" sz="3200">
                <a:cs typeface="Times New Roman" pitchFamily="18" charset="0"/>
              </a:rPr>
              <a:t>ve</a:t>
            </a:r>
            <a:endParaRPr lang="tr-TR" sz="3200"/>
          </a:p>
          <a:p>
            <a:pPr eaLnBrk="0" hangingPunct="0"/>
            <a:r>
              <a:rPr lang="tr-TR" sz="3200" b="1">
                <a:solidFill>
                  <a:srgbClr val="FF0000"/>
                </a:solidFill>
                <a:cs typeface="Times New Roman" pitchFamily="18" charset="0"/>
              </a:rPr>
              <a:t>Domaniç</a:t>
            </a:r>
            <a:r>
              <a:rPr lang="tr-TR" sz="3200">
                <a:cs typeface="Times New Roman" pitchFamily="18" charset="0"/>
              </a:rPr>
              <a:t>’te </a:t>
            </a:r>
            <a:r>
              <a:rPr lang="tr-TR" sz="3200" b="1">
                <a:solidFill>
                  <a:srgbClr val="FF0000"/>
                </a:solidFill>
                <a:cs typeface="Times New Roman" pitchFamily="18" charset="0"/>
              </a:rPr>
              <a:t>1299 </a:t>
            </a:r>
            <a:r>
              <a:rPr lang="tr-TR" sz="3200">
                <a:cs typeface="Times New Roman" pitchFamily="18" charset="0"/>
              </a:rPr>
              <a:t>yılında kurulmuştur.</a:t>
            </a:r>
            <a:endParaRPr lang="tr-TR" sz="3200"/>
          </a:p>
        </p:txBody>
      </p:sp>
      <p:pic>
        <p:nvPicPr>
          <p:cNvPr id="14338" name="Picture 2" descr="https://kbimages1-a.akamaihd.net/c80b1c34-9abe-4d5e-8216-8fa271c85824/1200/1200/False/osman-bey-osman.jpg"/>
          <p:cNvPicPr>
            <a:picLocks noChangeAspect="1" noChangeArrowheads="1"/>
          </p:cNvPicPr>
          <p:nvPr/>
        </p:nvPicPr>
        <p:blipFill>
          <a:blip r:embed="rId2" cstate="print"/>
          <a:srcRect/>
          <a:stretch>
            <a:fillRect/>
          </a:stretch>
        </p:blipFill>
        <p:spPr bwMode="auto">
          <a:xfrm>
            <a:off x="179388" y="2852738"/>
            <a:ext cx="3240087" cy="3889375"/>
          </a:xfrm>
          <a:prstGeom prst="rect">
            <a:avLst/>
          </a:prstGeom>
          <a:noFill/>
          <a:ln w="9525">
            <a:noFill/>
            <a:miter lim="800000"/>
            <a:headEnd/>
            <a:tailEnd/>
          </a:ln>
        </p:spPr>
      </p:pic>
      <p:pic>
        <p:nvPicPr>
          <p:cNvPr id="14339" name="Picture 4" descr="https://i.pinimg.com/736x/b7/88/27/b7882773916890e4d3178a6a4b84cbaf.jpg"/>
          <p:cNvPicPr>
            <a:picLocks noChangeAspect="1" noChangeArrowheads="1"/>
          </p:cNvPicPr>
          <p:nvPr/>
        </p:nvPicPr>
        <p:blipFill>
          <a:blip r:embed="rId3" cstate="print"/>
          <a:srcRect/>
          <a:stretch>
            <a:fillRect/>
          </a:stretch>
        </p:blipFill>
        <p:spPr bwMode="auto">
          <a:xfrm>
            <a:off x="3419475" y="2852738"/>
            <a:ext cx="5545138" cy="384175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1 Dikdörtgen"/>
          <p:cNvSpPr>
            <a:spLocks noChangeArrowheads="1"/>
          </p:cNvSpPr>
          <p:nvPr/>
        </p:nvSpPr>
        <p:spPr bwMode="auto">
          <a:xfrm>
            <a:off x="971550" y="115888"/>
            <a:ext cx="7488238" cy="647700"/>
          </a:xfrm>
          <a:prstGeom prst="rect">
            <a:avLst/>
          </a:prstGeom>
          <a:noFill/>
          <a:ln w="9525">
            <a:noFill/>
            <a:miter lim="800000"/>
            <a:headEnd/>
            <a:tailEnd/>
          </a:ln>
        </p:spPr>
        <p:txBody>
          <a:bodyPr>
            <a:spAutoFit/>
          </a:bodyPr>
          <a:lstStyle/>
          <a:p>
            <a:pPr algn="ctr"/>
            <a:r>
              <a:rPr lang="tr-TR" sz="3600" b="1">
                <a:solidFill>
                  <a:srgbClr val="FF0000"/>
                </a:solidFill>
                <a:latin typeface="Calibri" pitchFamily="34" charset="0"/>
              </a:rPr>
              <a:t>Tımar Sisteminin Yararları:</a:t>
            </a:r>
          </a:p>
        </p:txBody>
      </p:sp>
      <p:sp>
        <p:nvSpPr>
          <p:cNvPr id="32770" name="9 Dikdörtgen"/>
          <p:cNvSpPr>
            <a:spLocks noChangeArrowheads="1"/>
          </p:cNvSpPr>
          <p:nvPr/>
        </p:nvSpPr>
        <p:spPr bwMode="auto">
          <a:xfrm>
            <a:off x="250825" y="620713"/>
            <a:ext cx="8713788" cy="3046412"/>
          </a:xfrm>
          <a:prstGeom prst="rect">
            <a:avLst/>
          </a:prstGeom>
          <a:noFill/>
          <a:ln w="9525">
            <a:noFill/>
            <a:miter lim="800000"/>
            <a:headEnd/>
            <a:tailEnd/>
          </a:ln>
        </p:spPr>
        <p:txBody>
          <a:bodyPr>
            <a:spAutoFit/>
          </a:bodyPr>
          <a:lstStyle/>
          <a:p>
            <a:r>
              <a:rPr lang="tr-TR" sz="3200">
                <a:solidFill>
                  <a:srgbClr val="FF0000"/>
                </a:solidFill>
                <a:latin typeface="Calibri" pitchFamily="34" charset="0"/>
              </a:rPr>
              <a:t>*</a:t>
            </a:r>
            <a:r>
              <a:rPr lang="tr-TR" sz="3200">
                <a:latin typeface="Calibri" pitchFamily="34" charset="0"/>
              </a:rPr>
              <a:t>Toprak işlenmiş ve üretimde süreklilik sağlanmıştır. </a:t>
            </a:r>
          </a:p>
          <a:p>
            <a:r>
              <a:rPr lang="tr-TR" sz="3200">
                <a:solidFill>
                  <a:srgbClr val="FF0000"/>
                </a:solidFill>
                <a:latin typeface="Calibri" pitchFamily="34" charset="0"/>
              </a:rPr>
              <a:t>*</a:t>
            </a:r>
            <a:r>
              <a:rPr lang="tr-TR" sz="3200">
                <a:latin typeface="Calibri" pitchFamily="34" charset="0"/>
              </a:rPr>
              <a:t>Hazineye yük olmadan güçlü bir ordu oluşturulmuştur.</a:t>
            </a:r>
          </a:p>
          <a:p>
            <a:r>
              <a:rPr lang="tr-TR" sz="3200">
                <a:solidFill>
                  <a:srgbClr val="FF0000"/>
                </a:solidFill>
                <a:latin typeface="Calibri" pitchFamily="34" charset="0"/>
              </a:rPr>
              <a:t>*</a:t>
            </a:r>
            <a:r>
              <a:rPr lang="tr-TR" sz="3200">
                <a:latin typeface="Calibri" pitchFamily="34" charset="0"/>
              </a:rPr>
              <a:t>Merkeze uzak bölgelerde, devlet otoritesi sağlanmıştır. </a:t>
            </a:r>
          </a:p>
          <a:p>
            <a:r>
              <a:rPr lang="tr-TR" sz="3200">
                <a:solidFill>
                  <a:srgbClr val="FF0000"/>
                </a:solidFill>
                <a:latin typeface="Calibri" pitchFamily="34" charset="0"/>
              </a:rPr>
              <a:t>*</a:t>
            </a:r>
            <a:r>
              <a:rPr lang="tr-TR" sz="3200">
                <a:latin typeface="Calibri" pitchFamily="34" charset="0"/>
              </a:rPr>
              <a:t>Vergi toplamak kolaylaşmıştır.</a:t>
            </a:r>
          </a:p>
        </p:txBody>
      </p:sp>
      <p:pic>
        <p:nvPicPr>
          <p:cNvPr id="32771" name="Picture 2" descr="https://slideplayer.biz.tr/slide/2848640/10/images/6/TIMAR+S%C4%B0STEM%C4%B0N%C4%B0N+FAYDALARI.jpg"/>
          <p:cNvPicPr>
            <a:picLocks noChangeAspect="1" noChangeArrowheads="1"/>
          </p:cNvPicPr>
          <p:nvPr/>
        </p:nvPicPr>
        <p:blipFill>
          <a:blip r:embed="rId2" cstate="print"/>
          <a:srcRect/>
          <a:stretch>
            <a:fillRect/>
          </a:stretch>
        </p:blipFill>
        <p:spPr bwMode="auto">
          <a:xfrm>
            <a:off x="179388" y="3789363"/>
            <a:ext cx="8856662" cy="296862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179388" y="250825"/>
            <a:ext cx="8856662" cy="4032250"/>
          </a:xfrm>
          <a:prstGeom prst="rect">
            <a:avLst/>
          </a:prstGeom>
          <a:noFill/>
          <a:ln w="9525">
            <a:noFill/>
            <a:miter lim="800000"/>
            <a:headEnd/>
            <a:tailEnd/>
          </a:ln>
        </p:spPr>
        <p:txBody>
          <a:bodyPr anchor="ctr">
            <a:spAutoFit/>
          </a:bodyPr>
          <a:lstStyle/>
          <a:p>
            <a:pPr indent="457200"/>
            <a:r>
              <a:rPr lang="tr-TR" sz="3200" b="1">
                <a:solidFill>
                  <a:srgbClr val="FF0000"/>
                </a:solidFill>
                <a:cs typeface="Times New Roman" pitchFamily="18" charset="0"/>
              </a:rPr>
              <a:t>BİLGİ NOTU: </a:t>
            </a:r>
            <a:r>
              <a:rPr lang="tr-TR" sz="3200">
                <a:cs typeface="Times New Roman" pitchFamily="18" charset="0"/>
              </a:rPr>
              <a:t>Tımar sistemi 1839’da Tanzimat Fermanı ile kaldırılmıştır.</a:t>
            </a:r>
            <a:endParaRPr lang="tr-TR" sz="3200"/>
          </a:p>
          <a:p>
            <a:pPr indent="457200" eaLnBrk="0" hangingPunct="0"/>
            <a:r>
              <a:rPr lang="tr-TR" sz="3200" b="1">
                <a:solidFill>
                  <a:srgbClr val="6F2F9F"/>
                </a:solidFill>
                <a:cs typeface="Times New Roman" pitchFamily="18" charset="0"/>
              </a:rPr>
              <a:t>Akıncılar: </a:t>
            </a:r>
            <a:r>
              <a:rPr lang="tr-TR" sz="3200">
                <a:cs typeface="Times New Roman" pitchFamily="18" charset="0"/>
              </a:rPr>
              <a:t>Sınır boylarındaki atlı birliklerdir. Orduya öncülük etmek, düşman birlikleri hakkında istihbarat bilgileri toplamak görevleriydi.</a:t>
            </a:r>
            <a:endParaRPr lang="tr-TR" sz="3200"/>
          </a:p>
          <a:p>
            <a:pPr indent="457200" eaLnBrk="0" hangingPunct="0"/>
            <a:r>
              <a:rPr lang="tr-TR" sz="3200" b="1">
                <a:solidFill>
                  <a:srgbClr val="6F2F9F"/>
                </a:solidFill>
                <a:cs typeface="Times New Roman" pitchFamily="18" charset="0"/>
              </a:rPr>
              <a:t>Acemi Ocağı: </a:t>
            </a:r>
            <a:r>
              <a:rPr lang="tr-TR" sz="3200">
                <a:cs typeface="Times New Roman" pitchFamily="18" charset="0"/>
              </a:rPr>
              <a:t>Kapıkulu Ocaklarına asker yetiştiren okuldur.</a:t>
            </a:r>
            <a:endParaRPr lang="tr-TR" sz="3200"/>
          </a:p>
        </p:txBody>
      </p:sp>
      <p:pic>
        <p:nvPicPr>
          <p:cNvPr id="33794" name="Picture 2" descr="https://slideplayer.biz.tr/slide/3327124/11/images/6/P%C4%B0YADELER+Acemi+Oca%C4%9F%C4%B1%3ADev%C5%9Firmelere%28ACEM%C4%B0+O%C4%9ELAN%29+ilk+askeri+ve+dini+e%C4%9Fitimin+verildi%C4%9Fi+ocakt%C4%B1r..jpg"/>
          <p:cNvPicPr>
            <a:picLocks noChangeAspect="1" noChangeArrowheads="1"/>
          </p:cNvPicPr>
          <p:nvPr/>
        </p:nvPicPr>
        <p:blipFill>
          <a:blip r:embed="rId2" cstate="print"/>
          <a:srcRect/>
          <a:stretch>
            <a:fillRect/>
          </a:stretch>
        </p:blipFill>
        <p:spPr bwMode="auto">
          <a:xfrm>
            <a:off x="3492500" y="3716338"/>
            <a:ext cx="5472113" cy="304165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179388" y="265113"/>
            <a:ext cx="8856662" cy="3540125"/>
          </a:xfrm>
          <a:prstGeom prst="rect">
            <a:avLst/>
          </a:prstGeom>
          <a:noFill/>
          <a:ln w="9525">
            <a:noFill/>
            <a:miter lim="800000"/>
            <a:headEnd/>
            <a:tailEnd/>
          </a:ln>
        </p:spPr>
        <p:txBody>
          <a:bodyPr anchor="ctr">
            <a:spAutoFit/>
          </a:bodyPr>
          <a:lstStyle/>
          <a:p>
            <a:pPr indent="457200"/>
            <a:r>
              <a:rPr lang="tr-TR" sz="3200" b="1">
                <a:solidFill>
                  <a:srgbClr val="6F2F9F"/>
                </a:solidFill>
                <a:cs typeface="Times New Roman" pitchFamily="18" charset="0"/>
              </a:rPr>
              <a:t>Yeniçeri Ocağı: </a:t>
            </a:r>
            <a:r>
              <a:rPr lang="tr-TR" sz="3200">
                <a:cs typeface="Times New Roman" pitchFamily="18" charset="0"/>
              </a:rPr>
              <a:t>Savaş zamanında padişahın yanında yer alır, barış zamanı padişahı korurlar ve İstanbul'un güvenliğini sağlarlardı.</a:t>
            </a:r>
            <a:endParaRPr lang="tr-TR" sz="3200"/>
          </a:p>
          <a:p>
            <a:pPr indent="457200" eaLnBrk="0" hangingPunct="0"/>
            <a:r>
              <a:rPr lang="tr-TR" sz="3200" b="1">
                <a:solidFill>
                  <a:srgbClr val="6F2F9F"/>
                </a:solidFill>
                <a:cs typeface="Times New Roman" pitchFamily="18" charset="0"/>
              </a:rPr>
              <a:t>Cebeci Ocağı: </a:t>
            </a:r>
            <a:r>
              <a:rPr lang="tr-TR" sz="3200">
                <a:cs typeface="Times New Roman" pitchFamily="18" charset="0"/>
              </a:rPr>
              <a:t>Orduya ait silahların yapımı, bakımı ve korunmasından sorumluydu.</a:t>
            </a:r>
            <a:endParaRPr lang="tr-TR" sz="3200"/>
          </a:p>
          <a:p>
            <a:pPr indent="457200" eaLnBrk="0" hangingPunct="0"/>
            <a:r>
              <a:rPr lang="tr-TR" sz="3200" b="1">
                <a:solidFill>
                  <a:srgbClr val="6F2F9F"/>
                </a:solidFill>
                <a:cs typeface="Times New Roman" pitchFamily="18" charset="0"/>
              </a:rPr>
              <a:t>Topçu Ocağı: </a:t>
            </a:r>
            <a:r>
              <a:rPr lang="tr-TR" sz="3200">
                <a:cs typeface="Times New Roman" pitchFamily="18" charset="0"/>
              </a:rPr>
              <a:t>Savaş meydanında topları döken ve kullanan ocaktır.</a:t>
            </a:r>
            <a:endParaRPr lang="tr-TR" sz="3200"/>
          </a:p>
        </p:txBody>
      </p:sp>
      <p:pic>
        <p:nvPicPr>
          <p:cNvPr id="34818" name="Picture 2" descr="https://1.bp.blogspot.com/-0-DEKcye7fU/TgEZvMemUCI/AAAAAAAAARo/lTk6Ep5Wbh8/s1600/Janissary_.jpg"/>
          <p:cNvPicPr>
            <a:picLocks noChangeAspect="1" noChangeArrowheads="1"/>
          </p:cNvPicPr>
          <p:nvPr/>
        </p:nvPicPr>
        <p:blipFill>
          <a:blip r:embed="rId2" cstate="print"/>
          <a:srcRect/>
          <a:stretch>
            <a:fillRect/>
          </a:stretch>
        </p:blipFill>
        <p:spPr bwMode="auto">
          <a:xfrm>
            <a:off x="250825" y="3789363"/>
            <a:ext cx="2376488" cy="2952750"/>
          </a:xfrm>
          <a:prstGeom prst="rect">
            <a:avLst/>
          </a:prstGeom>
          <a:noFill/>
          <a:ln w="9525">
            <a:noFill/>
            <a:miter lim="800000"/>
            <a:headEnd/>
            <a:tailEnd/>
          </a:ln>
        </p:spPr>
      </p:pic>
      <p:pic>
        <p:nvPicPr>
          <p:cNvPr id="34819" name="Picture 4" descr="https://i.ytimg.com/vi/ro3K9cgozvU/maxresdefault.jpg"/>
          <p:cNvPicPr>
            <a:picLocks noChangeAspect="1" noChangeArrowheads="1"/>
          </p:cNvPicPr>
          <p:nvPr/>
        </p:nvPicPr>
        <p:blipFill>
          <a:blip r:embed="rId3" cstate="print"/>
          <a:srcRect/>
          <a:stretch>
            <a:fillRect/>
          </a:stretch>
        </p:blipFill>
        <p:spPr bwMode="auto">
          <a:xfrm>
            <a:off x="2627313" y="3789363"/>
            <a:ext cx="2952750" cy="2952750"/>
          </a:xfrm>
          <a:prstGeom prst="rect">
            <a:avLst/>
          </a:prstGeom>
          <a:noFill/>
          <a:ln w="9525">
            <a:noFill/>
            <a:miter lim="800000"/>
            <a:headEnd/>
            <a:tailEnd/>
          </a:ln>
        </p:spPr>
      </p:pic>
      <p:pic>
        <p:nvPicPr>
          <p:cNvPr id="34820" name="Picture 6" descr="https://i.pinimg.com/originals/54/87/75/548775b3fa1a3e47d7b7e2fd47cdba6b.jpg"/>
          <p:cNvPicPr>
            <a:picLocks noChangeAspect="1" noChangeArrowheads="1"/>
          </p:cNvPicPr>
          <p:nvPr/>
        </p:nvPicPr>
        <p:blipFill>
          <a:blip r:embed="rId4" cstate="print"/>
          <a:srcRect/>
          <a:stretch>
            <a:fillRect/>
          </a:stretch>
        </p:blipFill>
        <p:spPr bwMode="auto">
          <a:xfrm>
            <a:off x="5580063" y="3789363"/>
            <a:ext cx="3371850" cy="292735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1 Dikdörtgen"/>
          <p:cNvSpPr>
            <a:spLocks noChangeArrowheads="1"/>
          </p:cNvSpPr>
          <p:nvPr/>
        </p:nvSpPr>
        <p:spPr bwMode="auto">
          <a:xfrm>
            <a:off x="179388" y="260350"/>
            <a:ext cx="8713787" cy="3048000"/>
          </a:xfrm>
          <a:prstGeom prst="rect">
            <a:avLst/>
          </a:prstGeom>
          <a:noFill/>
          <a:ln w="9525">
            <a:noFill/>
            <a:miter lim="800000"/>
            <a:headEnd/>
            <a:tailEnd/>
          </a:ln>
        </p:spPr>
        <p:txBody>
          <a:bodyPr>
            <a:spAutoFit/>
          </a:bodyPr>
          <a:lstStyle/>
          <a:p>
            <a:pPr indent="457200" eaLnBrk="0" hangingPunct="0"/>
            <a:r>
              <a:rPr lang="tr-TR" sz="3200" b="1">
                <a:solidFill>
                  <a:srgbClr val="6F2F9F"/>
                </a:solidFill>
                <a:cs typeface="Times New Roman" pitchFamily="18" charset="0"/>
              </a:rPr>
              <a:t>Top Arabacıları: </a:t>
            </a:r>
            <a:r>
              <a:rPr lang="tr-TR" sz="3200">
                <a:cs typeface="Times New Roman" pitchFamily="18" charset="0"/>
              </a:rPr>
              <a:t>Topçu ocağının yaptığı topları savaş alanına taşıyan ocaktır.</a:t>
            </a:r>
            <a:endParaRPr lang="tr-TR" sz="3200"/>
          </a:p>
          <a:p>
            <a:pPr indent="457200" eaLnBrk="0" hangingPunct="0"/>
            <a:r>
              <a:rPr lang="tr-TR" sz="3200" b="1">
                <a:solidFill>
                  <a:srgbClr val="6F2F9F"/>
                </a:solidFill>
                <a:cs typeface="Times New Roman" pitchFamily="18" charset="0"/>
              </a:rPr>
              <a:t>Sipahi: </a:t>
            </a:r>
            <a:r>
              <a:rPr lang="tr-TR" sz="3200">
                <a:cs typeface="Times New Roman" pitchFamily="18" charset="0"/>
              </a:rPr>
              <a:t>Osmanlı'nın ağır süvari sınıfıdır.</a:t>
            </a:r>
            <a:endParaRPr lang="tr-TR" sz="3200"/>
          </a:p>
          <a:p>
            <a:pPr indent="457200" eaLnBrk="0" hangingPunct="0"/>
            <a:r>
              <a:rPr lang="tr-TR" sz="3200" b="1">
                <a:solidFill>
                  <a:srgbClr val="6F2F9F"/>
                </a:solidFill>
                <a:cs typeface="Times New Roman" pitchFamily="18" charset="0"/>
              </a:rPr>
              <a:t>Silahtar: </a:t>
            </a:r>
            <a:r>
              <a:rPr lang="tr-TR" sz="3200">
                <a:cs typeface="Times New Roman" pitchFamily="18" charset="0"/>
              </a:rPr>
              <a:t>Padişah, vezir gibi devlet büyüklerinin silahlarının bakımından sorumlu kişidir.</a:t>
            </a:r>
            <a:endParaRPr lang="tr-TR" sz="3200"/>
          </a:p>
        </p:txBody>
      </p:sp>
      <p:pic>
        <p:nvPicPr>
          <p:cNvPr id="35842" name="Picture 2" descr="https://cdn.turkaramamotoru.com/tr/topcu-ocagi-8445.jpg"/>
          <p:cNvPicPr>
            <a:picLocks noChangeAspect="1" noChangeArrowheads="1"/>
          </p:cNvPicPr>
          <p:nvPr/>
        </p:nvPicPr>
        <p:blipFill>
          <a:blip r:embed="rId2" cstate="print"/>
          <a:srcRect/>
          <a:stretch>
            <a:fillRect/>
          </a:stretch>
        </p:blipFill>
        <p:spPr bwMode="auto">
          <a:xfrm>
            <a:off x="107950" y="3284538"/>
            <a:ext cx="2879725" cy="3338512"/>
          </a:xfrm>
          <a:prstGeom prst="rect">
            <a:avLst/>
          </a:prstGeom>
          <a:noFill/>
          <a:ln w="9525">
            <a:noFill/>
            <a:miter lim="800000"/>
            <a:headEnd/>
            <a:tailEnd/>
          </a:ln>
        </p:spPr>
      </p:pic>
      <p:pic>
        <p:nvPicPr>
          <p:cNvPr id="35843" name="Picture 4" descr="https://slideplayer.biz.tr/slide/2335609/8/images/9/KAPIKULU+ASKERLER%C4%B0+T%C4%B1marl%C4%B1+Sipahi+Ak%C4%B1nc%C4%B1lar+Azaplar.jpg"/>
          <p:cNvPicPr>
            <a:picLocks noChangeAspect="1" noChangeArrowheads="1"/>
          </p:cNvPicPr>
          <p:nvPr/>
        </p:nvPicPr>
        <p:blipFill>
          <a:blip r:embed="rId3" cstate="print"/>
          <a:srcRect/>
          <a:stretch>
            <a:fillRect/>
          </a:stretch>
        </p:blipFill>
        <p:spPr bwMode="auto">
          <a:xfrm>
            <a:off x="2916238" y="3284538"/>
            <a:ext cx="3024187" cy="3330575"/>
          </a:xfrm>
          <a:prstGeom prst="rect">
            <a:avLst/>
          </a:prstGeom>
          <a:noFill/>
          <a:ln w="9525">
            <a:noFill/>
            <a:miter lim="800000"/>
            <a:headEnd/>
            <a:tailEnd/>
          </a:ln>
        </p:spPr>
      </p:pic>
      <p:pic>
        <p:nvPicPr>
          <p:cNvPr id="35844" name="Picture 6" descr="https://i.pinimg.com/originals/0b/c5/b1/0bc5b16f03edfb08b004ce2243d0a1c8.jpg"/>
          <p:cNvPicPr>
            <a:picLocks noChangeAspect="1" noChangeArrowheads="1"/>
          </p:cNvPicPr>
          <p:nvPr/>
        </p:nvPicPr>
        <p:blipFill>
          <a:blip r:embed="rId4" cstate="print"/>
          <a:srcRect/>
          <a:stretch>
            <a:fillRect/>
          </a:stretch>
        </p:blipFill>
        <p:spPr bwMode="auto">
          <a:xfrm>
            <a:off x="5867400" y="3284538"/>
            <a:ext cx="3168650" cy="3313112"/>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107950" y="188913"/>
            <a:ext cx="8928100" cy="5165725"/>
          </a:xfrm>
          <a:prstGeom prst="rect">
            <a:avLst/>
          </a:prstGeom>
          <a:noFill/>
          <a:ln w="9525">
            <a:noFill/>
            <a:miter lim="800000"/>
            <a:headEnd/>
            <a:tailEnd/>
          </a:ln>
        </p:spPr>
        <p:txBody>
          <a:bodyPr anchor="ctr">
            <a:spAutoFit/>
          </a:bodyPr>
          <a:lstStyle/>
          <a:p>
            <a:pPr indent="457200"/>
            <a:r>
              <a:rPr lang="tr-TR" sz="3200">
                <a:solidFill>
                  <a:srgbClr val="FF0000"/>
                </a:solidFill>
              </a:rPr>
              <a:t>Osmanlı Donanması (Deniz Kuvvetleri):</a:t>
            </a:r>
            <a:endParaRPr lang="tr-TR" sz="3200"/>
          </a:p>
          <a:p>
            <a:pPr indent="457200" eaLnBrk="0" hangingPunct="0"/>
            <a:r>
              <a:rPr lang="tr-TR" sz="3200">
                <a:cs typeface="Times New Roman" pitchFamily="18" charset="0"/>
              </a:rPr>
              <a:t>Karesi Beyliği'nin Osmanlı'ya katılması ile Karesi Beyliği'nin donanmasından yararlanılmıştır. Donanma başkomutanına </a:t>
            </a:r>
            <a:r>
              <a:rPr lang="tr-TR" sz="3200" b="1">
                <a:solidFill>
                  <a:srgbClr val="FF0000"/>
                </a:solidFill>
                <a:cs typeface="Times New Roman" pitchFamily="18" charset="0"/>
              </a:rPr>
              <a:t>Kaptan-ı Derya veya kaptan paşa </a:t>
            </a:r>
            <a:r>
              <a:rPr lang="tr-TR" sz="3200">
                <a:cs typeface="Times New Roman" pitchFamily="18" charset="0"/>
              </a:rPr>
              <a:t>denirdi. Deniz askerlerine Levent denirdi. En önemli Kaptan-ı Derya </a:t>
            </a:r>
            <a:r>
              <a:rPr lang="tr-TR" sz="3200" b="1">
                <a:solidFill>
                  <a:srgbClr val="FF0000"/>
                </a:solidFill>
                <a:cs typeface="Times New Roman" pitchFamily="18" charset="0"/>
              </a:rPr>
              <a:t>Barbaros Hayrettin Paşa’</a:t>
            </a:r>
            <a:r>
              <a:rPr lang="tr-TR" sz="3200">
                <a:cs typeface="Times New Roman" pitchFamily="18" charset="0"/>
              </a:rPr>
              <a:t>dır.</a:t>
            </a:r>
            <a:endParaRPr lang="tr-TR" sz="3200"/>
          </a:p>
          <a:p>
            <a:pPr indent="457200" eaLnBrk="0" hangingPunct="0"/>
            <a:r>
              <a:rPr lang="tr-TR" sz="3200">
                <a:cs typeface="Times New Roman" pitchFamily="18" charset="0"/>
              </a:rPr>
              <a:t>Osmanlı donanması 1770 yılında Çeşme’de, 1827 yılında Navarin’de, 1853 yılında Sinop'ta Ruslar tarafından yakılmıştır.</a:t>
            </a:r>
            <a:endParaRPr lang="tr-TR" sz="32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tr-TR">
              <a:latin typeface="Calibri" pitchFamily="34" charset="0"/>
            </a:endParaRPr>
          </a:p>
        </p:txBody>
      </p:sp>
      <p:grpSp>
        <p:nvGrpSpPr>
          <p:cNvPr id="37890" name="Group 1"/>
          <p:cNvGrpSpPr>
            <a:grpSpLocks/>
          </p:cNvGrpSpPr>
          <p:nvPr/>
        </p:nvGrpSpPr>
        <p:grpSpPr bwMode="auto">
          <a:xfrm>
            <a:off x="539750" y="1495425"/>
            <a:ext cx="8351838" cy="3852863"/>
            <a:chOff x="233" y="308"/>
            <a:chExt cx="11954" cy="1394"/>
          </a:xfrm>
        </p:grpSpPr>
        <p:sp>
          <p:nvSpPr>
            <p:cNvPr id="37892" name="Freeform 18"/>
            <p:cNvSpPr>
              <a:spLocks/>
            </p:cNvSpPr>
            <p:nvPr/>
          </p:nvSpPr>
          <p:spPr bwMode="auto">
            <a:xfrm>
              <a:off x="233" y="929"/>
              <a:ext cx="1495" cy="770"/>
            </a:xfrm>
            <a:custGeom>
              <a:avLst/>
              <a:gdLst>
                <a:gd name="T0" fmla="*/ 1360 w 1488"/>
                <a:gd name="T1" fmla="*/ 0 h 770"/>
                <a:gd name="T2" fmla="*/ 128 w 1488"/>
                <a:gd name="T3" fmla="*/ 0 h 770"/>
                <a:gd name="T4" fmla="*/ 78 w 1488"/>
                <a:gd name="T5" fmla="*/ 10 h 770"/>
                <a:gd name="T6" fmla="*/ 38 w 1488"/>
                <a:gd name="T7" fmla="*/ 37 h 770"/>
                <a:gd name="T8" fmla="*/ 10 w 1488"/>
                <a:gd name="T9" fmla="*/ 78 h 770"/>
                <a:gd name="T10" fmla="*/ 0 w 1488"/>
                <a:gd name="T11" fmla="*/ 128 h 770"/>
                <a:gd name="T12" fmla="*/ 0 w 1488"/>
                <a:gd name="T13" fmla="*/ 641 h 770"/>
                <a:gd name="T14" fmla="*/ 10 w 1488"/>
                <a:gd name="T15" fmla="*/ 691 h 770"/>
                <a:gd name="T16" fmla="*/ 38 w 1488"/>
                <a:gd name="T17" fmla="*/ 732 h 770"/>
                <a:gd name="T18" fmla="*/ 78 w 1488"/>
                <a:gd name="T19" fmla="*/ 760 h 770"/>
                <a:gd name="T20" fmla="*/ 128 w 1488"/>
                <a:gd name="T21" fmla="*/ 770 h 770"/>
                <a:gd name="T22" fmla="*/ 1360 w 1488"/>
                <a:gd name="T23" fmla="*/ 770 h 770"/>
                <a:gd name="T24" fmla="*/ 1410 w 1488"/>
                <a:gd name="T25" fmla="*/ 760 h 770"/>
                <a:gd name="T26" fmla="*/ 1450 w 1488"/>
                <a:gd name="T27" fmla="*/ 732 h 770"/>
                <a:gd name="T28" fmla="*/ 1478 w 1488"/>
                <a:gd name="T29" fmla="*/ 691 h 770"/>
                <a:gd name="T30" fmla="*/ 1488 w 1488"/>
                <a:gd name="T31" fmla="*/ 641 h 770"/>
                <a:gd name="T32" fmla="*/ 1488 w 1488"/>
                <a:gd name="T33" fmla="*/ 128 h 770"/>
                <a:gd name="T34" fmla="*/ 1478 w 1488"/>
                <a:gd name="T35" fmla="*/ 78 h 770"/>
                <a:gd name="T36" fmla="*/ 1450 w 1488"/>
                <a:gd name="T37" fmla="*/ 37 h 770"/>
                <a:gd name="T38" fmla="*/ 1410 w 1488"/>
                <a:gd name="T39" fmla="*/ 10 h 770"/>
                <a:gd name="T40" fmla="*/ 1360 w 1488"/>
                <a:gd name="T41" fmla="*/ 0 h 7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88"/>
                <a:gd name="T64" fmla="*/ 0 h 770"/>
                <a:gd name="T65" fmla="*/ 1488 w 1488"/>
                <a:gd name="T66" fmla="*/ 770 h 7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88" h="770">
                  <a:moveTo>
                    <a:pt x="1360" y="0"/>
                  </a:moveTo>
                  <a:lnTo>
                    <a:pt x="128" y="0"/>
                  </a:lnTo>
                  <a:lnTo>
                    <a:pt x="78" y="10"/>
                  </a:lnTo>
                  <a:lnTo>
                    <a:pt x="38" y="37"/>
                  </a:lnTo>
                  <a:lnTo>
                    <a:pt x="10" y="78"/>
                  </a:lnTo>
                  <a:lnTo>
                    <a:pt x="0" y="128"/>
                  </a:lnTo>
                  <a:lnTo>
                    <a:pt x="0" y="641"/>
                  </a:lnTo>
                  <a:lnTo>
                    <a:pt x="10" y="691"/>
                  </a:lnTo>
                  <a:lnTo>
                    <a:pt x="38" y="732"/>
                  </a:lnTo>
                  <a:lnTo>
                    <a:pt x="78" y="760"/>
                  </a:lnTo>
                  <a:lnTo>
                    <a:pt x="128" y="770"/>
                  </a:lnTo>
                  <a:lnTo>
                    <a:pt x="1360" y="770"/>
                  </a:lnTo>
                  <a:lnTo>
                    <a:pt x="1410" y="760"/>
                  </a:lnTo>
                  <a:lnTo>
                    <a:pt x="1450" y="732"/>
                  </a:lnTo>
                  <a:lnTo>
                    <a:pt x="1478" y="691"/>
                  </a:lnTo>
                  <a:lnTo>
                    <a:pt x="1488" y="641"/>
                  </a:lnTo>
                  <a:lnTo>
                    <a:pt x="1488" y="128"/>
                  </a:lnTo>
                  <a:lnTo>
                    <a:pt x="1478" y="78"/>
                  </a:lnTo>
                  <a:lnTo>
                    <a:pt x="1450" y="37"/>
                  </a:lnTo>
                  <a:lnTo>
                    <a:pt x="1410" y="10"/>
                  </a:lnTo>
                  <a:lnTo>
                    <a:pt x="1360" y="0"/>
                  </a:lnTo>
                  <a:close/>
                </a:path>
              </a:pathLst>
            </a:custGeom>
            <a:solidFill>
              <a:srgbClr val="CCEBFF"/>
            </a:solidFill>
            <a:ln w="9525">
              <a:noFill/>
              <a:round/>
              <a:headEnd/>
              <a:tailEnd/>
            </a:ln>
          </p:spPr>
          <p:txBody>
            <a:bodyPr/>
            <a:lstStyle/>
            <a:p>
              <a:endParaRPr lang="tr-TR"/>
            </a:p>
          </p:txBody>
        </p:sp>
        <p:sp>
          <p:nvSpPr>
            <p:cNvPr id="37893" name="Freeform 17"/>
            <p:cNvSpPr>
              <a:spLocks/>
            </p:cNvSpPr>
            <p:nvPr/>
          </p:nvSpPr>
          <p:spPr bwMode="auto">
            <a:xfrm>
              <a:off x="240" y="929"/>
              <a:ext cx="1488" cy="770"/>
            </a:xfrm>
            <a:custGeom>
              <a:avLst/>
              <a:gdLst>
                <a:gd name="T0" fmla="*/ 128 w 1488"/>
                <a:gd name="T1" fmla="*/ 0 h 770"/>
                <a:gd name="T2" fmla="*/ 78 w 1488"/>
                <a:gd name="T3" fmla="*/ 10 h 770"/>
                <a:gd name="T4" fmla="*/ 38 w 1488"/>
                <a:gd name="T5" fmla="*/ 37 h 770"/>
                <a:gd name="T6" fmla="*/ 10 w 1488"/>
                <a:gd name="T7" fmla="*/ 78 h 770"/>
                <a:gd name="T8" fmla="*/ 0 w 1488"/>
                <a:gd name="T9" fmla="*/ 128 h 770"/>
                <a:gd name="T10" fmla="*/ 0 w 1488"/>
                <a:gd name="T11" fmla="*/ 641 h 770"/>
                <a:gd name="T12" fmla="*/ 10 w 1488"/>
                <a:gd name="T13" fmla="*/ 691 h 770"/>
                <a:gd name="T14" fmla="*/ 38 w 1488"/>
                <a:gd name="T15" fmla="*/ 732 h 770"/>
                <a:gd name="T16" fmla="*/ 78 w 1488"/>
                <a:gd name="T17" fmla="*/ 760 h 770"/>
                <a:gd name="T18" fmla="*/ 128 w 1488"/>
                <a:gd name="T19" fmla="*/ 770 h 770"/>
                <a:gd name="T20" fmla="*/ 1360 w 1488"/>
                <a:gd name="T21" fmla="*/ 770 h 770"/>
                <a:gd name="T22" fmla="*/ 1410 w 1488"/>
                <a:gd name="T23" fmla="*/ 760 h 770"/>
                <a:gd name="T24" fmla="*/ 1450 w 1488"/>
                <a:gd name="T25" fmla="*/ 732 h 770"/>
                <a:gd name="T26" fmla="*/ 1478 w 1488"/>
                <a:gd name="T27" fmla="*/ 691 h 770"/>
                <a:gd name="T28" fmla="*/ 1488 w 1488"/>
                <a:gd name="T29" fmla="*/ 641 h 770"/>
                <a:gd name="T30" fmla="*/ 1488 w 1488"/>
                <a:gd name="T31" fmla="*/ 128 h 770"/>
                <a:gd name="T32" fmla="*/ 1478 w 1488"/>
                <a:gd name="T33" fmla="*/ 78 h 770"/>
                <a:gd name="T34" fmla="*/ 1450 w 1488"/>
                <a:gd name="T35" fmla="*/ 37 h 770"/>
                <a:gd name="T36" fmla="*/ 1410 w 1488"/>
                <a:gd name="T37" fmla="*/ 10 h 770"/>
                <a:gd name="T38" fmla="*/ 1360 w 1488"/>
                <a:gd name="T39" fmla="*/ 0 h 770"/>
                <a:gd name="T40" fmla="*/ 128 w 1488"/>
                <a:gd name="T41" fmla="*/ 0 h 7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88"/>
                <a:gd name="T64" fmla="*/ 0 h 770"/>
                <a:gd name="T65" fmla="*/ 1488 w 1488"/>
                <a:gd name="T66" fmla="*/ 770 h 7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88" h="770">
                  <a:moveTo>
                    <a:pt x="128" y="0"/>
                  </a:moveTo>
                  <a:lnTo>
                    <a:pt x="78" y="10"/>
                  </a:lnTo>
                  <a:lnTo>
                    <a:pt x="38" y="37"/>
                  </a:lnTo>
                  <a:lnTo>
                    <a:pt x="10" y="78"/>
                  </a:lnTo>
                  <a:lnTo>
                    <a:pt x="0" y="128"/>
                  </a:lnTo>
                  <a:lnTo>
                    <a:pt x="0" y="641"/>
                  </a:lnTo>
                  <a:lnTo>
                    <a:pt x="10" y="691"/>
                  </a:lnTo>
                  <a:lnTo>
                    <a:pt x="38" y="732"/>
                  </a:lnTo>
                  <a:lnTo>
                    <a:pt x="78" y="760"/>
                  </a:lnTo>
                  <a:lnTo>
                    <a:pt x="128" y="770"/>
                  </a:lnTo>
                  <a:lnTo>
                    <a:pt x="1360" y="770"/>
                  </a:lnTo>
                  <a:lnTo>
                    <a:pt x="1410" y="760"/>
                  </a:lnTo>
                  <a:lnTo>
                    <a:pt x="1450" y="732"/>
                  </a:lnTo>
                  <a:lnTo>
                    <a:pt x="1478" y="691"/>
                  </a:lnTo>
                  <a:lnTo>
                    <a:pt x="1488" y="641"/>
                  </a:lnTo>
                  <a:lnTo>
                    <a:pt x="1488" y="128"/>
                  </a:lnTo>
                  <a:lnTo>
                    <a:pt x="1478" y="78"/>
                  </a:lnTo>
                  <a:lnTo>
                    <a:pt x="1450" y="37"/>
                  </a:lnTo>
                  <a:lnTo>
                    <a:pt x="1410" y="10"/>
                  </a:lnTo>
                  <a:lnTo>
                    <a:pt x="1360" y="0"/>
                  </a:lnTo>
                  <a:lnTo>
                    <a:pt x="128" y="0"/>
                  </a:lnTo>
                  <a:close/>
                </a:path>
              </a:pathLst>
            </a:custGeom>
            <a:noFill/>
            <a:ln w="9525">
              <a:solidFill>
                <a:srgbClr val="000000"/>
              </a:solidFill>
              <a:round/>
              <a:headEnd/>
              <a:tailEnd/>
            </a:ln>
          </p:spPr>
          <p:txBody>
            <a:bodyPr/>
            <a:lstStyle/>
            <a:p>
              <a:endParaRPr lang="tr-TR"/>
            </a:p>
          </p:txBody>
        </p:sp>
        <p:sp>
          <p:nvSpPr>
            <p:cNvPr id="37894" name="Line 16"/>
            <p:cNvSpPr>
              <a:spLocks noChangeShapeType="1"/>
            </p:cNvSpPr>
            <p:nvPr/>
          </p:nvSpPr>
          <p:spPr bwMode="auto">
            <a:xfrm>
              <a:off x="1410" y="324"/>
              <a:ext cx="9300" cy="1"/>
            </a:xfrm>
            <a:prstGeom prst="line">
              <a:avLst/>
            </a:prstGeom>
            <a:noFill/>
            <a:ln w="25400">
              <a:solidFill>
                <a:srgbClr val="FF0000"/>
              </a:solidFill>
              <a:round/>
              <a:headEnd/>
              <a:tailEnd/>
            </a:ln>
          </p:spPr>
          <p:txBody>
            <a:bodyPr/>
            <a:lstStyle/>
            <a:p>
              <a:endParaRPr lang="tr-TR"/>
            </a:p>
          </p:txBody>
        </p:sp>
        <p:sp>
          <p:nvSpPr>
            <p:cNvPr id="37895" name="AutoShape 15"/>
            <p:cNvSpPr>
              <a:spLocks/>
            </p:cNvSpPr>
            <p:nvPr/>
          </p:nvSpPr>
          <p:spPr bwMode="auto">
            <a:xfrm>
              <a:off x="1353" y="308"/>
              <a:ext cx="9372" cy="579"/>
            </a:xfrm>
            <a:custGeom>
              <a:avLst/>
              <a:gdLst>
                <a:gd name="T0" fmla="*/ 120 w 9372"/>
                <a:gd name="T1" fmla="*/ 458 h 579"/>
                <a:gd name="T2" fmla="*/ 80 w 9372"/>
                <a:gd name="T3" fmla="*/ 459 h 579"/>
                <a:gd name="T4" fmla="*/ 79 w 9372"/>
                <a:gd name="T5" fmla="*/ 15 h 579"/>
                <a:gd name="T6" fmla="*/ 39 w 9372"/>
                <a:gd name="T7" fmla="*/ 15 h 579"/>
                <a:gd name="T8" fmla="*/ 40 w 9372"/>
                <a:gd name="T9" fmla="*/ 459 h 579"/>
                <a:gd name="T10" fmla="*/ 0 w 9372"/>
                <a:gd name="T11" fmla="*/ 459 h 579"/>
                <a:gd name="T12" fmla="*/ 60 w 9372"/>
                <a:gd name="T13" fmla="*/ 579 h 579"/>
                <a:gd name="T14" fmla="*/ 110 w 9372"/>
                <a:gd name="T15" fmla="*/ 479 h 579"/>
                <a:gd name="T16" fmla="*/ 120 w 9372"/>
                <a:gd name="T17" fmla="*/ 458 h 579"/>
                <a:gd name="T18" fmla="*/ 4088 w 9372"/>
                <a:gd name="T19" fmla="*/ 458 h 579"/>
                <a:gd name="T20" fmla="*/ 4048 w 9372"/>
                <a:gd name="T21" fmla="*/ 458 h 579"/>
                <a:gd name="T22" fmla="*/ 4048 w 9372"/>
                <a:gd name="T23" fmla="*/ 1 h 579"/>
                <a:gd name="T24" fmla="*/ 4008 w 9372"/>
                <a:gd name="T25" fmla="*/ 1 h 579"/>
                <a:gd name="T26" fmla="*/ 4008 w 9372"/>
                <a:gd name="T27" fmla="*/ 458 h 579"/>
                <a:gd name="T28" fmla="*/ 3968 w 9372"/>
                <a:gd name="T29" fmla="*/ 458 h 579"/>
                <a:gd name="T30" fmla="*/ 4028 w 9372"/>
                <a:gd name="T31" fmla="*/ 578 h 579"/>
                <a:gd name="T32" fmla="*/ 4078 w 9372"/>
                <a:gd name="T33" fmla="*/ 478 h 579"/>
                <a:gd name="T34" fmla="*/ 4088 w 9372"/>
                <a:gd name="T35" fmla="*/ 458 h 579"/>
                <a:gd name="T36" fmla="*/ 9371 w 9372"/>
                <a:gd name="T37" fmla="*/ 457 h 579"/>
                <a:gd name="T38" fmla="*/ 9331 w 9372"/>
                <a:gd name="T39" fmla="*/ 457 h 579"/>
                <a:gd name="T40" fmla="*/ 9331 w 9372"/>
                <a:gd name="T41" fmla="*/ 0 h 579"/>
                <a:gd name="T42" fmla="*/ 9291 w 9372"/>
                <a:gd name="T43" fmla="*/ 0 h 579"/>
                <a:gd name="T44" fmla="*/ 9291 w 9372"/>
                <a:gd name="T45" fmla="*/ 457 h 579"/>
                <a:gd name="T46" fmla="*/ 9251 w 9372"/>
                <a:gd name="T47" fmla="*/ 457 h 579"/>
                <a:gd name="T48" fmla="*/ 9311 w 9372"/>
                <a:gd name="T49" fmla="*/ 577 h 579"/>
                <a:gd name="T50" fmla="*/ 9361 w 9372"/>
                <a:gd name="T51" fmla="*/ 477 h 579"/>
                <a:gd name="T52" fmla="*/ 9371 w 9372"/>
                <a:gd name="T53" fmla="*/ 457 h 5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372"/>
                <a:gd name="T82" fmla="*/ 0 h 579"/>
                <a:gd name="T83" fmla="*/ 9372 w 9372"/>
                <a:gd name="T84" fmla="*/ 579 h 57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372" h="579">
                  <a:moveTo>
                    <a:pt x="120" y="458"/>
                  </a:moveTo>
                  <a:lnTo>
                    <a:pt x="80" y="459"/>
                  </a:lnTo>
                  <a:lnTo>
                    <a:pt x="79" y="15"/>
                  </a:lnTo>
                  <a:lnTo>
                    <a:pt x="39" y="15"/>
                  </a:lnTo>
                  <a:lnTo>
                    <a:pt x="40" y="459"/>
                  </a:lnTo>
                  <a:lnTo>
                    <a:pt x="0" y="459"/>
                  </a:lnTo>
                  <a:lnTo>
                    <a:pt x="60" y="579"/>
                  </a:lnTo>
                  <a:lnTo>
                    <a:pt x="110" y="479"/>
                  </a:lnTo>
                  <a:lnTo>
                    <a:pt x="120" y="458"/>
                  </a:lnTo>
                  <a:moveTo>
                    <a:pt x="4088" y="458"/>
                  </a:moveTo>
                  <a:lnTo>
                    <a:pt x="4048" y="458"/>
                  </a:lnTo>
                  <a:lnTo>
                    <a:pt x="4048" y="1"/>
                  </a:lnTo>
                  <a:lnTo>
                    <a:pt x="4008" y="1"/>
                  </a:lnTo>
                  <a:lnTo>
                    <a:pt x="4008" y="458"/>
                  </a:lnTo>
                  <a:lnTo>
                    <a:pt x="3968" y="458"/>
                  </a:lnTo>
                  <a:lnTo>
                    <a:pt x="4028" y="578"/>
                  </a:lnTo>
                  <a:lnTo>
                    <a:pt x="4078" y="478"/>
                  </a:lnTo>
                  <a:lnTo>
                    <a:pt x="4088" y="458"/>
                  </a:lnTo>
                  <a:moveTo>
                    <a:pt x="9371" y="457"/>
                  </a:moveTo>
                  <a:lnTo>
                    <a:pt x="9331" y="457"/>
                  </a:lnTo>
                  <a:lnTo>
                    <a:pt x="9331" y="0"/>
                  </a:lnTo>
                  <a:lnTo>
                    <a:pt x="9291" y="0"/>
                  </a:lnTo>
                  <a:lnTo>
                    <a:pt x="9291" y="457"/>
                  </a:lnTo>
                  <a:lnTo>
                    <a:pt x="9251" y="457"/>
                  </a:lnTo>
                  <a:lnTo>
                    <a:pt x="9311" y="577"/>
                  </a:lnTo>
                  <a:lnTo>
                    <a:pt x="9361" y="477"/>
                  </a:lnTo>
                  <a:lnTo>
                    <a:pt x="9371" y="457"/>
                  </a:lnTo>
                </a:path>
              </a:pathLst>
            </a:custGeom>
            <a:solidFill>
              <a:srgbClr val="FF0000"/>
            </a:solidFill>
            <a:ln w="9525">
              <a:noFill/>
              <a:round/>
              <a:headEnd/>
              <a:tailEnd/>
            </a:ln>
          </p:spPr>
          <p:txBody>
            <a:bodyPr/>
            <a:lstStyle/>
            <a:p>
              <a:endParaRPr lang="tr-TR"/>
            </a:p>
          </p:txBody>
        </p:sp>
        <p:sp>
          <p:nvSpPr>
            <p:cNvPr id="37896" name="Freeform 14"/>
            <p:cNvSpPr>
              <a:spLocks/>
            </p:cNvSpPr>
            <p:nvPr/>
          </p:nvSpPr>
          <p:spPr bwMode="auto">
            <a:xfrm>
              <a:off x="1668" y="932"/>
              <a:ext cx="1992" cy="767"/>
            </a:xfrm>
            <a:custGeom>
              <a:avLst/>
              <a:gdLst>
                <a:gd name="T0" fmla="*/ 1864 w 1992"/>
                <a:gd name="T1" fmla="*/ 0 h 767"/>
                <a:gd name="T2" fmla="*/ 128 w 1992"/>
                <a:gd name="T3" fmla="*/ 0 h 767"/>
                <a:gd name="T4" fmla="*/ 78 w 1992"/>
                <a:gd name="T5" fmla="*/ 10 h 767"/>
                <a:gd name="T6" fmla="*/ 37 w 1992"/>
                <a:gd name="T7" fmla="*/ 37 h 767"/>
                <a:gd name="T8" fmla="*/ 10 w 1992"/>
                <a:gd name="T9" fmla="*/ 78 h 767"/>
                <a:gd name="T10" fmla="*/ 0 w 1992"/>
                <a:gd name="T11" fmla="*/ 127 h 767"/>
                <a:gd name="T12" fmla="*/ 0 w 1992"/>
                <a:gd name="T13" fmla="*/ 639 h 767"/>
                <a:gd name="T14" fmla="*/ 10 w 1992"/>
                <a:gd name="T15" fmla="*/ 689 h 767"/>
                <a:gd name="T16" fmla="*/ 37 w 1992"/>
                <a:gd name="T17" fmla="*/ 729 h 767"/>
                <a:gd name="T18" fmla="*/ 78 w 1992"/>
                <a:gd name="T19" fmla="*/ 757 h 767"/>
                <a:gd name="T20" fmla="*/ 128 w 1992"/>
                <a:gd name="T21" fmla="*/ 767 h 767"/>
                <a:gd name="T22" fmla="*/ 1864 w 1992"/>
                <a:gd name="T23" fmla="*/ 767 h 767"/>
                <a:gd name="T24" fmla="*/ 1914 w 1992"/>
                <a:gd name="T25" fmla="*/ 757 h 767"/>
                <a:gd name="T26" fmla="*/ 1955 w 1992"/>
                <a:gd name="T27" fmla="*/ 729 h 767"/>
                <a:gd name="T28" fmla="*/ 1982 w 1992"/>
                <a:gd name="T29" fmla="*/ 689 h 767"/>
                <a:gd name="T30" fmla="*/ 1992 w 1992"/>
                <a:gd name="T31" fmla="*/ 639 h 767"/>
                <a:gd name="T32" fmla="*/ 1992 w 1992"/>
                <a:gd name="T33" fmla="*/ 127 h 767"/>
                <a:gd name="T34" fmla="*/ 1982 w 1992"/>
                <a:gd name="T35" fmla="*/ 78 h 767"/>
                <a:gd name="T36" fmla="*/ 1955 w 1992"/>
                <a:gd name="T37" fmla="*/ 37 h 767"/>
                <a:gd name="T38" fmla="*/ 1914 w 1992"/>
                <a:gd name="T39" fmla="*/ 10 h 767"/>
                <a:gd name="T40" fmla="*/ 1864 w 1992"/>
                <a:gd name="T41" fmla="*/ 0 h 7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92"/>
                <a:gd name="T64" fmla="*/ 0 h 767"/>
                <a:gd name="T65" fmla="*/ 1992 w 1992"/>
                <a:gd name="T66" fmla="*/ 767 h 7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92" h="767">
                  <a:moveTo>
                    <a:pt x="1864" y="0"/>
                  </a:moveTo>
                  <a:lnTo>
                    <a:pt x="128" y="0"/>
                  </a:lnTo>
                  <a:lnTo>
                    <a:pt x="78" y="10"/>
                  </a:lnTo>
                  <a:lnTo>
                    <a:pt x="37" y="37"/>
                  </a:lnTo>
                  <a:lnTo>
                    <a:pt x="10" y="78"/>
                  </a:lnTo>
                  <a:lnTo>
                    <a:pt x="0" y="127"/>
                  </a:lnTo>
                  <a:lnTo>
                    <a:pt x="0" y="639"/>
                  </a:lnTo>
                  <a:lnTo>
                    <a:pt x="10" y="689"/>
                  </a:lnTo>
                  <a:lnTo>
                    <a:pt x="37" y="729"/>
                  </a:lnTo>
                  <a:lnTo>
                    <a:pt x="78" y="757"/>
                  </a:lnTo>
                  <a:lnTo>
                    <a:pt x="128" y="767"/>
                  </a:lnTo>
                  <a:lnTo>
                    <a:pt x="1864" y="767"/>
                  </a:lnTo>
                  <a:lnTo>
                    <a:pt x="1914" y="757"/>
                  </a:lnTo>
                  <a:lnTo>
                    <a:pt x="1955" y="729"/>
                  </a:lnTo>
                  <a:lnTo>
                    <a:pt x="1982" y="689"/>
                  </a:lnTo>
                  <a:lnTo>
                    <a:pt x="1992" y="639"/>
                  </a:lnTo>
                  <a:lnTo>
                    <a:pt x="1992" y="127"/>
                  </a:lnTo>
                  <a:lnTo>
                    <a:pt x="1982" y="78"/>
                  </a:lnTo>
                  <a:lnTo>
                    <a:pt x="1955" y="37"/>
                  </a:lnTo>
                  <a:lnTo>
                    <a:pt x="1914" y="10"/>
                  </a:lnTo>
                  <a:lnTo>
                    <a:pt x="1864" y="0"/>
                  </a:lnTo>
                  <a:close/>
                </a:path>
              </a:pathLst>
            </a:custGeom>
            <a:solidFill>
              <a:srgbClr val="FFFF99"/>
            </a:solidFill>
            <a:ln w="9525">
              <a:noFill/>
              <a:round/>
              <a:headEnd/>
              <a:tailEnd/>
            </a:ln>
          </p:spPr>
          <p:txBody>
            <a:bodyPr/>
            <a:lstStyle/>
            <a:p>
              <a:endParaRPr lang="tr-TR"/>
            </a:p>
          </p:txBody>
        </p:sp>
        <p:sp>
          <p:nvSpPr>
            <p:cNvPr id="37897" name="Freeform 13"/>
            <p:cNvSpPr>
              <a:spLocks/>
            </p:cNvSpPr>
            <p:nvPr/>
          </p:nvSpPr>
          <p:spPr bwMode="auto">
            <a:xfrm>
              <a:off x="1668" y="932"/>
              <a:ext cx="1992" cy="767"/>
            </a:xfrm>
            <a:custGeom>
              <a:avLst/>
              <a:gdLst>
                <a:gd name="T0" fmla="*/ 128 w 1992"/>
                <a:gd name="T1" fmla="*/ 0 h 767"/>
                <a:gd name="T2" fmla="*/ 78 w 1992"/>
                <a:gd name="T3" fmla="*/ 10 h 767"/>
                <a:gd name="T4" fmla="*/ 37 w 1992"/>
                <a:gd name="T5" fmla="*/ 37 h 767"/>
                <a:gd name="T6" fmla="*/ 10 w 1992"/>
                <a:gd name="T7" fmla="*/ 78 h 767"/>
                <a:gd name="T8" fmla="*/ 0 w 1992"/>
                <a:gd name="T9" fmla="*/ 127 h 767"/>
                <a:gd name="T10" fmla="*/ 0 w 1992"/>
                <a:gd name="T11" fmla="*/ 639 h 767"/>
                <a:gd name="T12" fmla="*/ 10 w 1992"/>
                <a:gd name="T13" fmla="*/ 689 h 767"/>
                <a:gd name="T14" fmla="*/ 37 w 1992"/>
                <a:gd name="T15" fmla="*/ 729 h 767"/>
                <a:gd name="T16" fmla="*/ 78 w 1992"/>
                <a:gd name="T17" fmla="*/ 757 h 767"/>
                <a:gd name="T18" fmla="*/ 128 w 1992"/>
                <a:gd name="T19" fmla="*/ 767 h 767"/>
                <a:gd name="T20" fmla="*/ 1864 w 1992"/>
                <a:gd name="T21" fmla="*/ 767 h 767"/>
                <a:gd name="T22" fmla="*/ 1914 w 1992"/>
                <a:gd name="T23" fmla="*/ 757 h 767"/>
                <a:gd name="T24" fmla="*/ 1955 w 1992"/>
                <a:gd name="T25" fmla="*/ 729 h 767"/>
                <a:gd name="T26" fmla="*/ 1982 w 1992"/>
                <a:gd name="T27" fmla="*/ 689 h 767"/>
                <a:gd name="T28" fmla="*/ 1992 w 1992"/>
                <a:gd name="T29" fmla="*/ 639 h 767"/>
                <a:gd name="T30" fmla="*/ 1992 w 1992"/>
                <a:gd name="T31" fmla="*/ 127 h 767"/>
                <a:gd name="T32" fmla="*/ 1982 w 1992"/>
                <a:gd name="T33" fmla="*/ 78 h 767"/>
                <a:gd name="T34" fmla="*/ 1955 w 1992"/>
                <a:gd name="T35" fmla="*/ 37 h 767"/>
                <a:gd name="T36" fmla="*/ 1914 w 1992"/>
                <a:gd name="T37" fmla="*/ 10 h 767"/>
                <a:gd name="T38" fmla="*/ 1864 w 1992"/>
                <a:gd name="T39" fmla="*/ 0 h 767"/>
                <a:gd name="T40" fmla="*/ 128 w 1992"/>
                <a:gd name="T41" fmla="*/ 0 h 7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92"/>
                <a:gd name="T64" fmla="*/ 0 h 767"/>
                <a:gd name="T65" fmla="*/ 1992 w 1992"/>
                <a:gd name="T66" fmla="*/ 767 h 7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92" h="767">
                  <a:moveTo>
                    <a:pt x="128" y="0"/>
                  </a:moveTo>
                  <a:lnTo>
                    <a:pt x="78" y="10"/>
                  </a:lnTo>
                  <a:lnTo>
                    <a:pt x="37" y="37"/>
                  </a:lnTo>
                  <a:lnTo>
                    <a:pt x="10" y="78"/>
                  </a:lnTo>
                  <a:lnTo>
                    <a:pt x="0" y="127"/>
                  </a:lnTo>
                  <a:lnTo>
                    <a:pt x="0" y="639"/>
                  </a:lnTo>
                  <a:lnTo>
                    <a:pt x="10" y="689"/>
                  </a:lnTo>
                  <a:lnTo>
                    <a:pt x="37" y="729"/>
                  </a:lnTo>
                  <a:lnTo>
                    <a:pt x="78" y="757"/>
                  </a:lnTo>
                  <a:lnTo>
                    <a:pt x="128" y="767"/>
                  </a:lnTo>
                  <a:lnTo>
                    <a:pt x="1864" y="767"/>
                  </a:lnTo>
                  <a:lnTo>
                    <a:pt x="1914" y="757"/>
                  </a:lnTo>
                  <a:lnTo>
                    <a:pt x="1955" y="729"/>
                  </a:lnTo>
                  <a:lnTo>
                    <a:pt x="1982" y="689"/>
                  </a:lnTo>
                  <a:lnTo>
                    <a:pt x="1992" y="639"/>
                  </a:lnTo>
                  <a:lnTo>
                    <a:pt x="1992" y="127"/>
                  </a:lnTo>
                  <a:lnTo>
                    <a:pt x="1982" y="78"/>
                  </a:lnTo>
                  <a:lnTo>
                    <a:pt x="1955" y="37"/>
                  </a:lnTo>
                  <a:lnTo>
                    <a:pt x="1914" y="10"/>
                  </a:lnTo>
                  <a:lnTo>
                    <a:pt x="1864" y="0"/>
                  </a:lnTo>
                  <a:lnTo>
                    <a:pt x="128" y="0"/>
                  </a:lnTo>
                  <a:close/>
                </a:path>
              </a:pathLst>
            </a:custGeom>
            <a:noFill/>
            <a:ln w="9525">
              <a:solidFill>
                <a:srgbClr val="000000"/>
              </a:solidFill>
              <a:round/>
              <a:headEnd/>
              <a:tailEnd/>
            </a:ln>
          </p:spPr>
          <p:txBody>
            <a:bodyPr/>
            <a:lstStyle/>
            <a:p>
              <a:endParaRPr lang="tr-TR"/>
            </a:p>
          </p:txBody>
        </p:sp>
        <p:sp>
          <p:nvSpPr>
            <p:cNvPr id="37898" name="Freeform 12"/>
            <p:cNvSpPr>
              <a:spLocks/>
            </p:cNvSpPr>
            <p:nvPr/>
          </p:nvSpPr>
          <p:spPr bwMode="auto">
            <a:xfrm>
              <a:off x="9639" y="929"/>
              <a:ext cx="2548" cy="768"/>
            </a:xfrm>
            <a:custGeom>
              <a:avLst/>
              <a:gdLst>
                <a:gd name="T0" fmla="*/ 1897 w 2025"/>
                <a:gd name="T1" fmla="*/ 0 h 768"/>
                <a:gd name="T2" fmla="*/ 128 w 2025"/>
                <a:gd name="T3" fmla="*/ 0 h 768"/>
                <a:gd name="T4" fmla="*/ 78 w 2025"/>
                <a:gd name="T5" fmla="*/ 10 h 768"/>
                <a:gd name="T6" fmla="*/ 38 w 2025"/>
                <a:gd name="T7" fmla="*/ 37 h 768"/>
                <a:gd name="T8" fmla="*/ 10 w 2025"/>
                <a:gd name="T9" fmla="*/ 78 h 768"/>
                <a:gd name="T10" fmla="*/ 0 w 2025"/>
                <a:gd name="T11" fmla="*/ 128 h 768"/>
                <a:gd name="T12" fmla="*/ 0 w 2025"/>
                <a:gd name="T13" fmla="*/ 640 h 768"/>
                <a:gd name="T14" fmla="*/ 10 w 2025"/>
                <a:gd name="T15" fmla="*/ 689 h 768"/>
                <a:gd name="T16" fmla="*/ 38 w 2025"/>
                <a:gd name="T17" fmla="*/ 730 h 768"/>
                <a:gd name="T18" fmla="*/ 78 w 2025"/>
                <a:gd name="T19" fmla="*/ 758 h 768"/>
                <a:gd name="T20" fmla="*/ 128 w 2025"/>
                <a:gd name="T21" fmla="*/ 768 h 768"/>
                <a:gd name="T22" fmla="*/ 1897 w 2025"/>
                <a:gd name="T23" fmla="*/ 768 h 768"/>
                <a:gd name="T24" fmla="*/ 1947 w 2025"/>
                <a:gd name="T25" fmla="*/ 758 h 768"/>
                <a:gd name="T26" fmla="*/ 1987 w 2025"/>
                <a:gd name="T27" fmla="*/ 730 h 768"/>
                <a:gd name="T28" fmla="*/ 2015 w 2025"/>
                <a:gd name="T29" fmla="*/ 689 h 768"/>
                <a:gd name="T30" fmla="*/ 2025 w 2025"/>
                <a:gd name="T31" fmla="*/ 640 h 768"/>
                <a:gd name="T32" fmla="*/ 2025 w 2025"/>
                <a:gd name="T33" fmla="*/ 128 h 768"/>
                <a:gd name="T34" fmla="*/ 2015 w 2025"/>
                <a:gd name="T35" fmla="*/ 78 h 768"/>
                <a:gd name="T36" fmla="*/ 1987 w 2025"/>
                <a:gd name="T37" fmla="*/ 37 h 768"/>
                <a:gd name="T38" fmla="*/ 1947 w 2025"/>
                <a:gd name="T39" fmla="*/ 10 h 768"/>
                <a:gd name="T40" fmla="*/ 1897 w 2025"/>
                <a:gd name="T41" fmla="*/ 0 h 7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25"/>
                <a:gd name="T64" fmla="*/ 0 h 768"/>
                <a:gd name="T65" fmla="*/ 2025 w 2025"/>
                <a:gd name="T66" fmla="*/ 768 h 7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25" h="768">
                  <a:moveTo>
                    <a:pt x="1897" y="0"/>
                  </a:moveTo>
                  <a:lnTo>
                    <a:pt x="128" y="0"/>
                  </a:lnTo>
                  <a:lnTo>
                    <a:pt x="78" y="10"/>
                  </a:lnTo>
                  <a:lnTo>
                    <a:pt x="38" y="37"/>
                  </a:lnTo>
                  <a:lnTo>
                    <a:pt x="10" y="78"/>
                  </a:lnTo>
                  <a:lnTo>
                    <a:pt x="0" y="128"/>
                  </a:lnTo>
                  <a:lnTo>
                    <a:pt x="0" y="640"/>
                  </a:lnTo>
                  <a:lnTo>
                    <a:pt x="10" y="689"/>
                  </a:lnTo>
                  <a:lnTo>
                    <a:pt x="38" y="730"/>
                  </a:lnTo>
                  <a:lnTo>
                    <a:pt x="78" y="758"/>
                  </a:lnTo>
                  <a:lnTo>
                    <a:pt x="128" y="768"/>
                  </a:lnTo>
                  <a:lnTo>
                    <a:pt x="1897" y="768"/>
                  </a:lnTo>
                  <a:lnTo>
                    <a:pt x="1947" y="758"/>
                  </a:lnTo>
                  <a:lnTo>
                    <a:pt x="1987" y="730"/>
                  </a:lnTo>
                  <a:lnTo>
                    <a:pt x="2015" y="689"/>
                  </a:lnTo>
                  <a:lnTo>
                    <a:pt x="2025" y="640"/>
                  </a:lnTo>
                  <a:lnTo>
                    <a:pt x="2025" y="128"/>
                  </a:lnTo>
                  <a:lnTo>
                    <a:pt x="2015" y="78"/>
                  </a:lnTo>
                  <a:lnTo>
                    <a:pt x="1987" y="37"/>
                  </a:lnTo>
                  <a:lnTo>
                    <a:pt x="1947" y="10"/>
                  </a:lnTo>
                  <a:lnTo>
                    <a:pt x="1897" y="0"/>
                  </a:lnTo>
                  <a:close/>
                </a:path>
              </a:pathLst>
            </a:custGeom>
            <a:solidFill>
              <a:srgbClr val="D7D7D7"/>
            </a:solidFill>
            <a:ln w="9525">
              <a:noFill/>
              <a:round/>
              <a:headEnd/>
              <a:tailEnd/>
            </a:ln>
          </p:spPr>
          <p:txBody>
            <a:bodyPr/>
            <a:lstStyle/>
            <a:p>
              <a:endParaRPr lang="tr-TR"/>
            </a:p>
          </p:txBody>
        </p:sp>
        <p:sp>
          <p:nvSpPr>
            <p:cNvPr id="37899" name="Freeform 11"/>
            <p:cNvSpPr>
              <a:spLocks/>
            </p:cNvSpPr>
            <p:nvPr/>
          </p:nvSpPr>
          <p:spPr bwMode="auto">
            <a:xfrm>
              <a:off x="9639" y="929"/>
              <a:ext cx="2548" cy="768"/>
            </a:xfrm>
            <a:custGeom>
              <a:avLst/>
              <a:gdLst>
                <a:gd name="T0" fmla="*/ 128 w 2025"/>
                <a:gd name="T1" fmla="*/ 0 h 768"/>
                <a:gd name="T2" fmla="*/ 78 w 2025"/>
                <a:gd name="T3" fmla="*/ 10 h 768"/>
                <a:gd name="T4" fmla="*/ 38 w 2025"/>
                <a:gd name="T5" fmla="*/ 37 h 768"/>
                <a:gd name="T6" fmla="*/ 10 w 2025"/>
                <a:gd name="T7" fmla="*/ 78 h 768"/>
                <a:gd name="T8" fmla="*/ 0 w 2025"/>
                <a:gd name="T9" fmla="*/ 128 h 768"/>
                <a:gd name="T10" fmla="*/ 0 w 2025"/>
                <a:gd name="T11" fmla="*/ 640 h 768"/>
                <a:gd name="T12" fmla="*/ 10 w 2025"/>
                <a:gd name="T13" fmla="*/ 689 h 768"/>
                <a:gd name="T14" fmla="*/ 38 w 2025"/>
                <a:gd name="T15" fmla="*/ 730 h 768"/>
                <a:gd name="T16" fmla="*/ 78 w 2025"/>
                <a:gd name="T17" fmla="*/ 758 h 768"/>
                <a:gd name="T18" fmla="*/ 128 w 2025"/>
                <a:gd name="T19" fmla="*/ 768 h 768"/>
                <a:gd name="T20" fmla="*/ 1897 w 2025"/>
                <a:gd name="T21" fmla="*/ 768 h 768"/>
                <a:gd name="T22" fmla="*/ 1947 w 2025"/>
                <a:gd name="T23" fmla="*/ 758 h 768"/>
                <a:gd name="T24" fmla="*/ 1987 w 2025"/>
                <a:gd name="T25" fmla="*/ 730 h 768"/>
                <a:gd name="T26" fmla="*/ 2015 w 2025"/>
                <a:gd name="T27" fmla="*/ 689 h 768"/>
                <a:gd name="T28" fmla="*/ 2025 w 2025"/>
                <a:gd name="T29" fmla="*/ 640 h 768"/>
                <a:gd name="T30" fmla="*/ 2025 w 2025"/>
                <a:gd name="T31" fmla="*/ 128 h 768"/>
                <a:gd name="T32" fmla="*/ 2015 w 2025"/>
                <a:gd name="T33" fmla="*/ 78 h 768"/>
                <a:gd name="T34" fmla="*/ 1987 w 2025"/>
                <a:gd name="T35" fmla="*/ 37 h 768"/>
                <a:gd name="T36" fmla="*/ 1947 w 2025"/>
                <a:gd name="T37" fmla="*/ 10 h 768"/>
                <a:gd name="T38" fmla="*/ 1897 w 2025"/>
                <a:gd name="T39" fmla="*/ 0 h 768"/>
                <a:gd name="T40" fmla="*/ 128 w 2025"/>
                <a:gd name="T41" fmla="*/ 0 h 7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25"/>
                <a:gd name="T64" fmla="*/ 0 h 768"/>
                <a:gd name="T65" fmla="*/ 2025 w 2025"/>
                <a:gd name="T66" fmla="*/ 768 h 7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25" h="768">
                  <a:moveTo>
                    <a:pt x="128" y="0"/>
                  </a:moveTo>
                  <a:lnTo>
                    <a:pt x="78" y="10"/>
                  </a:lnTo>
                  <a:lnTo>
                    <a:pt x="38" y="37"/>
                  </a:lnTo>
                  <a:lnTo>
                    <a:pt x="10" y="78"/>
                  </a:lnTo>
                  <a:lnTo>
                    <a:pt x="0" y="128"/>
                  </a:lnTo>
                  <a:lnTo>
                    <a:pt x="0" y="640"/>
                  </a:lnTo>
                  <a:lnTo>
                    <a:pt x="10" y="689"/>
                  </a:lnTo>
                  <a:lnTo>
                    <a:pt x="38" y="730"/>
                  </a:lnTo>
                  <a:lnTo>
                    <a:pt x="78" y="758"/>
                  </a:lnTo>
                  <a:lnTo>
                    <a:pt x="128" y="768"/>
                  </a:lnTo>
                  <a:lnTo>
                    <a:pt x="1897" y="768"/>
                  </a:lnTo>
                  <a:lnTo>
                    <a:pt x="1947" y="758"/>
                  </a:lnTo>
                  <a:lnTo>
                    <a:pt x="1987" y="730"/>
                  </a:lnTo>
                  <a:lnTo>
                    <a:pt x="2015" y="689"/>
                  </a:lnTo>
                  <a:lnTo>
                    <a:pt x="2025" y="640"/>
                  </a:lnTo>
                  <a:lnTo>
                    <a:pt x="2025" y="128"/>
                  </a:lnTo>
                  <a:lnTo>
                    <a:pt x="2015" y="78"/>
                  </a:lnTo>
                  <a:lnTo>
                    <a:pt x="1987" y="37"/>
                  </a:lnTo>
                  <a:lnTo>
                    <a:pt x="1947" y="10"/>
                  </a:lnTo>
                  <a:lnTo>
                    <a:pt x="1897" y="0"/>
                  </a:lnTo>
                  <a:lnTo>
                    <a:pt x="128" y="0"/>
                  </a:lnTo>
                  <a:close/>
                </a:path>
              </a:pathLst>
            </a:custGeom>
            <a:noFill/>
            <a:ln w="9525">
              <a:solidFill>
                <a:srgbClr val="000000"/>
              </a:solidFill>
              <a:round/>
              <a:headEnd/>
              <a:tailEnd/>
            </a:ln>
          </p:spPr>
          <p:txBody>
            <a:bodyPr/>
            <a:lstStyle/>
            <a:p>
              <a:endParaRPr lang="tr-TR"/>
            </a:p>
          </p:txBody>
        </p:sp>
        <p:sp>
          <p:nvSpPr>
            <p:cNvPr id="37900" name="AutoShape 10"/>
            <p:cNvSpPr>
              <a:spLocks/>
            </p:cNvSpPr>
            <p:nvPr/>
          </p:nvSpPr>
          <p:spPr bwMode="auto">
            <a:xfrm>
              <a:off x="3120" y="309"/>
              <a:ext cx="4518" cy="590"/>
            </a:xfrm>
            <a:custGeom>
              <a:avLst/>
              <a:gdLst>
                <a:gd name="T0" fmla="*/ 120 w 4518"/>
                <a:gd name="T1" fmla="*/ 457 h 590"/>
                <a:gd name="T2" fmla="*/ 80 w 4518"/>
                <a:gd name="T3" fmla="*/ 457 h 590"/>
                <a:gd name="T4" fmla="*/ 80 w 4518"/>
                <a:gd name="T5" fmla="*/ 0 h 590"/>
                <a:gd name="T6" fmla="*/ 40 w 4518"/>
                <a:gd name="T7" fmla="*/ 0 h 590"/>
                <a:gd name="T8" fmla="*/ 40 w 4518"/>
                <a:gd name="T9" fmla="*/ 457 h 590"/>
                <a:gd name="T10" fmla="*/ 0 w 4518"/>
                <a:gd name="T11" fmla="*/ 457 h 590"/>
                <a:gd name="T12" fmla="*/ 60 w 4518"/>
                <a:gd name="T13" fmla="*/ 577 h 590"/>
                <a:gd name="T14" fmla="*/ 110 w 4518"/>
                <a:gd name="T15" fmla="*/ 477 h 590"/>
                <a:gd name="T16" fmla="*/ 120 w 4518"/>
                <a:gd name="T17" fmla="*/ 457 h 590"/>
                <a:gd name="T18" fmla="*/ 4518 w 4518"/>
                <a:gd name="T19" fmla="*/ 470 h 590"/>
                <a:gd name="T20" fmla="*/ 4478 w 4518"/>
                <a:gd name="T21" fmla="*/ 470 h 590"/>
                <a:gd name="T22" fmla="*/ 4478 w 4518"/>
                <a:gd name="T23" fmla="*/ 13 h 590"/>
                <a:gd name="T24" fmla="*/ 4438 w 4518"/>
                <a:gd name="T25" fmla="*/ 13 h 590"/>
                <a:gd name="T26" fmla="*/ 4438 w 4518"/>
                <a:gd name="T27" fmla="*/ 470 h 590"/>
                <a:gd name="T28" fmla="*/ 4398 w 4518"/>
                <a:gd name="T29" fmla="*/ 470 h 590"/>
                <a:gd name="T30" fmla="*/ 4458 w 4518"/>
                <a:gd name="T31" fmla="*/ 590 h 590"/>
                <a:gd name="T32" fmla="*/ 4508 w 4518"/>
                <a:gd name="T33" fmla="*/ 490 h 590"/>
                <a:gd name="T34" fmla="*/ 4518 w 4518"/>
                <a:gd name="T35" fmla="*/ 470 h 5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518"/>
                <a:gd name="T55" fmla="*/ 0 h 590"/>
                <a:gd name="T56" fmla="*/ 4518 w 4518"/>
                <a:gd name="T57" fmla="*/ 590 h 5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518" h="590">
                  <a:moveTo>
                    <a:pt x="120" y="457"/>
                  </a:moveTo>
                  <a:lnTo>
                    <a:pt x="80" y="457"/>
                  </a:lnTo>
                  <a:lnTo>
                    <a:pt x="80" y="0"/>
                  </a:lnTo>
                  <a:lnTo>
                    <a:pt x="40" y="0"/>
                  </a:lnTo>
                  <a:lnTo>
                    <a:pt x="40" y="457"/>
                  </a:lnTo>
                  <a:lnTo>
                    <a:pt x="0" y="457"/>
                  </a:lnTo>
                  <a:lnTo>
                    <a:pt x="60" y="577"/>
                  </a:lnTo>
                  <a:lnTo>
                    <a:pt x="110" y="477"/>
                  </a:lnTo>
                  <a:lnTo>
                    <a:pt x="120" y="457"/>
                  </a:lnTo>
                  <a:moveTo>
                    <a:pt x="4518" y="470"/>
                  </a:moveTo>
                  <a:lnTo>
                    <a:pt x="4478" y="470"/>
                  </a:lnTo>
                  <a:lnTo>
                    <a:pt x="4478" y="13"/>
                  </a:lnTo>
                  <a:lnTo>
                    <a:pt x="4438" y="13"/>
                  </a:lnTo>
                  <a:lnTo>
                    <a:pt x="4438" y="470"/>
                  </a:lnTo>
                  <a:lnTo>
                    <a:pt x="4398" y="470"/>
                  </a:lnTo>
                  <a:lnTo>
                    <a:pt x="4458" y="590"/>
                  </a:lnTo>
                  <a:lnTo>
                    <a:pt x="4508" y="490"/>
                  </a:lnTo>
                  <a:lnTo>
                    <a:pt x="4518" y="470"/>
                  </a:lnTo>
                </a:path>
              </a:pathLst>
            </a:custGeom>
            <a:solidFill>
              <a:srgbClr val="FF0000"/>
            </a:solidFill>
            <a:ln w="9525">
              <a:noFill/>
              <a:round/>
              <a:headEnd/>
              <a:tailEnd/>
            </a:ln>
          </p:spPr>
          <p:txBody>
            <a:bodyPr/>
            <a:lstStyle/>
            <a:p>
              <a:endParaRPr lang="tr-TR"/>
            </a:p>
          </p:txBody>
        </p:sp>
        <p:sp>
          <p:nvSpPr>
            <p:cNvPr id="37901" name="Freeform 9"/>
            <p:cNvSpPr>
              <a:spLocks/>
            </p:cNvSpPr>
            <p:nvPr/>
          </p:nvSpPr>
          <p:spPr bwMode="auto">
            <a:xfrm>
              <a:off x="3630" y="929"/>
              <a:ext cx="2034" cy="767"/>
            </a:xfrm>
            <a:custGeom>
              <a:avLst/>
              <a:gdLst>
                <a:gd name="T0" fmla="*/ 1906 w 2034"/>
                <a:gd name="T1" fmla="*/ 0 h 767"/>
                <a:gd name="T2" fmla="*/ 128 w 2034"/>
                <a:gd name="T3" fmla="*/ 0 h 767"/>
                <a:gd name="T4" fmla="*/ 78 w 2034"/>
                <a:gd name="T5" fmla="*/ 10 h 767"/>
                <a:gd name="T6" fmla="*/ 37 w 2034"/>
                <a:gd name="T7" fmla="*/ 37 h 767"/>
                <a:gd name="T8" fmla="*/ 10 w 2034"/>
                <a:gd name="T9" fmla="*/ 78 h 767"/>
                <a:gd name="T10" fmla="*/ 0 w 2034"/>
                <a:gd name="T11" fmla="*/ 127 h 767"/>
                <a:gd name="T12" fmla="*/ 0 w 2034"/>
                <a:gd name="T13" fmla="*/ 639 h 767"/>
                <a:gd name="T14" fmla="*/ 10 w 2034"/>
                <a:gd name="T15" fmla="*/ 689 h 767"/>
                <a:gd name="T16" fmla="*/ 37 w 2034"/>
                <a:gd name="T17" fmla="*/ 729 h 767"/>
                <a:gd name="T18" fmla="*/ 78 w 2034"/>
                <a:gd name="T19" fmla="*/ 757 h 767"/>
                <a:gd name="T20" fmla="*/ 128 w 2034"/>
                <a:gd name="T21" fmla="*/ 767 h 767"/>
                <a:gd name="T22" fmla="*/ 1906 w 2034"/>
                <a:gd name="T23" fmla="*/ 767 h 767"/>
                <a:gd name="T24" fmla="*/ 1956 w 2034"/>
                <a:gd name="T25" fmla="*/ 757 h 767"/>
                <a:gd name="T26" fmla="*/ 1997 w 2034"/>
                <a:gd name="T27" fmla="*/ 729 h 767"/>
                <a:gd name="T28" fmla="*/ 2024 w 2034"/>
                <a:gd name="T29" fmla="*/ 689 h 767"/>
                <a:gd name="T30" fmla="*/ 2034 w 2034"/>
                <a:gd name="T31" fmla="*/ 639 h 767"/>
                <a:gd name="T32" fmla="*/ 2034 w 2034"/>
                <a:gd name="T33" fmla="*/ 127 h 767"/>
                <a:gd name="T34" fmla="*/ 2024 w 2034"/>
                <a:gd name="T35" fmla="*/ 78 h 767"/>
                <a:gd name="T36" fmla="*/ 1997 w 2034"/>
                <a:gd name="T37" fmla="*/ 37 h 767"/>
                <a:gd name="T38" fmla="*/ 1956 w 2034"/>
                <a:gd name="T39" fmla="*/ 10 h 767"/>
                <a:gd name="T40" fmla="*/ 1906 w 2034"/>
                <a:gd name="T41" fmla="*/ 0 h 7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4"/>
                <a:gd name="T64" fmla="*/ 0 h 767"/>
                <a:gd name="T65" fmla="*/ 2034 w 2034"/>
                <a:gd name="T66" fmla="*/ 767 h 7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4" h="767">
                  <a:moveTo>
                    <a:pt x="1906" y="0"/>
                  </a:moveTo>
                  <a:lnTo>
                    <a:pt x="128" y="0"/>
                  </a:lnTo>
                  <a:lnTo>
                    <a:pt x="78" y="10"/>
                  </a:lnTo>
                  <a:lnTo>
                    <a:pt x="37" y="37"/>
                  </a:lnTo>
                  <a:lnTo>
                    <a:pt x="10" y="78"/>
                  </a:lnTo>
                  <a:lnTo>
                    <a:pt x="0" y="127"/>
                  </a:lnTo>
                  <a:lnTo>
                    <a:pt x="0" y="639"/>
                  </a:lnTo>
                  <a:lnTo>
                    <a:pt x="10" y="689"/>
                  </a:lnTo>
                  <a:lnTo>
                    <a:pt x="37" y="729"/>
                  </a:lnTo>
                  <a:lnTo>
                    <a:pt x="78" y="757"/>
                  </a:lnTo>
                  <a:lnTo>
                    <a:pt x="128" y="767"/>
                  </a:lnTo>
                  <a:lnTo>
                    <a:pt x="1906" y="767"/>
                  </a:lnTo>
                  <a:lnTo>
                    <a:pt x="1956" y="757"/>
                  </a:lnTo>
                  <a:lnTo>
                    <a:pt x="1997" y="729"/>
                  </a:lnTo>
                  <a:lnTo>
                    <a:pt x="2024" y="689"/>
                  </a:lnTo>
                  <a:lnTo>
                    <a:pt x="2034" y="639"/>
                  </a:lnTo>
                  <a:lnTo>
                    <a:pt x="2034" y="127"/>
                  </a:lnTo>
                  <a:lnTo>
                    <a:pt x="2024" y="78"/>
                  </a:lnTo>
                  <a:lnTo>
                    <a:pt x="1997" y="37"/>
                  </a:lnTo>
                  <a:lnTo>
                    <a:pt x="1956" y="10"/>
                  </a:lnTo>
                  <a:lnTo>
                    <a:pt x="1906" y="0"/>
                  </a:lnTo>
                  <a:close/>
                </a:path>
              </a:pathLst>
            </a:custGeom>
            <a:solidFill>
              <a:srgbClr val="EDEBE0"/>
            </a:solidFill>
            <a:ln w="9525">
              <a:noFill/>
              <a:round/>
              <a:headEnd/>
              <a:tailEnd/>
            </a:ln>
          </p:spPr>
          <p:txBody>
            <a:bodyPr/>
            <a:lstStyle/>
            <a:p>
              <a:endParaRPr lang="tr-TR"/>
            </a:p>
          </p:txBody>
        </p:sp>
        <p:sp>
          <p:nvSpPr>
            <p:cNvPr id="37902" name="Freeform 8"/>
            <p:cNvSpPr>
              <a:spLocks/>
            </p:cNvSpPr>
            <p:nvPr/>
          </p:nvSpPr>
          <p:spPr bwMode="auto">
            <a:xfrm>
              <a:off x="3630" y="929"/>
              <a:ext cx="2034" cy="767"/>
            </a:xfrm>
            <a:custGeom>
              <a:avLst/>
              <a:gdLst>
                <a:gd name="T0" fmla="*/ 128 w 2034"/>
                <a:gd name="T1" fmla="*/ 0 h 767"/>
                <a:gd name="T2" fmla="*/ 78 w 2034"/>
                <a:gd name="T3" fmla="*/ 10 h 767"/>
                <a:gd name="T4" fmla="*/ 37 w 2034"/>
                <a:gd name="T5" fmla="*/ 37 h 767"/>
                <a:gd name="T6" fmla="*/ 10 w 2034"/>
                <a:gd name="T7" fmla="*/ 78 h 767"/>
                <a:gd name="T8" fmla="*/ 0 w 2034"/>
                <a:gd name="T9" fmla="*/ 127 h 767"/>
                <a:gd name="T10" fmla="*/ 0 w 2034"/>
                <a:gd name="T11" fmla="*/ 639 h 767"/>
                <a:gd name="T12" fmla="*/ 10 w 2034"/>
                <a:gd name="T13" fmla="*/ 689 h 767"/>
                <a:gd name="T14" fmla="*/ 37 w 2034"/>
                <a:gd name="T15" fmla="*/ 729 h 767"/>
                <a:gd name="T16" fmla="*/ 78 w 2034"/>
                <a:gd name="T17" fmla="*/ 757 h 767"/>
                <a:gd name="T18" fmla="*/ 128 w 2034"/>
                <a:gd name="T19" fmla="*/ 767 h 767"/>
                <a:gd name="T20" fmla="*/ 1906 w 2034"/>
                <a:gd name="T21" fmla="*/ 767 h 767"/>
                <a:gd name="T22" fmla="*/ 1956 w 2034"/>
                <a:gd name="T23" fmla="*/ 757 h 767"/>
                <a:gd name="T24" fmla="*/ 1997 w 2034"/>
                <a:gd name="T25" fmla="*/ 729 h 767"/>
                <a:gd name="T26" fmla="*/ 2024 w 2034"/>
                <a:gd name="T27" fmla="*/ 689 h 767"/>
                <a:gd name="T28" fmla="*/ 2034 w 2034"/>
                <a:gd name="T29" fmla="*/ 639 h 767"/>
                <a:gd name="T30" fmla="*/ 2034 w 2034"/>
                <a:gd name="T31" fmla="*/ 127 h 767"/>
                <a:gd name="T32" fmla="*/ 2024 w 2034"/>
                <a:gd name="T33" fmla="*/ 78 h 767"/>
                <a:gd name="T34" fmla="*/ 1997 w 2034"/>
                <a:gd name="T35" fmla="*/ 37 h 767"/>
                <a:gd name="T36" fmla="*/ 1956 w 2034"/>
                <a:gd name="T37" fmla="*/ 10 h 767"/>
                <a:gd name="T38" fmla="*/ 1906 w 2034"/>
                <a:gd name="T39" fmla="*/ 0 h 767"/>
                <a:gd name="T40" fmla="*/ 128 w 2034"/>
                <a:gd name="T41" fmla="*/ 0 h 7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4"/>
                <a:gd name="T64" fmla="*/ 0 h 767"/>
                <a:gd name="T65" fmla="*/ 2034 w 2034"/>
                <a:gd name="T66" fmla="*/ 767 h 7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4" h="767">
                  <a:moveTo>
                    <a:pt x="128" y="0"/>
                  </a:moveTo>
                  <a:lnTo>
                    <a:pt x="78" y="10"/>
                  </a:lnTo>
                  <a:lnTo>
                    <a:pt x="37" y="37"/>
                  </a:lnTo>
                  <a:lnTo>
                    <a:pt x="10" y="78"/>
                  </a:lnTo>
                  <a:lnTo>
                    <a:pt x="0" y="127"/>
                  </a:lnTo>
                  <a:lnTo>
                    <a:pt x="0" y="639"/>
                  </a:lnTo>
                  <a:lnTo>
                    <a:pt x="10" y="689"/>
                  </a:lnTo>
                  <a:lnTo>
                    <a:pt x="37" y="729"/>
                  </a:lnTo>
                  <a:lnTo>
                    <a:pt x="78" y="757"/>
                  </a:lnTo>
                  <a:lnTo>
                    <a:pt x="128" y="767"/>
                  </a:lnTo>
                  <a:lnTo>
                    <a:pt x="1906" y="767"/>
                  </a:lnTo>
                  <a:lnTo>
                    <a:pt x="1956" y="757"/>
                  </a:lnTo>
                  <a:lnTo>
                    <a:pt x="1997" y="729"/>
                  </a:lnTo>
                  <a:lnTo>
                    <a:pt x="2024" y="689"/>
                  </a:lnTo>
                  <a:lnTo>
                    <a:pt x="2034" y="639"/>
                  </a:lnTo>
                  <a:lnTo>
                    <a:pt x="2034" y="127"/>
                  </a:lnTo>
                  <a:lnTo>
                    <a:pt x="2024" y="78"/>
                  </a:lnTo>
                  <a:lnTo>
                    <a:pt x="1997" y="37"/>
                  </a:lnTo>
                  <a:lnTo>
                    <a:pt x="1956" y="10"/>
                  </a:lnTo>
                  <a:lnTo>
                    <a:pt x="1906" y="0"/>
                  </a:lnTo>
                  <a:lnTo>
                    <a:pt x="128" y="0"/>
                  </a:lnTo>
                  <a:close/>
                </a:path>
              </a:pathLst>
            </a:custGeom>
            <a:noFill/>
            <a:ln w="9525">
              <a:solidFill>
                <a:srgbClr val="000000"/>
              </a:solidFill>
              <a:round/>
              <a:headEnd/>
              <a:tailEnd/>
            </a:ln>
          </p:spPr>
          <p:txBody>
            <a:bodyPr/>
            <a:lstStyle/>
            <a:p>
              <a:endParaRPr lang="tr-TR"/>
            </a:p>
          </p:txBody>
        </p:sp>
        <p:sp>
          <p:nvSpPr>
            <p:cNvPr id="37903" name="Freeform 7"/>
            <p:cNvSpPr>
              <a:spLocks/>
            </p:cNvSpPr>
            <p:nvPr/>
          </p:nvSpPr>
          <p:spPr bwMode="auto">
            <a:xfrm>
              <a:off x="5652" y="929"/>
              <a:ext cx="2280" cy="770"/>
            </a:xfrm>
            <a:custGeom>
              <a:avLst/>
              <a:gdLst>
                <a:gd name="T0" fmla="*/ 2152 w 2280"/>
                <a:gd name="T1" fmla="*/ 0 h 770"/>
                <a:gd name="T2" fmla="*/ 128 w 2280"/>
                <a:gd name="T3" fmla="*/ 0 h 770"/>
                <a:gd name="T4" fmla="*/ 78 w 2280"/>
                <a:gd name="T5" fmla="*/ 10 h 770"/>
                <a:gd name="T6" fmla="*/ 38 w 2280"/>
                <a:gd name="T7" fmla="*/ 37 h 770"/>
                <a:gd name="T8" fmla="*/ 10 w 2280"/>
                <a:gd name="T9" fmla="*/ 78 h 770"/>
                <a:gd name="T10" fmla="*/ 0 w 2280"/>
                <a:gd name="T11" fmla="*/ 128 h 770"/>
                <a:gd name="T12" fmla="*/ 0 w 2280"/>
                <a:gd name="T13" fmla="*/ 641 h 770"/>
                <a:gd name="T14" fmla="*/ 10 w 2280"/>
                <a:gd name="T15" fmla="*/ 691 h 770"/>
                <a:gd name="T16" fmla="*/ 38 w 2280"/>
                <a:gd name="T17" fmla="*/ 732 h 770"/>
                <a:gd name="T18" fmla="*/ 78 w 2280"/>
                <a:gd name="T19" fmla="*/ 760 h 770"/>
                <a:gd name="T20" fmla="*/ 128 w 2280"/>
                <a:gd name="T21" fmla="*/ 770 h 770"/>
                <a:gd name="T22" fmla="*/ 2152 w 2280"/>
                <a:gd name="T23" fmla="*/ 770 h 770"/>
                <a:gd name="T24" fmla="*/ 2202 w 2280"/>
                <a:gd name="T25" fmla="*/ 760 h 770"/>
                <a:gd name="T26" fmla="*/ 2242 w 2280"/>
                <a:gd name="T27" fmla="*/ 732 h 770"/>
                <a:gd name="T28" fmla="*/ 2270 w 2280"/>
                <a:gd name="T29" fmla="*/ 691 h 770"/>
                <a:gd name="T30" fmla="*/ 2280 w 2280"/>
                <a:gd name="T31" fmla="*/ 641 h 770"/>
                <a:gd name="T32" fmla="*/ 2280 w 2280"/>
                <a:gd name="T33" fmla="*/ 128 h 770"/>
                <a:gd name="T34" fmla="*/ 2270 w 2280"/>
                <a:gd name="T35" fmla="*/ 78 h 770"/>
                <a:gd name="T36" fmla="*/ 2242 w 2280"/>
                <a:gd name="T37" fmla="*/ 37 h 770"/>
                <a:gd name="T38" fmla="*/ 2202 w 2280"/>
                <a:gd name="T39" fmla="*/ 10 h 770"/>
                <a:gd name="T40" fmla="*/ 2152 w 2280"/>
                <a:gd name="T41" fmla="*/ 0 h 7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80"/>
                <a:gd name="T64" fmla="*/ 0 h 770"/>
                <a:gd name="T65" fmla="*/ 2280 w 2280"/>
                <a:gd name="T66" fmla="*/ 770 h 7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80" h="770">
                  <a:moveTo>
                    <a:pt x="2152" y="0"/>
                  </a:moveTo>
                  <a:lnTo>
                    <a:pt x="128" y="0"/>
                  </a:lnTo>
                  <a:lnTo>
                    <a:pt x="78" y="10"/>
                  </a:lnTo>
                  <a:lnTo>
                    <a:pt x="38" y="37"/>
                  </a:lnTo>
                  <a:lnTo>
                    <a:pt x="10" y="78"/>
                  </a:lnTo>
                  <a:lnTo>
                    <a:pt x="0" y="128"/>
                  </a:lnTo>
                  <a:lnTo>
                    <a:pt x="0" y="641"/>
                  </a:lnTo>
                  <a:lnTo>
                    <a:pt x="10" y="691"/>
                  </a:lnTo>
                  <a:lnTo>
                    <a:pt x="38" y="732"/>
                  </a:lnTo>
                  <a:lnTo>
                    <a:pt x="78" y="760"/>
                  </a:lnTo>
                  <a:lnTo>
                    <a:pt x="128" y="770"/>
                  </a:lnTo>
                  <a:lnTo>
                    <a:pt x="2152" y="770"/>
                  </a:lnTo>
                  <a:lnTo>
                    <a:pt x="2202" y="760"/>
                  </a:lnTo>
                  <a:lnTo>
                    <a:pt x="2242" y="732"/>
                  </a:lnTo>
                  <a:lnTo>
                    <a:pt x="2270" y="691"/>
                  </a:lnTo>
                  <a:lnTo>
                    <a:pt x="2280" y="641"/>
                  </a:lnTo>
                  <a:lnTo>
                    <a:pt x="2280" y="128"/>
                  </a:lnTo>
                  <a:lnTo>
                    <a:pt x="2270" y="78"/>
                  </a:lnTo>
                  <a:lnTo>
                    <a:pt x="2242" y="37"/>
                  </a:lnTo>
                  <a:lnTo>
                    <a:pt x="2202" y="10"/>
                  </a:lnTo>
                  <a:lnTo>
                    <a:pt x="2152" y="0"/>
                  </a:lnTo>
                  <a:close/>
                </a:path>
              </a:pathLst>
            </a:custGeom>
            <a:solidFill>
              <a:srgbClr val="FCE9D9"/>
            </a:solidFill>
            <a:ln w="9525">
              <a:noFill/>
              <a:round/>
              <a:headEnd/>
              <a:tailEnd/>
            </a:ln>
          </p:spPr>
          <p:txBody>
            <a:bodyPr/>
            <a:lstStyle/>
            <a:p>
              <a:endParaRPr lang="tr-TR"/>
            </a:p>
          </p:txBody>
        </p:sp>
        <p:sp>
          <p:nvSpPr>
            <p:cNvPr id="37904" name="Freeform 6"/>
            <p:cNvSpPr>
              <a:spLocks/>
            </p:cNvSpPr>
            <p:nvPr/>
          </p:nvSpPr>
          <p:spPr bwMode="auto">
            <a:xfrm>
              <a:off x="5652" y="929"/>
              <a:ext cx="2280" cy="770"/>
            </a:xfrm>
            <a:custGeom>
              <a:avLst/>
              <a:gdLst>
                <a:gd name="T0" fmla="*/ 128 w 2280"/>
                <a:gd name="T1" fmla="*/ 0 h 770"/>
                <a:gd name="T2" fmla="*/ 78 w 2280"/>
                <a:gd name="T3" fmla="*/ 10 h 770"/>
                <a:gd name="T4" fmla="*/ 38 w 2280"/>
                <a:gd name="T5" fmla="*/ 37 h 770"/>
                <a:gd name="T6" fmla="*/ 10 w 2280"/>
                <a:gd name="T7" fmla="*/ 78 h 770"/>
                <a:gd name="T8" fmla="*/ 0 w 2280"/>
                <a:gd name="T9" fmla="*/ 128 h 770"/>
                <a:gd name="T10" fmla="*/ 0 w 2280"/>
                <a:gd name="T11" fmla="*/ 641 h 770"/>
                <a:gd name="T12" fmla="*/ 10 w 2280"/>
                <a:gd name="T13" fmla="*/ 691 h 770"/>
                <a:gd name="T14" fmla="*/ 38 w 2280"/>
                <a:gd name="T15" fmla="*/ 732 h 770"/>
                <a:gd name="T16" fmla="*/ 78 w 2280"/>
                <a:gd name="T17" fmla="*/ 760 h 770"/>
                <a:gd name="T18" fmla="*/ 128 w 2280"/>
                <a:gd name="T19" fmla="*/ 770 h 770"/>
                <a:gd name="T20" fmla="*/ 2152 w 2280"/>
                <a:gd name="T21" fmla="*/ 770 h 770"/>
                <a:gd name="T22" fmla="*/ 2202 w 2280"/>
                <a:gd name="T23" fmla="*/ 760 h 770"/>
                <a:gd name="T24" fmla="*/ 2242 w 2280"/>
                <a:gd name="T25" fmla="*/ 732 h 770"/>
                <a:gd name="T26" fmla="*/ 2270 w 2280"/>
                <a:gd name="T27" fmla="*/ 691 h 770"/>
                <a:gd name="T28" fmla="*/ 2280 w 2280"/>
                <a:gd name="T29" fmla="*/ 641 h 770"/>
                <a:gd name="T30" fmla="*/ 2280 w 2280"/>
                <a:gd name="T31" fmla="*/ 128 h 770"/>
                <a:gd name="T32" fmla="*/ 2270 w 2280"/>
                <a:gd name="T33" fmla="*/ 78 h 770"/>
                <a:gd name="T34" fmla="*/ 2242 w 2280"/>
                <a:gd name="T35" fmla="*/ 37 h 770"/>
                <a:gd name="T36" fmla="*/ 2202 w 2280"/>
                <a:gd name="T37" fmla="*/ 10 h 770"/>
                <a:gd name="T38" fmla="*/ 2152 w 2280"/>
                <a:gd name="T39" fmla="*/ 0 h 770"/>
                <a:gd name="T40" fmla="*/ 128 w 2280"/>
                <a:gd name="T41" fmla="*/ 0 h 7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80"/>
                <a:gd name="T64" fmla="*/ 0 h 770"/>
                <a:gd name="T65" fmla="*/ 2280 w 2280"/>
                <a:gd name="T66" fmla="*/ 770 h 7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80" h="770">
                  <a:moveTo>
                    <a:pt x="128" y="0"/>
                  </a:moveTo>
                  <a:lnTo>
                    <a:pt x="78" y="10"/>
                  </a:lnTo>
                  <a:lnTo>
                    <a:pt x="38" y="37"/>
                  </a:lnTo>
                  <a:lnTo>
                    <a:pt x="10" y="78"/>
                  </a:lnTo>
                  <a:lnTo>
                    <a:pt x="0" y="128"/>
                  </a:lnTo>
                  <a:lnTo>
                    <a:pt x="0" y="641"/>
                  </a:lnTo>
                  <a:lnTo>
                    <a:pt x="10" y="691"/>
                  </a:lnTo>
                  <a:lnTo>
                    <a:pt x="38" y="732"/>
                  </a:lnTo>
                  <a:lnTo>
                    <a:pt x="78" y="760"/>
                  </a:lnTo>
                  <a:lnTo>
                    <a:pt x="128" y="770"/>
                  </a:lnTo>
                  <a:lnTo>
                    <a:pt x="2152" y="770"/>
                  </a:lnTo>
                  <a:lnTo>
                    <a:pt x="2202" y="760"/>
                  </a:lnTo>
                  <a:lnTo>
                    <a:pt x="2242" y="732"/>
                  </a:lnTo>
                  <a:lnTo>
                    <a:pt x="2270" y="691"/>
                  </a:lnTo>
                  <a:lnTo>
                    <a:pt x="2280" y="641"/>
                  </a:lnTo>
                  <a:lnTo>
                    <a:pt x="2280" y="128"/>
                  </a:lnTo>
                  <a:lnTo>
                    <a:pt x="2270" y="78"/>
                  </a:lnTo>
                  <a:lnTo>
                    <a:pt x="2242" y="37"/>
                  </a:lnTo>
                  <a:lnTo>
                    <a:pt x="2202" y="10"/>
                  </a:lnTo>
                  <a:lnTo>
                    <a:pt x="2152" y="0"/>
                  </a:lnTo>
                  <a:lnTo>
                    <a:pt x="128" y="0"/>
                  </a:lnTo>
                  <a:close/>
                </a:path>
              </a:pathLst>
            </a:custGeom>
            <a:noFill/>
            <a:ln w="9525">
              <a:solidFill>
                <a:srgbClr val="000000"/>
              </a:solidFill>
              <a:round/>
              <a:headEnd/>
              <a:tailEnd/>
            </a:ln>
          </p:spPr>
          <p:txBody>
            <a:bodyPr/>
            <a:lstStyle/>
            <a:p>
              <a:endParaRPr lang="tr-TR"/>
            </a:p>
          </p:txBody>
        </p:sp>
        <p:sp>
          <p:nvSpPr>
            <p:cNvPr id="37905" name="Freeform 5"/>
            <p:cNvSpPr>
              <a:spLocks/>
            </p:cNvSpPr>
            <p:nvPr/>
          </p:nvSpPr>
          <p:spPr bwMode="auto">
            <a:xfrm>
              <a:off x="7932" y="932"/>
              <a:ext cx="1752" cy="770"/>
            </a:xfrm>
            <a:custGeom>
              <a:avLst/>
              <a:gdLst>
                <a:gd name="T0" fmla="*/ 1624 w 1752"/>
                <a:gd name="T1" fmla="*/ 0 h 770"/>
                <a:gd name="T2" fmla="*/ 128 w 1752"/>
                <a:gd name="T3" fmla="*/ 0 h 770"/>
                <a:gd name="T4" fmla="*/ 78 w 1752"/>
                <a:gd name="T5" fmla="*/ 10 h 770"/>
                <a:gd name="T6" fmla="*/ 38 w 1752"/>
                <a:gd name="T7" fmla="*/ 37 h 770"/>
                <a:gd name="T8" fmla="*/ 10 w 1752"/>
                <a:gd name="T9" fmla="*/ 78 h 770"/>
                <a:gd name="T10" fmla="*/ 0 w 1752"/>
                <a:gd name="T11" fmla="*/ 128 h 770"/>
                <a:gd name="T12" fmla="*/ 0 w 1752"/>
                <a:gd name="T13" fmla="*/ 641 h 770"/>
                <a:gd name="T14" fmla="*/ 10 w 1752"/>
                <a:gd name="T15" fmla="*/ 691 h 770"/>
                <a:gd name="T16" fmla="*/ 38 w 1752"/>
                <a:gd name="T17" fmla="*/ 732 h 770"/>
                <a:gd name="T18" fmla="*/ 78 w 1752"/>
                <a:gd name="T19" fmla="*/ 760 h 770"/>
                <a:gd name="T20" fmla="*/ 128 w 1752"/>
                <a:gd name="T21" fmla="*/ 770 h 770"/>
                <a:gd name="T22" fmla="*/ 1624 w 1752"/>
                <a:gd name="T23" fmla="*/ 770 h 770"/>
                <a:gd name="T24" fmla="*/ 1674 w 1752"/>
                <a:gd name="T25" fmla="*/ 760 h 770"/>
                <a:gd name="T26" fmla="*/ 1714 w 1752"/>
                <a:gd name="T27" fmla="*/ 732 h 770"/>
                <a:gd name="T28" fmla="*/ 1742 w 1752"/>
                <a:gd name="T29" fmla="*/ 691 h 770"/>
                <a:gd name="T30" fmla="*/ 1752 w 1752"/>
                <a:gd name="T31" fmla="*/ 641 h 770"/>
                <a:gd name="T32" fmla="*/ 1752 w 1752"/>
                <a:gd name="T33" fmla="*/ 128 h 770"/>
                <a:gd name="T34" fmla="*/ 1742 w 1752"/>
                <a:gd name="T35" fmla="*/ 78 h 770"/>
                <a:gd name="T36" fmla="*/ 1714 w 1752"/>
                <a:gd name="T37" fmla="*/ 37 h 770"/>
                <a:gd name="T38" fmla="*/ 1674 w 1752"/>
                <a:gd name="T39" fmla="*/ 10 h 770"/>
                <a:gd name="T40" fmla="*/ 1624 w 1752"/>
                <a:gd name="T41" fmla="*/ 0 h 7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52"/>
                <a:gd name="T64" fmla="*/ 0 h 770"/>
                <a:gd name="T65" fmla="*/ 1752 w 1752"/>
                <a:gd name="T66" fmla="*/ 770 h 7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52" h="770">
                  <a:moveTo>
                    <a:pt x="1624" y="0"/>
                  </a:moveTo>
                  <a:lnTo>
                    <a:pt x="128" y="0"/>
                  </a:lnTo>
                  <a:lnTo>
                    <a:pt x="78" y="10"/>
                  </a:lnTo>
                  <a:lnTo>
                    <a:pt x="38" y="37"/>
                  </a:lnTo>
                  <a:lnTo>
                    <a:pt x="10" y="78"/>
                  </a:lnTo>
                  <a:lnTo>
                    <a:pt x="0" y="128"/>
                  </a:lnTo>
                  <a:lnTo>
                    <a:pt x="0" y="641"/>
                  </a:lnTo>
                  <a:lnTo>
                    <a:pt x="10" y="691"/>
                  </a:lnTo>
                  <a:lnTo>
                    <a:pt x="38" y="732"/>
                  </a:lnTo>
                  <a:lnTo>
                    <a:pt x="78" y="760"/>
                  </a:lnTo>
                  <a:lnTo>
                    <a:pt x="128" y="770"/>
                  </a:lnTo>
                  <a:lnTo>
                    <a:pt x="1624" y="770"/>
                  </a:lnTo>
                  <a:lnTo>
                    <a:pt x="1674" y="760"/>
                  </a:lnTo>
                  <a:lnTo>
                    <a:pt x="1714" y="732"/>
                  </a:lnTo>
                  <a:lnTo>
                    <a:pt x="1742" y="691"/>
                  </a:lnTo>
                  <a:lnTo>
                    <a:pt x="1752" y="641"/>
                  </a:lnTo>
                  <a:lnTo>
                    <a:pt x="1752" y="128"/>
                  </a:lnTo>
                  <a:lnTo>
                    <a:pt x="1742" y="78"/>
                  </a:lnTo>
                  <a:lnTo>
                    <a:pt x="1714" y="37"/>
                  </a:lnTo>
                  <a:lnTo>
                    <a:pt x="1674" y="10"/>
                  </a:lnTo>
                  <a:lnTo>
                    <a:pt x="1624" y="0"/>
                  </a:lnTo>
                  <a:close/>
                </a:path>
              </a:pathLst>
            </a:custGeom>
            <a:solidFill>
              <a:srgbClr val="E4B8B7"/>
            </a:solidFill>
            <a:ln w="9525">
              <a:noFill/>
              <a:round/>
              <a:headEnd/>
              <a:tailEnd/>
            </a:ln>
          </p:spPr>
          <p:txBody>
            <a:bodyPr/>
            <a:lstStyle/>
            <a:p>
              <a:endParaRPr lang="tr-TR"/>
            </a:p>
          </p:txBody>
        </p:sp>
        <p:sp>
          <p:nvSpPr>
            <p:cNvPr id="37906" name="Freeform 4"/>
            <p:cNvSpPr>
              <a:spLocks/>
            </p:cNvSpPr>
            <p:nvPr/>
          </p:nvSpPr>
          <p:spPr bwMode="auto">
            <a:xfrm>
              <a:off x="7932" y="932"/>
              <a:ext cx="1752" cy="770"/>
            </a:xfrm>
            <a:custGeom>
              <a:avLst/>
              <a:gdLst>
                <a:gd name="T0" fmla="*/ 128 w 1752"/>
                <a:gd name="T1" fmla="*/ 0 h 770"/>
                <a:gd name="T2" fmla="*/ 78 w 1752"/>
                <a:gd name="T3" fmla="*/ 10 h 770"/>
                <a:gd name="T4" fmla="*/ 38 w 1752"/>
                <a:gd name="T5" fmla="*/ 37 h 770"/>
                <a:gd name="T6" fmla="*/ 10 w 1752"/>
                <a:gd name="T7" fmla="*/ 78 h 770"/>
                <a:gd name="T8" fmla="*/ 0 w 1752"/>
                <a:gd name="T9" fmla="*/ 128 h 770"/>
                <a:gd name="T10" fmla="*/ 0 w 1752"/>
                <a:gd name="T11" fmla="*/ 641 h 770"/>
                <a:gd name="T12" fmla="*/ 10 w 1752"/>
                <a:gd name="T13" fmla="*/ 691 h 770"/>
                <a:gd name="T14" fmla="*/ 38 w 1752"/>
                <a:gd name="T15" fmla="*/ 732 h 770"/>
                <a:gd name="T16" fmla="*/ 78 w 1752"/>
                <a:gd name="T17" fmla="*/ 760 h 770"/>
                <a:gd name="T18" fmla="*/ 128 w 1752"/>
                <a:gd name="T19" fmla="*/ 770 h 770"/>
                <a:gd name="T20" fmla="*/ 1624 w 1752"/>
                <a:gd name="T21" fmla="*/ 770 h 770"/>
                <a:gd name="T22" fmla="*/ 1674 w 1752"/>
                <a:gd name="T23" fmla="*/ 760 h 770"/>
                <a:gd name="T24" fmla="*/ 1714 w 1752"/>
                <a:gd name="T25" fmla="*/ 732 h 770"/>
                <a:gd name="T26" fmla="*/ 1742 w 1752"/>
                <a:gd name="T27" fmla="*/ 691 h 770"/>
                <a:gd name="T28" fmla="*/ 1752 w 1752"/>
                <a:gd name="T29" fmla="*/ 641 h 770"/>
                <a:gd name="T30" fmla="*/ 1752 w 1752"/>
                <a:gd name="T31" fmla="*/ 128 h 770"/>
                <a:gd name="T32" fmla="*/ 1742 w 1752"/>
                <a:gd name="T33" fmla="*/ 78 h 770"/>
                <a:gd name="T34" fmla="*/ 1714 w 1752"/>
                <a:gd name="T35" fmla="*/ 37 h 770"/>
                <a:gd name="T36" fmla="*/ 1674 w 1752"/>
                <a:gd name="T37" fmla="*/ 10 h 770"/>
                <a:gd name="T38" fmla="*/ 1624 w 1752"/>
                <a:gd name="T39" fmla="*/ 0 h 770"/>
                <a:gd name="T40" fmla="*/ 128 w 1752"/>
                <a:gd name="T41" fmla="*/ 0 h 7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52"/>
                <a:gd name="T64" fmla="*/ 0 h 770"/>
                <a:gd name="T65" fmla="*/ 1752 w 1752"/>
                <a:gd name="T66" fmla="*/ 770 h 7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52" h="770">
                  <a:moveTo>
                    <a:pt x="128" y="0"/>
                  </a:moveTo>
                  <a:lnTo>
                    <a:pt x="78" y="10"/>
                  </a:lnTo>
                  <a:lnTo>
                    <a:pt x="38" y="37"/>
                  </a:lnTo>
                  <a:lnTo>
                    <a:pt x="10" y="78"/>
                  </a:lnTo>
                  <a:lnTo>
                    <a:pt x="0" y="128"/>
                  </a:lnTo>
                  <a:lnTo>
                    <a:pt x="0" y="641"/>
                  </a:lnTo>
                  <a:lnTo>
                    <a:pt x="10" y="691"/>
                  </a:lnTo>
                  <a:lnTo>
                    <a:pt x="38" y="732"/>
                  </a:lnTo>
                  <a:lnTo>
                    <a:pt x="78" y="760"/>
                  </a:lnTo>
                  <a:lnTo>
                    <a:pt x="128" y="770"/>
                  </a:lnTo>
                  <a:lnTo>
                    <a:pt x="1624" y="770"/>
                  </a:lnTo>
                  <a:lnTo>
                    <a:pt x="1674" y="760"/>
                  </a:lnTo>
                  <a:lnTo>
                    <a:pt x="1714" y="732"/>
                  </a:lnTo>
                  <a:lnTo>
                    <a:pt x="1742" y="691"/>
                  </a:lnTo>
                  <a:lnTo>
                    <a:pt x="1752" y="641"/>
                  </a:lnTo>
                  <a:lnTo>
                    <a:pt x="1752" y="128"/>
                  </a:lnTo>
                  <a:lnTo>
                    <a:pt x="1742" y="78"/>
                  </a:lnTo>
                  <a:lnTo>
                    <a:pt x="1714" y="37"/>
                  </a:lnTo>
                  <a:lnTo>
                    <a:pt x="1674" y="10"/>
                  </a:lnTo>
                  <a:lnTo>
                    <a:pt x="1624" y="0"/>
                  </a:lnTo>
                  <a:lnTo>
                    <a:pt x="128" y="0"/>
                  </a:lnTo>
                  <a:close/>
                </a:path>
              </a:pathLst>
            </a:custGeom>
            <a:noFill/>
            <a:ln w="9525">
              <a:solidFill>
                <a:srgbClr val="000000"/>
              </a:solidFill>
              <a:round/>
              <a:headEnd/>
              <a:tailEnd/>
            </a:ln>
          </p:spPr>
          <p:txBody>
            <a:bodyPr/>
            <a:lstStyle/>
            <a:p>
              <a:endParaRPr lang="tr-TR"/>
            </a:p>
          </p:txBody>
        </p:sp>
        <p:sp>
          <p:nvSpPr>
            <p:cNvPr id="37907" name="Text Box 3"/>
            <p:cNvSpPr txBox="1">
              <a:spLocks noChangeArrowheads="1"/>
            </p:cNvSpPr>
            <p:nvPr/>
          </p:nvSpPr>
          <p:spPr bwMode="auto">
            <a:xfrm>
              <a:off x="436" y="1051"/>
              <a:ext cx="7319" cy="585"/>
            </a:xfrm>
            <a:prstGeom prst="rect">
              <a:avLst/>
            </a:prstGeom>
            <a:noFill/>
            <a:ln w="9525">
              <a:noFill/>
              <a:miter lim="800000"/>
              <a:headEnd/>
              <a:tailEnd/>
            </a:ln>
          </p:spPr>
          <p:txBody>
            <a:bodyPr lIns="0" tIns="0" rIns="0" bIns="0"/>
            <a:lstStyle/>
            <a:p>
              <a:pPr>
                <a:tabLst>
                  <a:tab pos="904875" algn="l"/>
                  <a:tab pos="2155825" algn="l"/>
                  <a:tab pos="3440113" algn="l"/>
                </a:tabLst>
              </a:pPr>
              <a:r>
                <a:rPr lang="tr-TR" sz="1200" b="1">
                  <a:solidFill>
                    <a:srgbClr val="FF0000"/>
                  </a:solidFill>
                  <a:cs typeface="Times New Roman" pitchFamily="18" charset="0"/>
                </a:rPr>
                <a:t>Sadrazam	Vezirler	     Kazasker	        Reis’ül Küttap</a:t>
              </a:r>
              <a:endParaRPr lang="tr-TR" sz="600"/>
            </a:p>
            <a:p>
              <a:pPr eaLnBrk="0" hangingPunct="0">
                <a:tabLst>
                  <a:tab pos="904875" algn="l"/>
                  <a:tab pos="2155825" algn="l"/>
                  <a:tab pos="3440113" algn="l"/>
                </a:tabLst>
              </a:pPr>
              <a:r>
                <a:rPr lang="tr-TR" sz="1200" b="1">
                  <a:solidFill>
                    <a:srgbClr val="FF0000"/>
                  </a:solidFill>
                  <a:cs typeface="Times New Roman" pitchFamily="18" charset="0"/>
                </a:rPr>
                <a:t>(Başbakan	(Devlet Bakanı)	    (Adalet Bakanı)	        (Dış İşleri Bakanı)</a:t>
              </a:r>
              <a:endParaRPr lang="tr-TR"/>
            </a:p>
          </p:txBody>
        </p:sp>
        <p:sp>
          <p:nvSpPr>
            <p:cNvPr id="37908" name="Text Box 2"/>
            <p:cNvSpPr txBox="1">
              <a:spLocks noChangeArrowheads="1"/>
            </p:cNvSpPr>
            <p:nvPr/>
          </p:nvSpPr>
          <p:spPr bwMode="auto">
            <a:xfrm>
              <a:off x="8154" y="1051"/>
              <a:ext cx="3349" cy="585"/>
            </a:xfrm>
            <a:prstGeom prst="rect">
              <a:avLst/>
            </a:prstGeom>
            <a:noFill/>
            <a:ln w="9525">
              <a:noFill/>
              <a:miter lim="800000"/>
              <a:headEnd/>
              <a:tailEnd/>
            </a:ln>
          </p:spPr>
          <p:txBody>
            <a:bodyPr lIns="0" tIns="0" rIns="0" bIns="0"/>
            <a:lstStyle/>
            <a:p>
              <a:pPr algn="ctr">
                <a:tabLst>
                  <a:tab pos="1058863" algn="l"/>
                </a:tabLst>
              </a:pPr>
              <a:r>
                <a:rPr lang="tr-TR" sz="1200" b="1">
                  <a:solidFill>
                    <a:srgbClr val="FF0000"/>
                  </a:solidFill>
                  <a:cs typeface="Times New Roman" pitchFamily="18" charset="0"/>
                </a:rPr>
                <a:t>Nişancı	Defterdar</a:t>
              </a:r>
              <a:endParaRPr lang="tr-TR" sz="600"/>
            </a:p>
            <a:p>
              <a:pPr algn="ctr" eaLnBrk="0" hangingPunct="0">
                <a:tabLst>
                  <a:tab pos="1058863" algn="l"/>
                </a:tabLst>
              </a:pPr>
              <a:r>
                <a:rPr lang="tr-TR" sz="1200" b="1">
                  <a:solidFill>
                    <a:srgbClr val="FF0000"/>
                  </a:solidFill>
                  <a:cs typeface="Times New Roman" pitchFamily="18" charset="0"/>
                </a:rPr>
                <a:t>(Özel kalem)	(Maliye Bakanı)</a:t>
              </a:r>
              <a:endParaRPr lang="tr-TR"/>
            </a:p>
          </p:txBody>
        </p:sp>
      </p:grpSp>
      <p:sp>
        <p:nvSpPr>
          <p:cNvPr id="37891" name="Rectangle 22"/>
          <p:cNvSpPr>
            <a:spLocks noChangeArrowheads="1"/>
          </p:cNvSpPr>
          <p:nvPr/>
        </p:nvSpPr>
        <p:spPr bwMode="auto">
          <a:xfrm>
            <a:off x="1187450" y="130175"/>
            <a:ext cx="7200900" cy="892175"/>
          </a:xfrm>
          <a:prstGeom prst="rect">
            <a:avLst/>
          </a:prstGeom>
          <a:noFill/>
          <a:ln w="9525">
            <a:noFill/>
            <a:miter lim="800000"/>
            <a:headEnd/>
            <a:tailEnd/>
          </a:ln>
        </p:spPr>
        <p:txBody>
          <a:bodyPr anchor="ctr">
            <a:spAutoFit/>
          </a:bodyPr>
          <a:lstStyle/>
          <a:p>
            <a:endParaRPr lang="tr-TR" sz="600">
              <a:solidFill>
                <a:srgbClr val="FF0000"/>
              </a:solidFill>
            </a:endParaRPr>
          </a:p>
          <a:p>
            <a:pPr eaLnBrk="0" hangingPunct="0"/>
            <a:r>
              <a:rPr lang="tr-TR" sz="2800">
                <a:solidFill>
                  <a:srgbClr val="FF0000"/>
                </a:solidFill>
              </a:rPr>
              <a:t>DİVANI HÜMAYUN (BAKANLAR KURULU)</a:t>
            </a:r>
            <a:endParaRPr lang="tr-TR" sz="2800"/>
          </a:p>
          <a:p>
            <a:pPr eaLnBrk="0" hangingPunct="0"/>
            <a:endParaRPr lang="tr-T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107950" y="206375"/>
            <a:ext cx="8928100" cy="2554288"/>
          </a:xfrm>
          <a:prstGeom prst="rect">
            <a:avLst/>
          </a:prstGeom>
          <a:noFill/>
          <a:ln w="9525">
            <a:noFill/>
            <a:miter lim="800000"/>
            <a:headEnd/>
            <a:tailEnd/>
          </a:ln>
        </p:spPr>
        <p:txBody>
          <a:bodyPr anchor="ctr">
            <a:spAutoFit/>
          </a:bodyPr>
          <a:lstStyle/>
          <a:p>
            <a:pPr indent="457200"/>
            <a:r>
              <a:rPr lang="tr-TR" sz="3200" b="1">
                <a:solidFill>
                  <a:srgbClr val="FF0000"/>
                </a:solidFill>
                <a:cs typeface="Times New Roman" pitchFamily="18" charset="0"/>
              </a:rPr>
              <a:t>Divanı Hümayun: </a:t>
            </a:r>
            <a:r>
              <a:rPr lang="tr-TR" sz="3200">
                <a:cs typeface="Times New Roman" pitchFamily="18" charset="0"/>
              </a:rPr>
              <a:t>Padişah başkanlığında toplanan askeri, siyasi, idari, hukuki ve mali işlerin görüşüldüğü ve karara bağlandığı kuruldur. Günümüzdeki karşılığı </a:t>
            </a:r>
            <a:r>
              <a:rPr lang="tr-TR" sz="3200" b="1">
                <a:solidFill>
                  <a:srgbClr val="FF0000"/>
                </a:solidFill>
                <a:cs typeface="Times New Roman" pitchFamily="18" charset="0"/>
              </a:rPr>
              <a:t>Bakanlar Kuruludur.</a:t>
            </a:r>
            <a:endParaRPr lang="tr-TR" sz="3200"/>
          </a:p>
        </p:txBody>
      </p:sp>
      <p:pic>
        <p:nvPicPr>
          <p:cNvPr id="38914" name="Picture 2" descr="https://i.pinimg.com/736x/03/c6/04/03c604e86bc5f6f13d312addb47729d3--ottoman-empire.jpg"/>
          <p:cNvPicPr>
            <a:picLocks noChangeAspect="1" noChangeArrowheads="1"/>
          </p:cNvPicPr>
          <p:nvPr/>
        </p:nvPicPr>
        <p:blipFill>
          <a:blip r:embed="rId2" cstate="print"/>
          <a:srcRect/>
          <a:stretch>
            <a:fillRect/>
          </a:stretch>
        </p:blipFill>
        <p:spPr bwMode="auto">
          <a:xfrm>
            <a:off x="2268538" y="2205038"/>
            <a:ext cx="6065837" cy="4538662"/>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1 Dikdörtgen"/>
          <p:cNvSpPr>
            <a:spLocks noChangeArrowheads="1"/>
          </p:cNvSpPr>
          <p:nvPr/>
        </p:nvSpPr>
        <p:spPr bwMode="auto">
          <a:xfrm>
            <a:off x="250825" y="260350"/>
            <a:ext cx="8713788" cy="3048000"/>
          </a:xfrm>
          <a:prstGeom prst="rect">
            <a:avLst/>
          </a:prstGeom>
          <a:noFill/>
          <a:ln w="9525">
            <a:noFill/>
            <a:miter lim="800000"/>
            <a:headEnd/>
            <a:tailEnd/>
          </a:ln>
        </p:spPr>
        <p:txBody>
          <a:bodyPr>
            <a:spAutoFit/>
          </a:bodyPr>
          <a:lstStyle/>
          <a:p>
            <a:pPr indent="457200" eaLnBrk="0" hangingPunct="0"/>
            <a:r>
              <a:rPr lang="tr-TR" sz="3200" b="1">
                <a:solidFill>
                  <a:srgbClr val="FF0000"/>
                </a:solidFill>
                <a:cs typeface="Times New Roman" pitchFamily="18" charset="0"/>
              </a:rPr>
              <a:t>Sadrazam: </a:t>
            </a:r>
            <a:r>
              <a:rPr lang="tr-TR" sz="3200">
                <a:cs typeface="Times New Roman" pitchFamily="18" charset="0"/>
              </a:rPr>
              <a:t>Padişahın vekilidir, padişahtan sonra en yetkili kişidir. Günümüzdeki karşılığı</a:t>
            </a:r>
            <a:endParaRPr lang="tr-TR" sz="3200"/>
          </a:p>
          <a:p>
            <a:pPr indent="457200" eaLnBrk="0" hangingPunct="0"/>
            <a:r>
              <a:rPr lang="tr-TR" sz="3200">
                <a:solidFill>
                  <a:srgbClr val="FF0000"/>
                </a:solidFill>
              </a:rPr>
              <a:t>Başbakandır.</a:t>
            </a:r>
            <a:endParaRPr lang="tr-TR" sz="3200"/>
          </a:p>
          <a:p>
            <a:pPr indent="457200" eaLnBrk="0" hangingPunct="0"/>
            <a:r>
              <a:rPr lang="tr-TR" sz="3200" b="1">
                <a:solidFill>
                  <a:srgbClr val="FF0000"/>
                </a:solidFill>
                <a:cs typeface="Times New Roman" pitchFamily="18" charset="0"/>
              </a:rPr>
              <a:t>Vezirler: </a:t>
            </a:r>
            <a:r>
              <a:rPr lang="tr-TR" sz="3200">
                <a:cs typeface="Times New Roman" pitchFamily="18" charset="0"/>
              </a:rPr>
              <a:t>Paşa unvanını kullanan, bakanlık ve valilik görevini yerine getiren kişidir.</a:t>
            </a:r>
            <a:endParaRPr lang="tr-TR" sz="3200"/>
          </a:p>
          <a:p>
            <a:pPr indent="457200" eaLnBrk="0" hangingPunct="0"/>
            <a:r>
              <a:rPr lang="tr-TR" sz="3200">
                <a:cs typeface="Times New Roman" pitchFamily="18" charset="0"/>
              </a:rPr>
              <a:t>Günümüzdeki karşılığı </a:t>
            </a:r>
            <a:r>
              <a:rPr lang="tr-TR" sz="3200" b="1">
                <a:solidFill>
                  <a:srgbClr val="FF0000"/>
                </a:solidFill>
                <a:cs typeface="Times New Roman" pitchFamily="18" charset="0"/>
              </a:rPr>
              <a:t>Devlet Bakanlığıdır.</a:t>
            </a:r>
            <a:endParaRPr lang="tr-TR" sz="3200"/>
          </a:p>
        </p:txBody>
      </p:sp>
      <p:pic>
        <p:nvPicPr>
          <p:cNvPr id="39938" name="Picture 2" descr="https://slideplayer.biz.tr/slide/3152046/11/images/13/SADRAZAM+Padi%C5%9Fah%C4%B1n+m%C3%BChr%C3%BCn%C3%BC+ta%C5%9F%C4%B1rlard%C4%B1..jpg"/>
          <p:cNvPicPr>
            <a:picLocks noChangeAspect="1" noChangeArrowheads="1"/>
          </p:cNvPicPr>
          <p:nvPr/>
        </p:nvPicPr>
        <p:blipFill>
          <a:blip r:embed="rId2" cstate="print"/>
          <a:srcRect/>
          <a:stretch>
            <a:fillRect/>
          </a:stretch>
        </p:blipFill>
        <p:spPr bwMode="auto">
          <a:xfrm>
            <a:off x="684213" y="3213100"/>
            <a:ext cx="7200900" cy="3544888"/>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1 Dikdörtgen"/>
          <p:cNvSpPr>
            <a:spLocks noChangeArrowheads="1"/>
          </p:cNvSpPr>
          <p:nvPr/>
        </p:nvSpPr>
        <p:spPr bwMode="auto">
          <a:xfrm>
            <a:off x="179388" y="188913"/>
            <a:ext cx="8856662" cy="5160962"/>
          </a:xfrm>
          <a:prstGeom prst="rect">
            <a:avLst/>
          </a:prstGeom>
          <a:noFill/>
          <a:ln w="9525">
            <a:noFill/>
            <a:miter lim="800000"/>
            <a:headEnd/>
            <a:tailEnd/>
          </a:ln>
        </p:spPr>
        <p:txBody>
          <a:bodyPr>
            <a:spAutoFit/>
          </a:bodyPr>
          <a:lstStyle/>
          <a:p>
            <a:pPr indent="457200" eaLnBrk="0" hangingPunct="0"/>
            <a:r>
              <a:rPr lang="tr-TR" sz="3200" b="1">
                <a:solidFill>
                  <a:srgbClr val="FF0000"/>
                </a:solidFill>
                <a:cs typeface="Times New Roman" pitchFamily="18" charset="0"/>
              </a:rPr>
              <a:t>Kazasker: </a:t>
            </a:r>
            <a:r>
              <a:rPr lang="tr-TR" sz="3200">
                <a:cs typeface="Times New Roman" pitchFamily="18" charset="0"/>
              </a:rPr>
              <a:t>Kadı ve müderrislerin atama ve tayin işlerini yapan, devleti ilgilendiren davalara bakan kişidir. Günümüzdeki karşılığı </a:t>
            </a:r>
            <a:r>
              <a:rPr lang="tr-TR" sz="3200" b="1">
                <a:solidFill>
                  <a:srgbClr val="FF0000"/>
                </a:solidFill>
                <a:cs typeface="Times New Roman" pitchFamily="18" charset="0"/>
              </a:rPr>
              <a:t>Adalet Bakanıdır.</a:t>
            </a:r>
            <a:endParaRPr lang="tr-TR" sz="3200"/>
          </a:p>
          <a:p>
            <a:pPr indent="457200" eaLnBrk="0" hangingPunct="0"/>
            <a:r>
              <a:rPr lang="tr-TR" sz="3200" b="1">
                <a:solidFill>
                  <a:srgbClr val="FF0000"/>
                </a:solidFill>
                <a:cs typeface="Times New Roman" pitchFamily="18" charset="0"/>
              </a:rPr>
              <a:t>Reis’ül Küttap : </a:t>
            </a:r>
            <a:r>
              <a:rPr lang="tr-TR" sz="3200">
                <a:cs typeface="Times New Roman" pitchFamily="18" charset="0"/>
              </a:rPr>
              <a:t>Padişah fermanlarına uygun olarak emirleri yazan, yabancı devletlerden gelen mektupları tercüme edip cevap veren kişidir. Günümüzdeki karşılığı </a:t>
            </a:r>
            <a:r>
              <a:rPr lang="tr-TR" sz="3200" b="1">
                <a:solidFill>
                  <a:srgbClr val="FF0000"/>
                </a:solidFill>
                <a:cs typeface="Times New Roman" pitchFamily="18" charset="0"/>
              </a:rPr>
              <a:t>Dışişleri Bakanıdır</a:t>
            </a:r>
            <a:r>
              <a:rPr lang="tr-TR" sz="3200">
                <a:cs typeface="Times New Roman" pitchFamily="18" charset="0"/>
              </a:rPr>
              <a:t>.</a:t>
            </a:r>
            <a:endParaRPr lang="tr-TR" sz="3200"/>
          </a:p>
          <a:p>
            <a:pPr indent="457200" eaLnBrk="0" hangingPunct="0"/>
            <a:endParaRPr lang="tr-TR" sz="3200"/>
          </a:p>
        </p:txBody>
      </p:sp>
      <p:pic>
        <p:nvPicPr>
          <p:cNvPr id="40962" name="Picture 2" descr="https://im0-tub-tr.yandex.net/i?id=7d30a7979bd6bac0afefc4c73c5f6795&amp;n=13"/>
          <p:cNvPicPr>
            <a:picLocks noChangeAspect="1" noChangeArrowheads="1"/>
          </p:cNvPicPr>
          <p:nvPr/>
        </p:nvPicPr>
        <p:blipFill>
          <a:blip r:embed="rId2" cstate="print"/>
          <a:srcRect/>
          <a:stretch>
            <a:fillRect/>
          </a:stretch>
        </p:blipFill>
        <p:spPr bwMode="auto">
          <a:xfrm>
            <a:off x="2268538" y="4149725"/>
            <a:ext cx="2519362" cy="2519363"/>
          </a:xfrm>
          <a:prstGeom prst="rect">
            <a:avLst/>
          </a:prstGeom>
          <a:noFill/>
          <a:ln w="9525">
            <a:noFill/>
            <a:miter lim="800000"/>
            <a:headEnd/>
            <a:tailEnd/>
          </a:ln>
        </p:spPr>
      </p:pic>
      <p:pic>
        <p:nvPicPr>
          <p:cNvPr id="40963" name="Picture 4" descr="https://slideplayer.biz.tr/slide/9482846/29/images/12/RE%C4%B0S-%C3%9CL+K%C3%9CTTAB+Reis-%C3%BCl+K%C3%BCttab+Osmanl%C4%B1+Devleti%E2%80%99nde+d%C4%B1%C5%9F+devletlerle+olan+ili%C5%9Fkilerden+sorumlu+olan+ki%C5%9Fidir..jpg"/>
          <p:cNvPicPr>
            <a:picLocks noChangeAspect="1" noChangeArrowheads="1"/>
          </p:cNvPicPr>
          <p:nvPr/>
        </p:nvPicPr>
        <p:blipFill>
          <a:blip r:embed="rId3" cstate="print"/>
          <a:srcRect/>
          <a:stretch>
            <a:fillRect/>
          </a:stretch>
        </p:blipFill>
        <p:spPr bwMode="auto">
          <a:xfrm>
            <a:off x="4787900" y="4149725"/>
            <a:ext cx="4248150" cy="253682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Dikdörtgen"/>
          <p:cNvSpPr>
            <a:spLocks noChangeArrowheads="1"/>
          </p:cNvSpPr>
          <p:nvPr/>
        </p:nvSpPr>
        <p:spPr bwMode="auto">
          <a:xfrm>
            <a:off x="323850" y="115888"/>
            <a:ext cx="8640763" cy="3540125"/>
          </a:xfrm>
          <a:prstGeom prst="rect">
            <a:avLst/>
          </a:prstGeom>
          <a:noFill/>
          <a:ln w="9525">
            <a:noFill/>
            <a:miter lim="800000"/>
            <a:headEnd/>
            <a:tailEnd/>
          </a:ln>
        </p:spPr>
        <p:txBody>
          <a:bodyPr>
            <a:spAutoFit/>
          </a:bodyPr>
          <a:lstStyle/>
          <a:p>
            <a:pPr indent="457200" eaLnBrk="0" hangingPunct="0"/>
            <a:r>
              <a:rPr lang="tr-TR" sz="3200" b="1">
                <a:solidFill>
                  <a:srgbClr val="FF0000"/>
                </a:solidFill>
                <a:cs typeface="Times New Roman" pitchFamily="18" charset="0"/>
              </a:rPr>
              <a:t>Nişancı: </a:t>
            </a:r>
            <a:r>
              <a:rPr lang="tr-TR" sz="3200">
                <a:cs typeface="Times New Roman" pitchFamily="18" charset="0"/>
              </a:rPr>
              <a:t>Padişahın yazılarına imza(nişan)’sını koyan, tuğrasını çeken, arazi kayıtlarını tutan kişidir. Günümüzdeki karşılığı </a:t>
            </a:r>
            <a:r>
              <a:rPr lang="tr-TR" sz="3200" b="1">
                <a:solidFill>
                  <a:srgbClr val="FF0000"/>
                </a:solidFill>
                <a:cs typeface="Times New Roman" pitchFamily="18" charset="0"/>
              </a:rPr>
              <a:t>Devlet İşleri Özel Kalem Müdürüdür.</a:t>
            </a:r>
            <a:endParaRPr lang="tr-TR" sz="3200"/>
          </a:p>
          <a:p>
            <a:pPr indent="457200" eaLnBrk="0" hangingPunct="0"/>
            <a:r>
              <a:rPr lang="tr-TR" sz="3200" b="1">
                <a:solidFill>
                  <a:srgbClr val="FF0000"/>
                </a:solidFill>
                <a:cs typeface="Times New Roman" pitchFamily="18" charset="0"/>
              </a:rPr>
              <a:t>Defterdar: </a:t>
            </a:r>
            <a:r>
              <a:rPr lang="tr-TR" sz="3200">
                <a:cs typeface="Times New Roman" pitchFamily="18" charset="0"/>
              </a:rPr>
              <a:t>Maliye işlerine bakan, gelir ve gideri ayarlayarak bütçe yapan kişidir. Günümüzdeki karşılığı </a:t>
            </a:r>
            <a:r>
              <a:rPr lang="tr-TR" sz="3200" b="1">
                <a:solidFill>
                  <a:srgbClr val="FF0000"/>
                </a:solidFill>
                <a:cs typeface="Times New Roman" pitchFamily="18" charset="0"/>
              </a:rPr>
              <a:t>Maliye Bakanlığıdır</a:t>
            </a:r>
            <a:endParaRPr lang="tr-TR" sz="3200">
              <a:latin typeface="Calibri" pitchFamily="34" charset="0"/>
            </a:endParaRPr>
          </a:p>
        </p:txBody>
      </p:sp>
      <p:pic>
        <p:nvPicPr>
          <p:cNvPr id="41986" name="Picture 2" descr="https://www.sosyaldeyince.com/images/nisanci.jpg"/>
          <p:cNvPicPr>
            <a:picLocks noChangeAspect="1" noChangeArrowheads="1"/>
          </p:cNvPicPr>
          <p:nvPr/>
        </p:nvPicPr>
        <p:blipFill>
          <a:blip r:embed="rId2" cstate="print"/>
          <a:srcRect/>
          <a:stretch>
            <a:fillRect/>
          </a:stretch>
        </p:blipFill>
        <p:spPr bwMode="auto">
          <a:xfrm>
            <a:off x="2268538" y="3573463"/>
            <a:ext cx="3438525" cy="31686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323850" y="246063"/>
            <a:ext cx="8496300" cy="4032250"/>
          </a:xfrm>
          <a:prstGeom prst="rect">
            <a:avLst/>
          </a:prstGeom>
          <a:noFill/>
          <a:ln w="9525">
            <a:noFill/>
            <a:miter lim="800000"/>
            <a:headEnd/>
            <a:tailEnd/>
          </a:ln>
        </p:spPr>
        <p:txBody>
          <a:bodyPr anchor="ctr">
            <a:spAutoFit/>
          </a:bodyPr>
          <a:lstStyle/>
          <a:p>
            <a:pPr indent="457200" algn="just"/>
            <a:r>
              <a:rPr lang="tr-TR" sz="3200">
                <a:solidFill>
                  <a:srgbClr val="FF0000"/>
                </a:solidFill>
              </a:rPr>
              <a:t>Söğüt ve Domaniç Bölgesinin Yurt Seçilmesinin Sağladığı Faydalar</a:t>
            </a:r>
            <a:endParaRPr lang="tr-TR" sz="3200"/>
          </a:p>
          <a:p>
            <a:pPr indent="457200" algn="just" eaLnBrk="0" hangingPunct="0"/>
            <a:r>
              <a:rPr lang="tr-TR" sz="3200">
                <a:cs typeface="Times New Roman" pitchFamily="18" charset="0"/>
              </a:rPr>
              <a:t>Osmanlının yurt edindiği toprakların Bizans İmparatorluğu‘nun büyük kent ve kasabaları ile komşu olması ve önemli ticaret yolları üzerindeki bu şehirler ile yapılan ticaretten Osmanlı Beyliği’nin önemli gelir elde etmesi </a:t>
            </a:r>
            <a:r>
              <a:rPr lang="tr-TR" sz="3200" b="1">
                <a:solidFill>
                  <a:srgbClr val="FF0000"/>
                </a:solidFill>
                <a:cs typeface="Times New Roman" pitchFamily="18" charset="0"/>
              </a:rPr>
              <a:t>(Ekonomik)</a:t>
            </a:r>
            <a:endParaRPr lang="tr-TR" sz="3200"/>
          </a:p>
        </p:txBody>
      </p:sp>
      <p:pic>
        <p:nvPicPr>
          <p:cNvPr id="15362" name="Picture 4" descr="https://images.slideplayer.biz.tr/74/13914706/slides/slide_5.jpg"/>
          <p:cNvPicPr>
            <a:picLocks noChangeAspect="1" noChangeArrowheads="1"/>
          </p:cNvPicPr>
          <p:nvPr/>
        </p:nvPicPr>
        <p:blipFill>
          <a:blip r:embed="rId2" cstate="print"/>
          <a:srcRect/>
          <a:stretch>
            <a:fillRect/>
          </a:stretch>
        </p:blipFill>
        <p:spPr bwMode="auto">
          <a:xfrm>
            <a:off x="2700338" y="3860800"/>
            <a:ext cx="5543550" cy="2681288"/>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179388" y="155575"/>
            <a:ext cx="8785225" cy="2554288"/>
          </a:xfrm>
          <a:prstGeom prst="rect">
            <a:avLst/>
          </a:prstGeom>
          <a:noFill/>
          <a:ln w="9525">
            <a:noFill/>
            <a:miter lim="800000"/>
            <a:headEnd/>
            <a:tailEnd/>
          </a:ln>
        </p:spPr>
        <p:txBody>
          <a:bodyPr anchor="ctr">
            <a:spAutoFit/>
          </a:bodyPr>
          <a:lstStyle/>
          <a:p>
            <a:pPr indent="457200"/>
            <a:r>
              <a:rPr lang="tr-TR" sz="3200">
                <a:solidFill>
                  <a:srgbClr val="FF0000"/>
                </a:solidFill>
              </a:rPr>
              <a:t>    Yıldırım Beyazıt (1389-1402)</a:t>
            </a:r>
            <a:endParaRPr lang="tr-TR" sz="3200"/>
          </a:p>
          <a:p>
            <a:pPr indent="457200" eaLnBrk="0" hangingPunct="0"/>
            <a:r>
              <a:rPr lang="tr-TR" sz="3200" b="1">
                <a:solidFill>
                  <a:srgbClr val="C00000"/>
                </a:solidFill>
                <a:cs typeface="Times New Roman" pitchFamily="18" charset="0"/>
              </a:rPr>
              <a:t>Ankara Savaşı: </a:t>
            </a:r>
            <a:r>
              <a:rPr lang="tr-TR" sz="3200">
                <a:cs typeface="Times New Roman" pitchFamily="18" charset="0"/>
              </a:rPr>
              <a:t>Yıldırım Bayezid ile Timur arasında Ankara yakınlarındaki Çubuk Ovası'nda yapılan savaşta Yıldırım Beyazıt yenildi.</a:t>
            </a:r>
            <a:endParaRPr lang="tr-TR" sz="3200"/>
          </a:p>
        </p:txBody>
      </p:sp>
      <p:pic>
        <p:nvPicPr>
          <p:cNvPr id="43010" name="Picture 4" descr="https://pbs.twimg.com/media/DjLcoyzWsAApUK7.jpg"/>
          <p:cNvPicPr>
            <a:picLocks noChangeAspect="1" noChangeArrowheads="1"/>
          </p:cNvPicPr>
          <p:nvPr/>
        </p:nvPicPr>
        <p:blipFill>
          <a:blip r:embed="rId2" cstate="print"/>
          <a:srcRect/>
          <a:stretch>
            <a:fillRect/>
          </a:stretch>
        </p:blipFill>
        <p:spPr bwMode="auto">
          <a:xfrm>
            <a:off x="1692275" y="2205038"/>
            <a:ext cx="6840538" cy="433387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Dikdörtgen"/>
          <p:cNvSpPr>
            <a:spLocks noChangeArrowheads="1"/>
          </p:cNvSpPr>
          <p:nvPr/>
        </p:nvSpPr>
        <p:spPr bwMode="auto">
          <a:xfrm>
            <a:off x="179388" y="188913"/>
            <a:ext cx="8785225" cy="4032250"/>
          </a:xfrm>
          <a:prstGeom prst="rect">
            <a:avLst/>
          </a:prstGeom>
          <a:noFill/>
          <a:ln w="9525">
            <a:noFill/>
            <a:miter lim="800000"/>
            <a:headEnd/>
            <a:tailEnd/>
          </a:ln>
        </p:spPr>
        <p:txBody>
          <a:bodyPr>
            <a:spAutoFit/>
          </a:bodyPr>
          <a:lstStyle/>
          <a:p>
            <a:pPr indent="457200" eaLnBrk="0" hangingPunct="0"/>
            <a:r>
              <a:rPr lang="tr-TR" sz="3200">
                <a:solidFill>
                  <a:srgbClr val="C00000"/>
                </a:solidFill>
              </a:rPr>
              <a:t>Ankara Savaşı'nın Sonuçları:</a:t>
            </a:r>
          </a:p>
          <a:p>
            <a:pPr indent="457200" eaLnBrk="0" hangingPunct="0"/>
            <a:r>
              <a:rPr lang="tr-TR" sz="3200">
                <a:cs typeface="Times New Roman" pitchFamily="18" charset="0"/>
              </a:rPr>
              <a:t>   Osmanlı Devleti dağılma tehlikesi geçirerek taht kavgaları dönemi </a:t>
            </a:r>
            <a:r>
              <a:rPr lang="tr-TR" sz="3200" b="1">
                <a:solidFill>
                  <a:srgbClr val="FF0000"/>
                </a:solidFill>
                <a:cs typeface="Times New Roman" pitchFamily="18" charset="0"/>
              </a:rPr>
              <a:t>(Fetret Devri)</a:t>
            </a:r>
            <a:endParaRPr lang="tr-TR" sz="3200"/>
          </a:p>
          <a:p>
            <a:pPr indent="457200" eaLnBrk="0" hangingPunct="0"/>
            <a:r>
              <a:rPr lang="tr-TR" sz="3200">
                <a:cs typeface="Times New Roman" pitchFamily="18" charset="0"/>
              </a:rPr>
              <a:t>başlamıştır.</a:t>
            </a:r>
            <a:endParaRPr lang="tr-TR" sz="3200"/>
          </a:p>
          <a:p>
            <a:pPr indent="457200" eaLnBrk="0" hangingPunct="0"/>
            <a:r>
              <a:rPr lang="tr-TR" sz="3200">
                <a:solidFill>
                  <a:srgbClr val="FF0000"/>
                </a:solidFill>
                <a:cs typeface="Times New Roman" pitchFamily="18" charset="0"/>
              </a:rPr>
              <a:t>*</a:t>
            </a:r>
            <a:r>
              <a:rPr lang="tr-TR" sz="3200">
                <a:cs typeface="Times New Roman" pitchFamily="18" charset="0"/>
              </a:rPr>
              <a:t>Anadolu Türk Birliği bozuldu, </a:t>
            </a:r>
          </a:p>
          <a:p>
            <a:pPr indent="457200" eaLnBrk="0" hangingPunct="0"/>
            <a:r>
              <a:rPr lang="tr-TR" sz="3200">
                <a:solidFill>
                  <a:srgbClr val="FF0000"/>
                </a:solidFill>
                <a:cs typeface="Times New Roman" pitchFamily="18" charset="0"/>
              </a:rPr>
              <a:t>*</a:t>
            </a:r>
            <a:r>
              <a:rPr lang="tr-TR" sz="3200">
                <a:cs typeface="Times New Roman" pitchFamily="18" charset="0"/>
              </a:rPr>
              <a:t>Türk beylikleri yeniden kuruldu.    </a:t>
            </a:r>
          </a:p>
          <a:p>
            <a:pPr indent="457200" eaLnBrk="0" hangingPunct="0"/>
            <a:r>
              <a:rPr lang="tr-TR" sz="3200">
                <a:solidFill>
                  <a:srgbClr val="FF0000"/>
                </a:solidFill>
                <a:cs typeface="Times New Roman" pitchFamily="18" charset="0"/>
              </a:rPr>
              <a:t>*</a:t>
            </a:r>
            <a:r>
              <a:rPr lang="tr-TR" sz="3200">
                <a:cs typeface="Times New Roman" pitchFamily="18" charset="0"/>
              </a:rPr>
              <a:t>Bizans’ın yıkılması ve İstanbul'un fethi gecikti.</a:t>
            </a:r>
            <a:endParaRPr lang="tr-TR" sz="3200"/>
          </a:p>
        </p:txBody>
      </p:sp>
      <p:pic>
        <p:nvPicPr>
          <p:cNvPr id="44034" name="Picture 2" descr="https://slideplayer.biz.tr/slide/11883010/66/images/75/ANKARA+SAVA%C5%9EI+1402+Timur+Devleti+ile+Osmanl%C4%B1+Devleti+aras%C4%B1nda+1402+de+yap%C4%B1lan+bir+sava%C5%9Ft%C4%B1r..jpg"/>
          <p:cNvPicPr>
            <a:picLocks noChangeAspect="1" noChangeArrowheads="1"/>
          </p:cNvPicPr>
          <p:nvPr/>
        </p:nvPicPr>
        <p:blipFill>
          <a:blip r:embed="rId2" cstate="print"/>
          <a:srcRect/>
          <a:stretch>
            <a:fillRect/>
          </a:stretch>
        </p:blipFill>
        <p:spPr bwMode="auto">
          <a:xfrm>
            <a:off x="1763713" y="3644900"/>
            <a:ext cx="6480175" cy="3109913"/>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179388" y="184150"/>
            <a:ext cx="8856662" cy="3046413"/>
          </a:xfrm>
          <a:prstGeom prst="rect">
            <a:avLst/>
          </a:prstGeom>
          <a:noFill/>
          <a:ln w="9525">
            <a:noFill/>
            <a:miter lim="800000"/>
            <a:headEnd/>
            <a:tailEnd/>
          </a:ln>
        </p:spPr>
        <p:txBody>
          <a:bodyPr anchor="ctr">
            <a:spAutoFit/>
          </a:bodyPr>
          <a:lstStyle/>
          <a:p>
            <a:pPr indent="457200"/>
            <a:r>
              <a:rPr lang="tr-TR" sz="3200">
                <a:solidFill>
                  <a:srgbClr val="FF0000"/>
                </a:solidFill>
              </a:rPr>
              <a:t>Fetret Devri (1402-1413):</a:t>
            </a:r>
            <a:endParaRPr lang="tr-TR" sz="3200"/>
          </a:p>
          <a:p>
            <a:pPr indent="457200" eaLnBrk="0" hangingPunct="0"/>
            <a:r>
              <a:rPr lang="tr-TR" sz="3200">
                <a:cs typeface="Times New Roman" pitchFamily="18" charset="0"/>
              </a:rPr>
              <a:t>Yıldırım Beyazıt'ın Ankara Savaşı'nda yenilmesiyle kardeşler arasındaki 11 yıl süren taht kavgalarına </a:t>
            </a:r>
            <a:r>
              <a:rPr lang="tr-TR" sz="3200">
                <a:solidFill>
                  <a:srgbClr val="FF0000"/>
                </a:solidFill>
                <a:cs typeface="Times New Roman" pitchFamily="18" charset="0"/>
              </a:rPr>
              <a:t>Fetret Devri </a:t>
            </a:r>
            <a:r>
              <a:rPr lang="tr-TR" sz="3200">
                <a:cs typeface="Times New Roman" pitchFamily="18" charset="0"/>
              </a:rPr>
              <a:t>denir.</a:t>
            </a:r>
            <a:endParaRPr lang="tr-TR" sz="3200"/>
          </a:p>
          <a:p>
            <a:pPr indent="457200" eaLnBrk="0" hangingPunct="0"/>
            <a:r>
              <a:rPr lang="tr-TR" sz="3200">
                <a:cs typeface="Times New Roman" pitchFamily="18" charset="0"/>
              </a:rPr>
              <a:t>Fetret Devrine 1413 yılında </a:t>
            </a:r>
            <a:r>
              <a:rPr lang="tr-TR" sz="3200" b="1">
                <a:solidFill>
                  <a:srgbClr val="6F2F9F"/>
                </a:solidFill>
                <a:cs typeface="Times New Roman" pitchFamily="18" charset="0"/>
              </a:rPr>
              <a:t>Mehmet Çelebi </a:t>
            </a:r>
            <a:r>
              <a:rPr lang="tr-TR" sz="3200">
                <a:cs typeface="Times New Roman" pitchFamily="18" charset="0"/>
              </a:rPr>
              <a:t>son vermiştir.</a:t>
            </a:r>
            <a:endParaRPr lang="tr-TR" sz="3200"/>
          </a:p>
        </p:txBody>
      </p:sp>
      <p:pic>
        <p:nvPicPr>
          <p:cNvPr id="45058" name="Picture 2" descr="http://www.odevi.org/dosyalar/icerik/6435/10532/58_fetret-devri.jpg"/>
          <p:cNvPicPr>
            <a:picLocks noChangeAspect="1" noChangeArrowheads="1"/>
          </p:cNvPicPr>
          <p:nvPr/>
        </p:nvPicPr>
        <p:blipFill>
          <a:blip r:embed="rId2" cstate="print"/>
          <a:srcRect/>
          <a:stretch>
            <a:fillRect/>
          </a:stretch>
        </p:blipFill>
        <p:spPr bwMode="auto">
          <a:xfrm>
            <a:off x="2700338" y="2781300"/>
            <a:ext cx="6192837" cy="3897313"/>
          </a:xfrm>
          <a:prstGeom prst="rect">
            <a:avLst/>
          </a:prstGeom>
          <a:noFill/>
          <a:ln w="9525">
            <a:noFill/>
            <a:miter lim="800000"/>
            <a:headEnd/>
            <a:tailEnd/>
          </a:ln>
        </p:spPr>
      </p:pic>
      <p:pic>
        <p:nvPicPr>
          <p:cNvPr id="45059" name="Picture 4" descr="https://slideplayer.biz.tr/slide/3079798/11/images/22/MEHMET+%C3%87ELEB%C4%B0.jpg"/>
          <p:cNvPicPr>
            <a:picLocks noChangeAspect="1" noChangeArrowheads="1"/>
          </p:cNvPicPr>
          <p:nvPr/>
        </p:nvPicPr>
        <p:blipFill>
          <a:blip r:embed="rId3" cstate="print"/>
          <a:srcRect/>
          <a:stretch>
            <a:fillRect/>
          </a:stretch>
        </p:blipFill>
        <p:spPr bwMode="auto">
          <a:xfrm>
            <a:off x="107950" y="3213100"/>
            <a:ext cx="2592388" cy="3455988"/>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250825" y="115888"/>
            <a:ext cx="8785225" cy="6630987"/>
          </a:xfrm>
          <a:prstGeom prst="rect">
            <a:avLst/>
          </a:prstGeom>
          <a:noFill/>
          <a:ln w="9525">
            <a:noFill/>
            <a:miter lim="800000"/>
            <a:headEnd/>
            <a:tailEnd/>
          </a:ln>
        </p:spPr>
        <p:txBody>
          <a:bodyPr anchor="ctr">
            <a:spAutoFit/>
          </a:bodyPr>
          <a:lstStyle/>
          <a:p>
            <a:pPr indent="457200"/>
            <a:r>
              <a:rPr lang="tr-TR" sz="2800">
                <a:solidFill>
                  <a:srgbClr val="FF0000"/>
                </a:solidFill>
              </a:rPr>
              <a:t>II. Murat (1421-1451):</a:t>
            </a:r>
            <a:r>
              <a:rPr lang="tr-TR" sz="2800"/>
              <a:t>                                        </a:t>
            </a:r>
            <a:r>
              <a:rPr lang="tr-TR" sz="2800">
                <a:solidFill>
                  <a:srgbClr val="FF0000"/>
                </a:solidFill>
              </a:rPr>
              <a:t>*</a:t>
            </a:r>
            <a:r>
              <a:rPr lang="tr-TR" sz="2800">
                <a:cs typeface="Times New Roman" pitchFamily="18" charset="0"/>
              </a:rPr>
              <a:t>Haçlarla </a:t>
            </a:r>
            <a:r>
              <a:rPr lang="tr-TR" sz="2800" b="1">
                <a:solidFill>
                  <a:srgbClr val="FF0000"/>
                </a:solidFill>
                <a:cs typeface="Times New Roman" pitchFamily="18" charset="0"/>
              </a:rPr>
              <a:t>Varna Savaşı </a:t>
            </a:r>
            <a:r>
              <a:rPr lang="tr-TR" sz="2800">
                <a:cs typeface="Times New Roman" pitchFamily="18" charset="0"/>
              </a:rPr>
              <a:t>(1444) yapıldı.</a:t>
            </a:r>
            <a:r>
              <a:rPr lang="tr-TR" sz="2800"/>
              <a:t>      </a:t>
            </a:r>
            <a:r>
              <a:rPr lang="tr-TR" sz="2800">
                <a:solidFill>
                  <a:srgbClr val="FF0000"/>
                </a:solidFill>
              </a:rPr>
              <a:t>                        *</a:t>
            </a:r>
            <a:r>
              <a:rPr lang="tr-TR" sz="2800">
                <a:cs typeface="Times New Roman" pitchFamily="18" charset="0"/>
              </a:rPr>
              <a:t>Haçlılarla </a:t>
            </a:r>
            <a:r>
              <a:rPr lang="tr-TR" sz="2800" b="1">
                <a:solidFill>
                  <a:srgbClr val="FF0000"/>
                </a:solidFill>
                <a:cs typeface="Times New Roman" pitchFamily="18" charset="0"/>
              </a:rPr>
              <a:t>II. Kosova Savaşı </a:t>
            </a:r>
            <a:r>
              <a:rPr lang="tr-TR" sz="2800">
                <a:cs typeface="Times New Roman" pitchFamily="18" charset="0"/>
              </a:rPr>
              <a:t>(1448) yapıldı.</a:t>
            </a:r>
          </a:p>
          <a:p>
            <a:pPr indent="457200"/>
            <a:endParaRPr lang="tr-TR" sz="2800">
              <a:cs typeface="Times New Roman" pitchFamily="18" charset="0"/>
            </a:endParaRPr>
          </a:p>
          <a:p>
            <a:pPr indent="457200"/>
            <a:endParaRPr lang="tr-TR" sz="2800">
              <a:cs typeface="Times New Roman" pitchFamily="18" charset="0"/>
            </a:endParaRPr>
          </a:p>
          <a:p>
            <a:pPr indent="457200"/>
            <a:endParaRPr lang="tr-TR" sz="2800">
              <a:cs typeface="Times New Roman" pitchFamily="18" charset="0"/>
            </a:endParaRPr>
          </a:p>
          <a:p>
            <a:pPr indent="457200"/>
            <a:endParaRPr lang="tr-TR" sz="2800">
              <a:cs typeface="Times New Roman" pitchFamily="18" charset="0"/>
            </a:endParaRPr>
          </a:p>
          <a:p>
            <a:pPr indent="457200"/>
            <a:endParaRPr lang="tr-TR" sz="2800">
              <a:cs typeface="Times New Roman" pitchFamily="18" charset="0"/>
            </a:endParaRPr>
          </a:p>
          <a:p>
            <a:pPr indent="457200"/>
            <a:endParaRPr lang="tr-TR" sz="2800">
              <a:cs typeface="Times New Roman" pitchFamily="18" charset="0"/>
            </a:endParaRPr>
          </a:p>
          <a:p>
            <a:pPr indent="457200"/>
            <a:endParaRPr lang="tr-TR" sz="2800">
              <a:cs typeface="Times New Roman" pitchFamily="18" charset="0"/>
            </a:endParaRPr>
          </a:p>
          <a:p>
            <a:pPr indent="457200"/>
            <a:endParaRPr lang="tr-TR" sz="2800">
              <a:cs typeface="Times New Roman" pitchFamily="18" charset="0"/>
            </a:endParaRPr>
          </a:p>
          <a:p>
            <a:pPr indent="457200"/>
            <a:endParaRPr lang="tr-TR" sz="2800"/>
          </a:p>
          <a:p>
            <a:pPr indent="457200" eaLnBrk="0" hangingPunct="0"/>
            <a:r>
              <a:rPr lang="tr-TR" sz="2800" b="1">
                <a:solidFill>
                  <a:srgbClr val="FF0000"/>
                </a:solidFill>
                <a:cs typeface="Times New Roman" pitchFamily="18" charset="0"/>
              </a:rPr>
              <a:t>BİLGİ NOTU: </a:t>
            </a:r>
            <a:r>
              <a:rPr lang="tr-TR" sz="2800">
                <a:solidFill>
                  <a:srgbClr val="0070C0"/>
                </a:solidFill>
                <a:cs typeface="Times New Roman" pitchFamily="18" charset="0"/>
              </a:rPr>
              <a:t>II. Kosova Savaşı ile Osmanlıların Balkanlardaki hakimiyeti kesinleşti ve Türkleri Balkanlar'dan atma ümidi kalmadı.</a:t>
            </a:r>
            <a:endParaRPr lang="tr-TR" sz="2800">
              <a:solidFill>
                <a:srgbClr val="0070C0"/>
              </a:solidFill>
            </a:endParaRPr>
          </a:p>
        </p:txBody>
      </p:sp>
      <p:pic>
        <p:nvPicPr>
          <p:cNvPr id="46082" name="Picture 2" descr="https://n11scdn.akamaized.net/a1/%7B0%7D/ev-yasam/diger/2murat-afisi__0205593945847675.png"/>
          <p:cNvPicPr>
            <a:picLocks noChangeAspect="1" noChangeArrowheads="1"/>
          </p:cNvPicPr>
          <p:nvPr/>
        </p:nvPicPr>
        <p:blipFill>
          <a:blip r:embed="rId2" cstate="print"/>
          <a:srcRect/>
          <a:stretch>
            <a:fillRect/>
          </a:stretch>
        </p:blipFill>
        <p:spPr bwMode="auto">
          <a:xfrm>
            <a:off x="-468313" y="1557338"/>
            <a:ext cx="3744913" cy="3835400"/>
          </a:xfrm>
          <a:prstGeom prst="rect">
            <a:avLst/>
          </a:prstGeom>
          <a:noFill/>
          <a:ln w="9525">
            <a:noFill/>
            <a:miter lim="800000"/>
            <a:headEnd/>
            <a:tailEnd/>
          </a:ln>
        </p:spPr>
      </p:pic>
      <p:pic>
        <p:nvPicPr>
          <p:cNvPr id="46083" name="Picture 4" descr="https://slideplayer.biz.tr/slide/3950209/12/images/52/II.KOSOVA+SAVA%C5%9EI+%281448%29+Neticede%3A.jpg"/>
          <p:cNvPicPr>
            <a:picLocks noChangeAspect="1" noChangeArrowheads="1"/>
          </p:cNvPicPr>
          <p:nvPr/>
        </p:nvPicPr>
        <p:blipFill>
          <a:blip r:embed="rId3" cstate="print"/>
          <a:srcRect/>
          <a:stretch>
            <a:fillRect/>
          </a:stretch>
        </p:blipFill>
        <p:spPr bwMode="auto">
          <a:xfrm>
            <a:off x="5795963" y="1557338"/>
            <a:ext cx="3167062" cy="3816350"/>
          </a:xfrm>
          <a:prstGeom prst="rect">
            <a:avLst/>
          </a:prstGeom>
          <a:noFill/>
          <a:ln w="9525">
            <a:noFill/>
            <a:miter lim="800000"/>
            <a:headEnd/>
            <a:tailEnd/>
          </a:ln>
        </p:spPr>
      </p:pic>
      <p:pic>
        <p:nvPicPr>
          <p:cNvPr id="46084" name="Picture 6" descr="https://im0-tub-tr.yandex.net/i?id=4b523065c3f3c7eb4347b0a1b14287f4&amp;n=13"/>
          <p:cNvPicPr>
            <a:picLocks noChangeAspect="1" noChangeArrowheads="1"/>
          </p:cNvPicPr>
          <p:nvPr/>
        </p:nvPicPr>
        <p:blipFill>
          <a:blip r:embed="rId4" cstate="print"/>
          <a:srcRect/>
          <a:stretch>
            <a:fillRect/>
          </a:stretch>
        </p:blipFill>
        <p:spPr bwMode="auto">
          <a:xfrm>
            <a:off x="2700338" y="1557338"/>
            <a:ext cx="3201987" cy="381635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1 Dikdörtgen"/>
          <p:cNvSpPr>
            <a:spLocks noChangeArrowheads="1"/>
          </p:cNvSpPr>
          <p:nvPr/>
        </p:nvSpPr>
        <p:spPr bwMode="auto">
          <a:xfrm>
            <a:off x="179388" y="908050"/>
            <a:ext cx="8785225" cy="4032250"/>
          </a:xfrm>
          <a:prstGeom prst="rect">
            <a:avLst/>
          </a:prstGeom>
          <a:noFill/>
          <a:ln w="9525">
            <a:noFill/>
            <a:miter lim="800000"/>
            <a:headEnd/>
            <a:tailEnd/>
          </a:ln>
        </p:spPr>
        <p:txBody>
          <a:bodyPr>
            <a:spAutoFit/>
          </a:bodyPr>
          <a:lstStyle/>
          <a:p>
            <a:r>
              <a:rPr lang="tr-TR" sz="3200" b="1">
                <a:solidFill>
                  <a:srgbClr val="FF0000"/>
                </a:solidFill>
                <a:latin typeface="Calibri" pitchFamily="34" charset="0"/>
              </a:rPr>
              <a:t>Şeyh Edebali’nin Osman Bey’e nasihati</a:t>
            </a:r>
          </a:p>
          <a:p>
            <a:r>
              <a:rPr lang="tr-TR" sz="3200">
                <a:solidFill>
                  <a:srgbClr val="FF0000"/>
                </a:solidFill>
                <a:latin typeface="Calibri" pitchFamily="34" charset="0"/>
              </a:rPr>
              <a:t>*</a:t>
            </a:r>
            <a:r>
              <a:rPr lang="tr-TR" sz="3200">
                <a:latin typeface="Calibri" pitchFamily="34" charset="0"/>
              </a:rPr>
              <a:t>Ey oğul! Sabretmesini bil. Vaktinden önce çiçek açmaz. Şunu da unutma, insanı yaşat ki devlet yaşasın!</a:t>
            </a:r>
          </a:p>
          <a:p>
            <a:r>
              <a:rPr lang="tr-TR" sz="3200">
                <a:solidFill>
                  <a:srgbClr val="FF0000"/>
                </a:solidFill>
                <a:latin typeface="Calibri" pitchFamily="34" charset="0"/>
              </a:rPr>
              <a:t>*</a:t>
            </a:r>
            <a:r>
              <a:rPr lang="tr-TR" sz="3200">
                <a:latin typeface="Calibri" pitchFamily="34" charset="0"/>
              </a:rPr>
              <a:t>Ey oğul! Ananı, </a:t>
            </a:r>
          </a:p>
          <a:p>
            <a:r>
              <a:rPr lang="tr-TR" sz="3200">
                <a:latin typeface="Calibri" pitchFamily="34" charset="0"/>
              </a:rPr>
              <a:t>atanı say. </a:t>
            </a:r>
          </a:p>
          <a:p>
            <a:r>
              <a:rPr lang="tr-TR" sz="3200">
                <a:latin typeface="Calibri" pitchFamily="34" charset="0"/>
              </a:rPr>
              <a:t>Bereket büyüklerle </a:t>
            </a:r>
          </a:p>
          <a:p>
            <a:r>
              <a:rPr lang="tr-TR" sz="3200">
                <a:latin typeface="Calibri" pitchFamily="34" charset="0"/>
              </a:rPr>
              <a:t>beraberdir.</a:t>
            </a:r>
          </a:p>
        </p:txBody>
      </p:sp>
      <p:sp>
        <p:nvSpPr>
          <p:cNvPr id="47106" name="2 Dikdörtgen"/>
          <p:cNvSpPr>
            <a:spLocks noChangeArrowheads="1"/>
          </p:cNvSpPr>
          <p:nvPr/>
        </p:nvSpPr>
        <p:spPr bwMode="auto">
          <a:xfrm>
            <a:off x="107950" y="333375"/>
            <a:ext cx="8928100" cy="460375"/>
          </a:xfrm>
          <a:prstGeom prst="rect">
            <a:avLst/>
          </a:prstGeom>
          <a:noFill/>
          <a:ln w="9525">
            <a:noFill/>
            <a:miter lim="800000"/>
            <a:headEnd/>
            <a:tailEnd/>
          </a:ln>
        </p:spPr>
        <p:txBody>
          <a:bodyPr>
            <a:spAutoFit/>
          </a:bodyPr>
          <a:lstStyle/>
          <a:p>
            <a:r>
              <a:rPr lang="tr-TR" sz="2400" b="1">
                <a:solidFill>
                  <a:srgbClr val="FF0000"/>
                </a:solidFill>
                <a:latin typeface="Calibri" pitchFamily="34" charset="0"/>
              </a:rPr>
              <a:t>İNSANI YAŞAT Kİ DEVLET YAŞASIN (2. öğrenme alanı-2.kazanım) </a:t>
            </a:r>
            <a:endParaRPr lang="tr-TR" sz="2400">
              <a:solidFill>
                <a:srgbClr val="FF0000"/>
              </a:solidFill>
              <a:latin typeface="Calibri" pitchFamily="34" charset="0"/>
            </a:endParaRPr>
          </a:p>
        </p:txBody>
      </p:sp>
      <p:pic>
        <p:nvPicPr>
          <p:cNvPr id="47107" name="Picture 2" descr="https://image2.slideserve.com/4508952/eyh-edebali-osman-gazi-l.jpg"/>
          <p:cNvPicPr>
            <a:picLocks noChangeAspect="1" noChangeArrowheads="1"/>
          </p:cNvPicPr>
          <p:nvPr/>
        </p:nvPicPr>
        <p:blipFill>
          <a:blip r:embed="rId2" cstate="print"/>
          <a:srcRect/>
          <a:stretch>
            <a:fillRect/>
          </a:stretch>
        </p:blipFill>
        <p:spPr bwMode="auto">
          <a:xfrm>
            <a:off x="3419475" y="2420938"/>
            <a:ext cx="5400675" cy="4321175"/>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Dikdörtgen"/>
          <p:cNvSpPr>
            <a:spLocks noChangeArrowheads="1"/>
          </p:cNvSpPr>
          <p:nvPr/>
        </p:nvSpPr>
        <p:spPr bwMode="auto">
          <a:xfrm>
            <a:off x="107950" y="188913"/>
            <a:ext cx="8856663" cy="4524375"/>
          </a:xfrm>
          <a:prstGeom prst="rect">
            <a:avLst/>
          </a:prstGeom>
          <a:noFill/>
          <a:ln w="9525">
            <a:noFill/>
            <a:miter lim="800000"/>
            <a:headEnd/>
            <a:tailEnd/>
          </a:ln>
        </p:spPr>
        <p:txBody>
          <a:bodyPr>
            <a:spAutoFit/>
          </a:bodyPr>
          <a:lstStyle/>
          <a:p>
            <a:r>
              <a:rPr lang="tr-TR" sz="3200">
                <a:solidFill>
                  <a:srgbClr val="FF0000"/>
                </a:solidFill>
                <a:latin typeface="Calibri" pitchFamily="34" charset="0"/>
              </a:rPr>
              <a:t>*</a:t>
            </a:r>
            <a:r>
              <a:rPr lang="tr-TR" sz="3200">
                <a:latin typeface="Calibri" pitchFamily="34" charset="0"/>
              </a:rPr>
              <a:t>Bu dünyada inancını kaybedersen yeşilken çorak olur, çöllere dönersin.    Azminden *dönme. Çıktığın yolu, taşıyacağın yükü iyi bil.</a:t>
            </a:r>
          </a:p>
          <a:p>
            <a:r>
              <a:rPr lang="tr-TR" sz="3200">
                <a:solidFill>
                  <a:srgbClr val="FF0000"/>
                </a:solidFill>
                <a:latin typeface="Calibri" pitchFamily="34" charset="0"/>
              </a:rPr>
              <a:t>* </a:t>
            </a:r>
            <a:r>
              <a:rPr lang="tr-TR" sz="3200">
                <a:latin typeface="Calibri" pitchFamily="34" charset="0"/>
              </a:rPr>
              <a:t>Her işin gereğini vaktinde yap. İnsanı yaşat ki devlet yaşasın!</a:t>
            </a:r>
          </a:p>
          <a:p>
            <a:r>
              <a:rPr lang="tr-TR" sz="3200">
                <a:solidFill>
                  <a:srgbClr val="FF0000"/>
                </a:solidFill>
                <a:latin typeface="Calibri" pitchFamily="34" charset="0"/>
              </a:rPr>
              <a:t>*</a:t>
            </a:r>
            <a:r>
              <a:rPr lang="tr-TR" sz="3200">
                <a:latin typeface="Calibri" pitchFamily="34" charset="0"/>
              </a:rPr>
              <a:t>Açık sözlü ol. </a:t>
            </a:r>
          </a:p>
          <a:p>
            <a:r>
              <a:rPr lang="tr-TR" sz="3200">
                <a:latin typeface="Calibri" pitchFamily="34" charset="0"/>
              </a:rPr>
              <a:t>Her sözü üstüne alma.</a:t>
            </a:r>
          </a:p>
          <a:p>
            <a:r>
              <a:rPr lang="tr-TR" sz="3200">
                <a:latin typeface="Calibri" pitchFamily="34" charset="0"/>
              </a:rPr>
              <a:t> Gördüğünü söyleme, </a:t>
            </a:r>
          </a:p>
          <a:p>
            <a:r>
              <a:rPr lang="tr-TR" sz="3200">
                <a:latin typeface="Calibri" pitchFamily="34" charset="0"/>
              </a:rPr>
              <a:t>bildiğini bilme.</a:t>
            </a:r>
          </a:p>
        </p:txBody>
      </p:sp>
      <p:pic>
        <p:nvPicPr>
          <p:cNvPr id="48130" name="Picture 2" descr="https://slideplayer.biz.tr/slide/2289910/8/images/29/%C5%9EEYH+EDEBAL%C4%B0N%C4%B0N+OSMAN+BEYE+NAS%C4%B0HATI+EY+O%C4%9EUL%21+AMA%3B+SEN+BEYS%C4%B0N%3B.jpg"/>
          <p:cNvPicPr>
            <a:picLocks noChangeAspect="1" noChangeArrowheads="1"/>
          </p:cNvPicPr>
          <p:nvPr/>
        </p:nvPicPr>
        <p:blipFill>
          <a:blip r:embed="rId2" cstate="print"/>
          <a:srcRect/>
          <a:stretch>
            <a:fillRect/>
          </a:stretch>
        </p:blipFill>
        <p:spPr bwMode="auto">
          <a:xfrm>
            <a:off x="3851275" y="2276475"/>
            <a:ext cx="5113338" cy="4392613"/>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1 Dikdörtgen"/>
          <p:cNvSpPr>
            <a:spLocks noChangeArrowheads="1"/>
          </p:cNvSpPr>
          <p:nvPr/>
        </p:nvSpPr>
        <p:spPr bwMode="auto">
          <a:xfrm>
            <a:off x="323850" y="188913"/>
            <a:ext cx="8569325" cy="5078412"/>
          </a:xfrm>
          <a:prstGeom prst="rect">
            <a:avLst/>
          </a:prstGeom>
          <a:noFill/>
          <a:ln w="9525">
            <a:noFill/>
            <a:miter lim="800000"/>
            <a:headEnd/>
            <a:tailEnd/>
          </a:ln>
        </p:spPr>
        <p:txBody>
          <a:bodyPr>
            <a:spAutoFit/>
          </a:bodyPr>
          <a:lstStyle/>
          <a:p>
            <a:r>
              <a:rPr lang="tr-TR" sz="3600" b="1">
                <a:solidFill>
                  <a:srgbClr val="FF0000"/>
                </a:solidFill>
                <a:latin typeface="Calibri" pitchFamily="34" charset="0"/>
              </a:rPr>
              <a:t>  </a:t>
            </a:r>
            <a:r>
              <a:rPr lang="tr-TR" sz="3200" b="1">
                <a:solidFill>
                  <a:srgbClr val="FF0000"/>
                </a:solidFill>
                <a:latin typeface="Calibri" pitchFamily="34" charset="0"/>
              </a:rPr>
              <a:t>      Anadolu’nun Manevi Mimarları:</a:t>
            </a:r>
          </a:p>
          <a:p>
            <a:r>
              <a:rPr lang="tr-TR" sz="3200" b="1">
                <a:solidFill>
                  <a:srgbClr val="FF0000"/>
                </a:solidFill>
                <a:latin typeface="Calibri" pitchFamily="34" charset="0"/>
              </a:rPr>
              <a:t>Abdalân-ı Rum: </a:t>
            </a:r>
            <a:r>
              <a:rPr lang="tr-TR" sz="3200">
                <a:latin typeface="Calibri" pitchFamily="34" charset="0"/>
              </a:rPr>
              <a:t>Askerlerden önce fethedilecek bölgeye gidip halkın gönlünü kazanan gönüllü dervişlere denir.</a:t>
            </a:r>
          </a:p>
          <a:p>
            <a:r>
              <a:rPr lang="tr-TR" sz="3200">
                <a:latin typeface="Calibri" pitchFamily="34" charset="0"/>
              </a:rPr>
              <a:t>Bursa’nın fethinde Buhara’dan gelen dervişlerin de önemli roller üstlendiği söylenir. Bursa kuşatmasında susuzluktan perişan olan askerlere ayran dağıtarak susuzluklarını gideren Doydu Baba, askerlerin morallerini yükseltmeye çalışan Abdal Murad gibi şahsiyetler buna örnek verilebilir.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https://pbs.twimg.com/media/D4qzUAhXkAAtzMo.jpg"/>
          <p:cNvPicPr>
            <a:picLocks noChangeAspect="1" noChangeArrowheads="1"/>
          </p:cNvPicPr>
          <p:nvPr/>
        </p:nvPicPr>
        <p:blipFill>
          <a:blip r:embed="rId2" cstate="print"/>
          <a:srcRect/>
          <a:stretch>
            <a:fillRect/>
          </a:stretch>
        </p:blipFill>
        <p:spPr bwMode="auto">
          <a:xfrm>
            <a:off x="276225" y="188913"/>
            <a:ext cx="8616950" cy="6408737"/>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1 Dikdörtgen"/>
          <p:cNvSpPr>
            <a:spLocks noChangeArrowheads="1"/>
          </p:cNvSpPr>
          <p:nvPr/>
        </p:nvSpPr>
        <p:spPr bwMode="auto">
          <a:xfrm>
            <a:off x="107950" y="115888"/>
            <a:ext cx="8928100" cy="6002337"/>
          </a:xfrm>
          <a:prstGeom prst="rect">
            <a:avLst/>
          </a:prstGeom>
          <a:noFill/>
          <a:ln w="9525">
            <a:noFill/>
            <a:miter lim="800000"/>
            <a:headEnd/>
            <a:tailEnd/>
          </a:ln>
        </p:spPr>
        <p:txBody>
          <a:bodyPr>
            <a:spAutoFit/>
          </a:bodyPr>
          <a:lstStyle/>
          <a:p>
            <a:r>
              <a:rPr lang="tr-TR" sz="3200" b="1">
                <a:solidFill>
                  <a:srgbClr val="FF0000"/>
                </a:solidFill>
                <a:latin typeface="Calibri" pitchFamily="34" charset="0"/>
              </a:rPr>
              <a:t>Bacıyan-ı Rum: </a:t>
            </a:r>
            <a:r>
              <a:rPr lang="tr-TR" sz="3200">
                <a:latin typeface="Calibri" pitchFamily="34" charset="0"/>
              </a:rPr>
              <a:t>Anadolu’nun savunması için savaşlara katılan, kültürel, sanatsal, sosyal ve ekonomik alanlarda önemli katkılar sağlayan kadınlara denir.</a:t>
            </a:r>
          </a:p>
          <a:p>
            <a:r>
              <a:rPr lang="tr-TR" sz="3200">
                <a:latin typeface="Calibri" pitchFamily="34" charset="0"/>
              </a:rPr>
              <a:t>Fatma Bacı Ahilik Teşkilatının kurucusu Ahi Evran’ın eşidir. Dünyada ilk örneklerden biri olan ve kadınlardan oluşan bir sivil toplum örgütü kurmuştur.</a:t>
            </a:r>
          </a:p>
          <a:p>
            <a:r>
              <a:rPr lang="tr-TR" sz="3200" b="1">
                <a:solidFill>
                  <a:srgbClr val="FF0000"/>
                </a:solidFill>
                <a:latin typeface="Calibri" pitchFamily="34" charset="0"/>
              </a:rPr>
              <a:t>Gaziyân-ı Rum: </a:t>
            </a:r>
            <a:r>
              <a:rPr lang="tr-TR" sz="3200">
                <a:latin typeface="Calibri" pitchFamily="34" charset="0"/>
              </a:rPr>
              <a:t>Vatan uğruna canını bile vermekten çekinmeyen gazi ve alpler gaza ve cihat ruhu ile hareket eden kahramanlara denir.</a:t>
            </a:r>
          </a:p>
          <a:p>
            <a:r>
              <a:rPr lang="tr-TR" sz="3200">
                <a:latin typeface="Calibri" pitchFamily="34" charset="0"/>
              </a:rPr>
              <a:t>Orhan Bey zamanında da Konuralp ve Akçakoca bunlara örnek verilebilir.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nvSpPr>
        <p:spPr bwMode="auto">
          <a:xfrm>
            <a:off x="107950" y="115888"/>
            <a:ext cx="8856663" cy="4694237"/>
          </a:xfrm>
          <a:prstGeom prst="rect">
            <a:avLst/>
          </a:prstGeom>
          <a:noFill/>
          <a:ln w="9525">
            <a:noFill/>
            <a:miter lim="800000"/>
            <a:headEnd/>
            <a:tailEnd/>
          </a:ln>
        </p:spPr>
        <p:txBody>
          <a:bodyPr anchor="ctr">
            <a:spAutoFit/>
          </a:bodyPr>
          <a:lstStyle/>
          <a:p>
            <a:pPr>
              <a:tabLst>
                <a:tab pos="1416050" algn="l"/>
              </a:tabLst>
            </a:pPr>
            <a:r>
              <a:rPr lang="tr-TR" sz="3200">
                <a:solidFill>
                  <a:srgbClr val="FF0000"/>
                </a:solidFill>
              </a:rPr>
              <a:t>              İSTANBUL'UN FETHİ</a:t>
            </a:r>
            <a:endParaRPr lang="tr-TR" sz="3200"/>
          </a:p>
          <a:p>
            <a:pPr eaLnBrk="0" hangingPunct="0">
              <a:tabLst>
                <a:tab pos="1416050" algn="l"/>
              </a:tabLst>
            </a:pPr>
            <a:r>
              <a:rPr lang="tr-TR" sz="3200" b="1">
                <a:solidFill>
                  <a:srgbClr val="6F2F9F"/>
                </a:solidFill>
                <a:cs typeface="Times New Roman" pitchFamily="18" charset="0"/>
              </a:rPr>
              <a:t>Sebepleri:</a:t>
            </a:r>
            <a:endParaRPr lang="tr-TR" sz="3200"/>
          </a:p>
          <a:p>
            <a:pPr eaLnBrk="0" hangingPunct="0">
              <a:tabLst>
                <a:tab pos="1416050" algn="l"/>
              </a:tabLst>
            </a:pPr>
            <a:r>
              <a:rPr lang="tr-TR" sz="3200">
                <a:solidFill>
                  <a:srgbClr val="FF0000"/>
                </a:solidFill>
              </a:rPr>
              <a:t>1-</a:t>
            </a:r>
            <a:r>
              <a:rPr lang="tr-TR" sz="3200"/>
              <a:t>Osmanlı Devleti'nin Anadolu ve Rumeli'deki toprakları arasında kopukluk olması</a:t>
            </a:r>
          </a:p>
          <a:p>
            <a:pPr eaLnBrk="0" hangingPunct="0">
              <a:tabLst>
                <a:tab pos="1416050" algn="l"/>
              </a:tabLst>
            </a:pPr>
            <a:r>
              <a:rPr lang="tr-TR" sz="3200">
                <a:solidFill>
                  <a:srgbClr val="FF0000"/>
                </a:solidFill>
              </a:rPr>
              <a:t>2-</a:t>
            </a:r>
            <a:r>
              <a:rPr lang="tr-TR" sz="3200"/>
              <a:t>Bizans'ın Osmanlı topraklarına saldırması</a:t>
            </a:r>
          </a:p>
          <a:p>
            <a:pPr eaLnBrk="0" hangingPunct="0">
              <a:tabLst>
                <a:tab pos="1416050" algn="l"/>
              </a:tabLst>
            </a:pPr>
            <a:r>
              <a:rPr lang="tr-TR" sz="3200">
                <a:solidFill>
                  <a:srgbClr val="FF0000"/>
                </a:solidFill>
              </a:rPr>
              <a:t>3-</a:t>
            </a:r>
            <a:r>
              <a:rPr lang="tr-TR" sz="3200"/>
              <a:t>Bizans'ın Osmanlı şehzadelerini kışkırtarak iç karışıklar çıkarması</a:t>
            </a:r>
          </a:p>
          <a:p>
            <a:pPr eaLnBrk="0" hangingPunct="0">
              <a:tabLst>
                <a:tab pos="1416050" algn="l"/>
              </a:tabLst>
            </a:pPr>
            <a:r>
              <a:rPr lang="tr-TR" sz="3200">
                <a:solidFill>
                  <a:srgbClr val="FF0000"/>
                </a:solidFill>
              </a:rPr>
              <a:t>4-</a:t>
            </a:r>
            <a:r>
              <a:rPr lang="tr-TR" sz="3200"/>
              <a:t>Bizans'ın diğer Anadolu beyliklerini Osmanlı'ya karşı kışkırtması</a:t>
            </a:r>
          </a:p>
        </p:txBody>
      </p:sp>
      <p:pic>
        <p:nvPicPr>
          <p:cNvPr id="52226" name="Picture 2" descr="https://i1.imgiz.com/rshots/7505/29-mayis-1453-istanbulun-fethi-klip_7505191-12900_1280x720.jpg"/>
          <p:cNvPicPr>
            <a:picLocks noChangeAspect="1" noChangeArrowheads="1"/>
          </p:cNvPicPr>
          <p:nvPr/>
        </p:nvPicPr>
        <p:blipFill>
          <a:blip r:embed="rId2" cstate="print"/>
          <a:srcRect/>
          <a:stretch>
            <a:fillRect/>
          </a:stretch>
        </p:blipFill>
        <p:spPr bwMode="auto">
          <a:xfrm>
            <a:off x="323850" y="4652963"/>
            <a:ext cx="8375650" cy="210502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1 Dikdörtgen"/>
          <p:cNvSpPr>
            <a:spLocks noChangeArrowheads="1"/>
          </p:cNvSpPr>
          <p:nvPr/>
        </p:nvSpPr>
        <p:spPr bwMode="auto">
          <a:xfrm>
            <a:off x="468313" y="404813"/>
            <a:ext cx="8496300" cy="5016500"/>
          </a:xfrm>
          <a:prstGeom prst="rect">
            <a:avLst/>
          </a:prstGeom>
          <a:noFill/>
          <a:ln w="9525">
            <a:noFill/>
            <a:miter lim="800000"/>
            <a:headEnd/>
            <a:tailEnd/>
          </a:ln>
        </p:spPr>
        <p:txBody>
          <a:bodyPr>
            <a:spAutoFit/>
          </a:bodyPr>
          <a:lstStyle/>
          <a:p>
            <a:pPr indent="457200" algn="just" eaLnBrk="0" hangingPunct="0"/>
            <a:r>
              <a:rPr lang="tr-TR" sz="3200">
                <a:cs typeface="Times New Roman" pitchFamily="18" charset="0"/>
              </a:rPr>
              <a:t>Osmanlı Beyliği kurulduğu sırada Anadolu’da ve Balkanlarda güçlü devletlerin olmaması sebebiyle Osmanlı Beyliği’nin büyümesini kolaylaştırması ve Bizans İmparatorluğu’nun	iç karışıklıklarla uğraşması </a:t>
            </a:r>
            <a:r>
              <a:rPr lang="tr-TR" sz="3200" b="1">
                <a:solidFill>
                  <a:srgbClr val="FF0000"/>
                </a:solidFill>
                <a:cs typeface="Times New Roman" pitchFamily="18" charset="0"/>
              </a:rPr>
              <a:t>(Siyasi)</a:t>
            </a:r>
            <a:endParaRPr lang="tr-TR" sz="3200"/>
          </a:p>
          <a:p>
            <a:pPr indent="457200" algn="just" eaLnBrk="0" hangingPunct="0"/>
            <a:r>
              <a:rPr lang="tr-TR" sz="3200">
                <a:cs typeface="Times New Roman" pitchFamily="18" charset="0"/>
              </a:rPr>
              <a:t>Osmanlı Devleti ise bulunduğu konumun sağladığı avantaj ile mücadelesinin çoğunu komşusu olan Bizans Devleti ile yapmıştır. </a:t>
            </a:r>
            <a:r>
              <a:rPr lang="tr-TR" sz="3200" b="1">
                <a:solidFill>
                  <a:srgbClr val="FF0000"/>
                </a:solidFill>
                <a:cs typeface="Times New Roman" pitchFamily="18" charset="0"/>
              </a:rPr>
              <a:t>(Coğrafi Konum)</a:t>
            </a:r>
            <a:endParaRPr lang="tr-TR" sz="32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1 Dikdörtgen"/>
          <p:cNvSpPr>
            <a:spLocks noChangeArrowheads="1"/>
          </p:cNvSpPr>
          <p:nvPr/>
        </p:nvSpPr>
        <p:spPr bwMode="auto">
          <a:xfrm>
            <a:off x="179388" y="333375"/>
            <a:ext cx="8713787" cy="3046413"/>
          </a:xfrm>
          <a:prstGeom prst="rect">
            <a:avLst/>
          </a:prstGeom>
          <a:noFill/>
          <a:ln w="9525">
            <a:noFill/>
            <a:miter lim="800000"/>
            <a:headEnd/>
            <a:tailEnd/>
          </a:ln>
        </p:spPr>
        <p:txBody>
          <a:bodyPr>
            <a:spAutoFit/>
          </a:bodyPr>
          <a:lstStyle/>
          <a:p>
            <a:pPr eaLnBrk="0" hangingPunct="0">
              <a:tabLst>
                <a:tab pos="1416050" algn="l"/>
              </a:tabLst>
            </a:pPr>
            <a:r>
              <a:rPr lang="tr-TR" sz="3200">
                <a:solidFill>
                  <a:srgbClr val="FF0000"/>
                </a:solidFill>
              </a:rPr>
              <a:t>5-</a:t>
            </a:r>
            <a:r>
              <a:rPr lang="tr-TR" sz="3200"/>
              <a:t>Bizans’ın Avrupa devletlerini Osmanlı'ya karşı kışkırtması</a:t>
            </a:r>
          </a:p>
          <a:p>
            <a:pPr eaLnBrk="0" hangingPunct="0">
              <a:tabLst>
                <a:tab pos="1416050" algn="l"/>
              </a:tabLst>
            </a:pPr>
            <a:r>
              <a:rPr lang="tr-TR" sz="3200">
                <a:solidFill>
                  <a:srgbClr val="FF0000"/>
                </a:solidFill>
                <a:cs typeface="Times New Roman" pitchFamily="18" charset="0"/>
              </a:rPr>
              <a:t>6-</a:t>
            </a:r>
            <a:r>
              <a:rPr lang="tr-TR" sz="3200">
                <a:cs typeface="Times New Roman" pitchFamily="18" charset="0"/>
              </a:rPr>
              <a:t>İstanbul'un kara ve deniz ticareti için önemli konumda olması</a:t>
            </a:r>
            <a:endParaRPr lang="tr-TR" sz="3200"/>
          </a:p>
          <a:p>
            <a:pPr eaLnBrk="0" hangingPunct="0">
              <a:tabLst>
                <a:tab pos="1416050" algn="l"/>
              </a:tabLst>
            </a:pPr>
            <a:r>
              <a:rPr lang="tr-TR" sz="3200">
                <a:solidFill>
                  <a:srgbClr val="FF0000"/>
                </a:solidFill>
              </a:rPr>
              <a:t>7-</a:t>
            </a:r>
            <a:r>
              <a:rPr lang="tr-TR" sz="3200"/>
              <a:t>Hz. Muhammed’in (S.A.V) İstanbul’u fethedecek olan komutanı kutlamış olması</a:t>
            </a:r>
          </a:p>
        </p:txBody>
      </p:sp>
      <p:pic>
        <p:nvPicPr>
          <p:cNvPr id="53250" name="Picture 2" descr="https://sahibulsaif.files.wordpress.com/2018/05/pullship.jpg"/>
          <p:cNvPicPr>
            <a:picLocks noChangeAspect="1" noChangeArrowheads="1"/>
          </p:cNvPicPr>
          <p:nvPr/>
        </p:nvPicPr>
        <p:blipFill>
          <a:blip r:embed="rId2" cstate="print"/>
          <a:srcRect/>
          <a:stretch>
            <a:fillRect/>
          </a:stretch>
        </p:blipFill>
        <p:spPr bwMode="auto">
          <a:xfrm>
            <a:off x="1042988" y="3357563"/>
            <a:ext cx="6858000" cy="341312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ChangeArrowheads="1"/>
          </p:cNvSpPr>
          <p:nvPr/>
        </p:nvSpPr>
        <p:spPr bwMode="auto">
          <a:xfrm>
            <a:off x="107950" y="280988"/>
            <a:ext cx="8856663" cy="4524375"/>
          </a:xfrm>
          <a:prstGeom prst="rect">
            <a:avLst/>
          </a:prstGeom>
          <a:noFill/>
          <a:ln w="9525">
            <a:noFill/>
            <a:miter lim="800000"/>
            <a:headEnd/>
            <a:tailEnd/>
          </a:ln>
        </p:spPr>
        <p:txBody>
          <a:bodyPr anchor="ctr">
            <a:spAutoFit/>
          </a:bodyPr>
          <a:lstStyle/>
          <a:p>
            <a:pPr>
              <a:tabLst>
                <a:tab pos="1416050" algn="l"/>
              </a:tabLst>
            </a:pPr>
            <a:r>
              <a:rPr lang="tr-TR" sz="3200">
                <a:solidFill>
                  <a:srgbClr val="6F2F9F"/>
                </a:solidFill>
              </a:rPr>
              <a:t>Fetih İçin Yapılan Hazırlıklar:</a:t>
            </a:r>
            <a:endParaRPr lang="tr-TR" sz="3200"/>
          </a:p>
          <a:p>
            <a:pPr eaLnBrk="0" hangingPunct="0">
              <a:tabLst>
                <a:tab pos="1416050" algn="l"/>
              </a:tabLst>
            </a:pPr>
            <a:r>
              <a:rPr lang="tr-TR" sz="3200">
                <a:solidFill>
                  <a:srgbClr val="FF0000"/>
                </a:solidFill>
              </a:rPr>
              <a:t>1-</a:t>
            </a:r>
            <a:r>
              <a:rPr lang="tr-TR" sz="3200"/>
              <a:t>Boğazın Avrupa yakasına </a:t>
            </a:r>
            <a:r>
              <a:rPr lang="tr-TR" sz="3200" b="1">
                <a:solidFill>
                  <a:srgbClr val="FF0000"/>
                </a:solidFill>
              </a:rPr>
              <a:t>Rumeli (Boğazkesen) Hisarı </a:t>
            </a:r>
            <a:r>
              <a:rPr lang="tr-TR" sz="3200"/>
              <a:t>yapıldı.</a:t>
            </a:r>
          </a:p>
          <a:p>
            <a:pPr eaLnBrk="0" hangingPunct="0">
              <a:tabLst>
                <a:tab pos="1416050" algn="l"/>
              </a:tabLst>
            </a:pPr>
            <a:r>
              <a:rPr lang="tr-TR" sz="3200" b="1">
                <a:solidFill>
                  <a:srgbClr val="FF0000"/>
                </a:solidFill>
              </a:rPr>
              <a:t>2-</a:t>
            </a:r>
            <a:r>
              <a:rPr lang="tr-TR" sz="3200" b="1">
                <a:solidFill>
                  <a:srgbClr val="00B050"/>
                </a:solidFill>
              </a:rPr>
              <a:t>Şahi</a:t>
            </a:r>
            <a:r>
              <a:rPr lang="tr-TR" sz="3200" b="1">
                <a:solidFill>
                  <a:srgbClr val="FF0000"/>
                </a:solidFill>
              </a:rPr>
              <a:t> </a:t>
            </a:r>
            <a:r>
              <a:rPr lang="tr-TR" sz="3200"/>
              <a:t>denilen büyük toplar döktürüldü.</a:t>
            </a:r>
          </a:p>
          <a:p>
            <a:pPr eaLnBrk="0" hangingPunct="0">
              <a:tabLst>
                <a:tab pos="1416050" algn="l"/>
              </a:tabLst>
            </a:pPr>
            <a:r>
              <a:rPr lang="tr-TR" sz="3200">
                <a:solidFill>
                  <a:srgbClr val="FF0000"/>
                </a:solidFill>
              </a:rPr>
              <a:t>3-</a:t>
            </a:r>
            <a:r>
              <a:rPr lang="tr-TR" sz="3200"/>
              <a:t>400 parçadan oluşan donanma kuruldu.</a:t>
            </a:r>
          </a:p>
          <a:p>
            <a:pPr eaLnBrk="0" hangingPunct="0">
              <a:tabLst>
                <a:tab pos="1416050" algn="l"/>
              </a:tabLst>
            </a:pPr>
            <a:r>
              <a:rPr lang="tr-TR" sz="3200">
                <a:solidFill>
                  <a:srgbClr val="FF0000"/>
                </a:solidFill>
              </a:rPr>
              <a:t>4-</a:t>
            </a:r>
            <a:r>
              <a:rPr lang="tr-TR" sz="3200"/>
              <a:t>Komşu ülkelerle anlaşma yapılarak sınır güvenliği sağlandı.</a:t>
            </a:r>
          </a:p>
          <a:p>
            <a:pPr eaLnBrk="0" hangingPunct="0">
              <a:tabLst>
                <a:tab pos="1416050" algn="l"/>
              </a:tabLst>
            </a:pPr>
            <a:r>
              <a:rPr lang="tr-TR" sz="3200">
                <a:solidFill>
                  <a:srgbClr val="FF0000"/>
                </a:solidFill>
              </a:rPr>
              <a:t>5-</a:t>
            </a:r>
            <a:r>
              <a:rPr lang="tr-TR" sz="3200"/>
              <a:t>Balkanlara ordu gönderilerek dışarıdan gelecek tehlikeliler önlendi.</a:t>
            </a:r>
          </a:p>
        </p:txBody>
      </p:sp>
      <p:pic>
        <p:nvPicPr>
          <p:cNvPr id="54274" name="Picture 2" descr="https://i.pinimg.com/originals/82/d3/74/82d37446d294408e56b25e8bb593752c.jpg"/>
          <p:cNvPicPr>
            <a:picLocks noChangeAspect="1" noChangeArrowheads="1"/>
          </p:cNvPicPr>
          <p:nvPr/>
        </p:nvPicPr>
        <p:blipFill>
          <a:blip r:embed="rId2" cstate="print"/>
          <a:srcRect/>
          <a:stretch>
            <a:fillRect/>
          </a:stretch>
        </p:blipFill>
        <p:spPr bwMode="auto">
          <a:xfrm>
            <a:off x="755650" y="4724400"/>
            <a:ext cx="5184775" cy="2017713"/>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179388" y="298450"/>
            <a:ext cx="8856662" cy="2554288"/>
          </a:xfrm>
          <a:prstGeom prst="rect">
            <a:avLst/>
          </a:prstGeom>
          <a:noFill/>
          <a:ln w="9525">
            <a:noFill/>
            <a:miter lim="800000"/>
            <a:headEnd/>
            <a:tailEnd/>
          </a:ln>
        </p:spPr>
        <p:txBody>
          <a:bodyPr anchor="ctr">
            <a:spAutoFit/>
          </a:bodyPr>
          <a:lstStyle/>
          <a:p>
            <a:pPr>
              <a:tabLst>
                <a:tab pos="1416050" algn="l"/>
              </a:tabLst>
            </a:pPr>
            <a:r>
              <a:rPr lang="tr-TR" sz="3200">
                <a:solidFill>
                  <a:srgbClr val="C00000"/>
                </a:solidFill>
              </a:rPr>
              <a:t>Bizans'ın Yaptığı Hazırlıklar:</a:t>
            </a:r>
          </a:p>
          <a:p>
            <a:pPr eaLnBrk="0" hangingPunct="0">
              <a:tabLst>
                <a:tab pos="1416050" algn="l"/>
              </a:tabLst>
            </a:pPr>
            <a:r>
              <a:rPr lang="tr-TR" sz="3200">
                <a:solidFill>
                  <a:srgbClr val="C00000"/>
                </a:solidFill>
              </a:rPr>
              <a:t>*</a:t>
            </a:r>
            <a:r>
              <a:rPr lang="tr-TR" sz="3200"/>
              <a:t>Surlar sağlamlaştırıldı.</a:t>
            </a:r>
          </a:p>
          <a:p>
            <a:pPr eaLnBrk="0" hangingPunct="0">
              <a:tabLst>
                <a:tab pos="1416050" algn="l"/>
              </a:tabLst>
            </a:pPr>
            <a:r>
              <a:rPr lang="tr-TR" sz="3200">
                <a:solidFill>
                  <a:srgbClr val="C00000"/>
                </a:solidFill>
              </a:rPr>
              <a:t>*</a:t>
            </a:r>
            <a:r>
              <a:rPr lang="tr-TR" sz="3200"/>
              <a:t>Papa ve diğer Avrupa devletlerinden yardım istendi.</a:t>
            </a:r>
          </a:p>
          <a:p>
            <a:pPr eaLnBrk="0" hangingPunct="0">
              <a:tabLst>
                <a:tab pos="1416050" algn="l"/>
              </a:tabLst>
            </a:pPr>
            <a:r>
              <a:rPr lang="tr-TR" sz="3200">
                <a:solidFill>
                  <a:srgbClr val="C00000"/>
                </a:solidFill>
              </a:rPr>
              <a:t>*</a:t>
            </a:r>
            <a:r>
              <a:rPr lang="tr-TR" sz="3200"/>
              <a:t>Haliç’in ağzı zincirlerle kapatıldı.</a:t>
            </a:r>
          </a:p>
        </p:txBody>
      </p:sp>
      <p:pic>
        <p:nvPicPr>
          <p:cNvPr id="55298" name="Picture 2" descr="https://im0-tub-tr.yandex.net/i?id=3642ee75dd5b55786ba846abf445ccff&amp;n=13"/>
          <p:cNvPicPr>
            <a:picLocks noChangeAspect="1" noChangeArrowheads="1"/>
          </p:cNvPicPr>
          <p:nvPr/>
        </p:nvPicPr>
        <p:blipFill>
          <a:blip r:embed="rId2" cstate="print"/>
          <a:srcRect/>
          <a:stretch>
            <a:fillRect/>
          </a:stretch>
        </p:blipFill>
        <p:spPr bwMode="auto">
          <a:xfrm>
            <a:off x="1258888" y="2781300"/>
            <a:ext cx="6626225" cy="3983038"/>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6"/>
          <p:cNvSpPr>
            <a:spLocks noChangeArrowheads="1"/>
          </p:cNvSpPr>
          <p:nvPr/>
        </p:nvSpPr>
        <p:spPr bwMode="auto">
          <a:xfrm>
            <a:off x="179388" y="276225"/>
            <a:ext cx="8856662" cy="3046413"/>
          </a:xfrm>
          <a:prstGeom prst="rect">
            <a:avLst/>
          </a:prstGeom>
          <a:noFill/>
          <a:ln w="9525">
            <a:noFill/>
            <a:miter lim="800000"/>
            <a:headEnd/>
            <a:tailEnd/>
          </a:ln>
        </p:spPr>
        <p:txBody>
          <a:bodyPr anchor="ctr">
            <a:spAutoFit/>
          </a:bodyPr>
          <a:lstStyle/>
          <a:p>
            <a:r>
              <a:rPr lang="tr-TR" sz="3200">
                <a:solidFill>
                  <a:srgbClr val="FF0000"/>
                </a:solidFill>
              </a:rPr>
              <a:t>   Fethinin Türk Tarihi Açısından Sonuçları:</a:t>
            </a:r>
          </a:p>
          <a:p>
            <a:pPr eaLnBrk="0" hangingPunct="0"/>
            <a:r>
              <a:rPr lang="tr-TR" sz="3200">
                <a:solidFill>
                  <a:srgbClr val="FF0000"/>
                </a:solidFill>
                <a:cs typeface="Times New Roman" pitchFamily="18" charset="0"/>
              </a:rPr>
              <a:t>1-</a:t>
            </a:r>
            <a:r>
              <a:rPr lang="tr-TR" sz="3200">
                <a:cs typeface="Times New Roman" pitchFamily="18" charset="0"/>
              </a:rPr>
              <a:t>Osmanlı Devleti'nin Anadolu ve Rumeli'deki toprakları arasındaki bütünlük sağlandı.   </a:t>
            </a:r>
          </a:p>
          <a:p>
            <a:pPr eaLnBrk="0" hangingPunct="0"/>
            <a:r>
              <a:rPr lang="tr-TR" sz="3200">
                <a:solidFill>
                  <a:srgbClr val="FF0000"/>
                </a:solidFill>
                <a:cs typeface="Times New Roman" pitchFamily="18" charset="0"/>
              </a:rPr>
              <a:t> 2-Karadeniz </a:t>
            </a:r>
            <a:r>
              <a:rPr lang="tr-TR" sz="3200">
                <a:cs typeface="Times New Roman" pitchFamily="18" charset="0"/>
              </a:rPr>
              <a:t>ticaret Osmanlı Devleti'nin kontrolüne geçti.</a:t>
            </a:r>
            <a:endParaRPr lang="tr-TR" sz="3200"/>
          </a:p>
          <a:p>
            <a:pPr eaLnBrk="0" hangingPunct="0"/>
            <a:r>
              <a:rPr lang="tr-TR" sz="3200">
                <a:solidFill>
                  <a:srgbClr val="FF0000"/>
                </a:solidFill>
                <a:cs typeface="Times New Roman" pitchFamily="18" charset="0"/>
              </a:rPr>
              <a:t>3-</a:t>
            </a:r>
            <a:r>
              <a:rPr lang="tr-TR" sz="3200">
                <a:cs typeface="Times New Roman" pitchFamily="18" charset="0"/>
              </a:rPr>
              <a:t>II. Mehmet </a:t>
            </a:r>
            <a:r>
              <a:rPr lang="tr-TR" sz="3200" b="1">
                <a:solidFill>
                  <a:srgbClr val="FF0000"/>
                </a:solidFill>
                <a:cs typeface="Times New Roman" pitchFamily="18" charset="0"/>
              </a:rPr>
              <a:t>“Fatih” </a:t>
            </a:r>
            <a:r>
              <a:rPr lang="tr-TR" sz="3200">
                <a:cs typeface="Times New Roman" pitchFamily="18" charset="0"/>
              </a:rPr>
              <a:t>ünvanını aldı.</a:t>
            </a:r>
            <a:endParaRPr lang="tr-TR" sz="3200"/>
          </a:p>
        </p:txBody>
      </p:sp>
      <p:pic>
        <p:nvPicPr>
          <p:cNvPr id="56322" name="Picture 2" descr="https://im0-tub-tr.yandex.net/i?id=3fde8c789751c8b3df9352d80c446a3b&amp;n=13"/>
          <p:cNvPicPr>
            <a:picLocks noChangeAspect="1" noChangeArrowheads="1"/>
          </p:cNvPicPr>
          <p:nvPr/>
        </p:nvPicPr>
        <p:blipFill>
          <a:blip r:embed="rId2" cstate="print"/>
          <a:srcRect/>
          <a:stretch>
            <a:fillRect/>
          </a:stretch>
        </p:blipFill>
        <p:spPr bwMode="auto">
          <a:xfrm>
            <a:off x="2484438" y="3213100"/>
            <a:ext cx="3024187" cy="3529013"/>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https://slideplayer.biz.tr/slide/2985921/11/images/13/T%C3%BCrk+Tarihi+Bak%C4%B1m%C4%B1ndan+Sonu%C3%A7lar.jpg"/>
          <p:cNvPicPr>
            <a:picLocks noChangeAspect="1" noChangeArrowheads="1"/>
          </p:cNvPicPr>
          <p:nvPr/>
        </p:nvPicPr>
        <p:blipFill>
          <a:blip r:embed="rId2" cstate="print"/>
          <a:srcRect/>
          <a:stretch>
            <a:fillRect/>
          </a:stretch>
        </p:blipFill>
        <p:spPr bwMode="auto">
          <a:xfrm>
            <a:off x="107950" y="260350"/>
            <a:ext cx="8856663" cy="64262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1 Dikdörtgen"/>
          <p:cNvSpPr>
            <a:spLocks noChangeArrowheads="1"/>
          </p:cNvSpPr>
          <p:nvPr/>
        </p:nvSpPr>
        <p:spPr bwMode="auto">
          <a:xfrm>
            <a:off x="179388" y="188913"/>
            <a:ext cx="8785225" cy="3046412"/>
          </a:xfrm>
          <a:prstGeom prst="rect">
            <a:avLst/>
          </a:prstGeom>
          <a:noFill/>
          <a:ln w="9525">
            <a:noFill/>
            <a:miter lim="800000"/>
            <a:headEnd/>
            <a:tailEnd/>
          </a:ln>
        </p:spPr>
        <p:txBody>
          <a:bodyPr>
            <a:spAutoFit/>
          </a:bodyPr>
          <a:lstStyle/>
          <a:p>
            <a:pPr eaLnBrk="0" hangingPunct="0"/>
            <a:r>
              <a:rPr lang="tr-TR" sz="3200">
                <a:solidFill>
                  <a:srgbClr val="FF0000"/>
                </a:solidFill>
                <a:cs typeface="Times New Roman" pitchFamily="18" charset="0"/>
              </a:rPr>
              <a:t>4-</a:t>
            </a:r>
            <a:r>
              <a:rPr lang="tr-TR" sz="3200" b="1">
                <a:solidFill>
                  <a:srgbClr val="FF0000"/>
                </a:solidFill>
                <a:cs typeface="Times New Roman" pitchFamily="18" charset="0"/>
              </a:rPr>
              <a:t>İstanbul </a:t>
            </a:r>
            <a:r>
              <a:rPr lang="tr-TR" sz="3200">
                <a:cs typeface="Times New Roman" pitchFamily="18" charset="0"/>
              </a:rPr>
              <a:t>Osmanlı Devleti'nin yeni “</a:t>
            </a:r>
            <a:r>
              <a:rPr lang="tr-TR" sz="3200" b="1">
                <a:solidFill>
                  <a:srgbClr val="FF0000"/>
                </a:solidFill>
                <a:cs typeface="Times New Roman" pitchFamily="18" charset="0"/>
              </a:rPr>
              <a:t>başkenti” </a:t>
            </a:r>
            <a:r>
              <a:rPr lang="tr-TR" sz="3200">
                <a:cs typeface="Times New Roman" pitchFamily="18" charset="0"/>
              </a:rPr>
              <a:t>oldu.   </a:t>
            </a:r>
          </a:p>
          <a:p>
            <a:pPr eaLnBrk="0" hangingPunct="0"/>
            <a:r>
              <a:rPr lang="tr-TR" sz="3200">
                <a:solidFill>
                  <a:srgbClr val="FF0000"/>
                </a:solidFill>
                <a:cs typeface="Times New Roman" pitchFamily="18" charset="0"/>
              </a:rPr>
              <a:t>5-</a:t>
            </a:r>
            <a:r>
              <a:rPr lang="tr-TR" sz="3200">
                <a:cs typeface="Times New Roman" pitchFamily="18" charset="0"/>
              </a:rPr>
              <a:t>Osmanlı'nın Balkanlardaki ilerleyişi kolaylaştı.</a:t>
            </a:r>
            <a:endParaRPr lang="tr-TR" sz="3200"/>
          </a:p>
          <a:p>
            <a:pPr eaLnBrk="0" hangingPunct="0"/>
            <a:r>
              <a:rPr lang="tr-TR" sz="3200">
                <a:solidFill>
                  <a:srgbClr val="FF0000"/>
                </a:solidFill>
                <a:cs typeface="Times New Roman" pitchFamily="18" charset="0"/>
              </a:rPr>
              <a:t>6-</a:t>
            </a:r>
            <a:r>
              <a:rPr lang="tr-TR" sz="3200">
                <a:cs typeface="Times New Roman" pitchFamily="18" charset="0"/>
              </a:rPr>
              <a:t>Osmanlı Devleti </a:t>
            </a:r>
            <a:r>
              <a:rPr lang="tr-TR" sz="3200" b="1">
                <a:solidFill>
                  <a:srgbClr val="FF0000"/>
                </a:solidFill>
                <a:cs typeface="Times New Roman" pitchFamily="18" charset="0"/>
              </a:rPr>
              <a:t>“imparatorluk” </a:t>
            </a:r>
            <a:r>
              <a:rPr lang="tr-TR" sz="3200">
                <a:cs typeface="Times New Roman" pitchFamily="18" charset="0"/>
              </a:rPr>
              <a:t>haline geldi.</a:t>
            </a:r>
            <a:endParaRPr lang="tr-TR" sz="3200"/>
          </a:p>
          <a:p>
            <a:pPr eaLnBrk="0" hangingPunct="0"/>
            <a:r>
              <a:rPr lang="tr-TR" sz="3200">
                <a:solidFill>
                  <a:srgbClr val="FF0000"/>
                </a:solidFill>
                <a:cs typeface="Times New Roman" pitchFamily="18" charset="0"/>
              </a:rPr>
              <a:t>7-</a:t>
            </a:r>
            <a:r>
              <a:rPr lang="tr-TR" sz="3200">
                <a:cs typeface="Times New Roman" pitchFamily="18" charset="0"/>
              </a:rPr>
              <a:t>Osmanlı Devleti'nin İslam dünyasındaki saygınlığı arttı.</a:t>
            </a:r>
            <a:endParaRPr lang="tr-TR" sz="3200"/>
          </a:p>
        </p:txBody>
      </p:sp>
      <p:pic>
        <p:nvPicPr>
          <p:cNvPr id="58370" name="Picture 2" descr="https://i.pinimg.com/originals/56/39/b2/5639b2edd2ddc57a95caec55677a225f.jpg"/>
          <p:cNvPicPr>
            <a:picLocks noChangeAspect="1" noChangeArrowheads="1"/>
          </p:cNvPicPr>
          <p:nvPr/>
        </p:nvPicPr>
        <p:blipFill>
          <a:blip r:embed="rId2" cstate="print"/>
          <a:srcRect/>
          <a:stretch>
            <a:fillRect/>
          </a:stretch>
        </p:blipFill>
        <p:spPr bwMode="auto">
          <a:xfrm>
            <a:off x="3059113" y="2636838"/>
            <a:ext cx="5976937" cy="403225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2"/>
          <p:cNvSpPr>
            <a:spLocks noChangeArrowheads="1"/>
          </p:cNvSpPr>
          <p:nvPr/>
        </p:nvSpPr>
        <p:spPr bwMode="auto">
          <a:xfrm>
            <a:off x="179388" y="352425"/>
            <a:ext cx="8785225" cy="3046413"/>
          </a:xfrm>
          <a:prstGeom prst="rect">
            <a:avLst/>
          </a:prstGeom>
          <a:noFill/>
          <a:ln w="9525">
            <a:noFill/>
            <a:miter lim="800000"/>
            <a:headEnd/>
            <a:tailEnd/>
          </a:ln>
        </p:spPr>
        <p:txBody>
          <a:bodyPr anchor="ctr">
            <a:spAutoFit/>
          </a:bodyPr>
          <a:lstStyle/>
          <a:p>
            <a:r>
              <a:rPr lang="tr-TR" sz="3200">
                <a:solidFill>
                  <a:srgbClr val="FF0000"/>
                </a:solidFill>
              </a:rPr>
              <a:t>  Fethin Dünya Tarihi Açısından Sonuçları:</a:t>
            </a:r>
          </a:p>
          <a:p>
            <a:pPr eaLnBrk="0" hangingPunct="0"/>
            <a:r>
              <a:rPr lang="tr-TR" sz="3200">
                <a:solidFill>
                  <a:srgbClr val="FF0000"/>
                </a:solidFill>
                <a:cs typeface="Times New Roman" pitchFamily="18" charset="0"/>
              </a:rPr>
              <a:t>1-</a:t>
            </a:r>
            <a:r>
              <a:rPr lang="tr-TR" sz="3200">
                <a:cs typeface="Times New Roman" pitchFamily="18" charset="0"/>
              </a:rPr>
              <a:t>Bizans (Doğu Roma) yıkıldı.</a:t>
            </a:r>
            <a:endParaRPr lang="tr-TR" sz="3200"/>
          </a:p>
          <a:p>
            <a:pPr eaLnBrk="0" hangingPunct="0"/>
            <a:r>
              <a:rPr lang="tr-TR" sz="3200">
                <a:solidFill>
                  <a:srgbClr val="FF0000"/>
                </a:solidFill>
                <a:cs typeface="Times New Roman" pitchFamily="18" charset="0"/>
              </a:rPr>
              <a:t>2-</a:t>
            </a:r>
            <a:r>
              <a:rPr lang="tr-TR" sz="3200">
                <a:cs typeface="Times New Roman" pitchFamily="18" charset="0"/>
              </a:rPr>
              <a:t>Ortaçağ kapandı, </a:t>
            </a:r>
            <a:r>
              <a:rPr lang="tr-TR" sz="3200" b="1">
                <a:solidFill>
                  <a:srgbClr val="FF0000"/>
                </a:solidFill>
                <a:cs typeface="Times New Roman" pitchFamily="18" charset="0"/>
              </a:rPr>
              <a:t>Yeniçağ </a:t>
            </a:r>
            <a:r>
              <a:rPr lang="tr-TR" sz="3200">
                <a:cs typeface="Times New Roman" pitchFamily="18" charset="0"/>
              </a:rPr>
              <a:t>başladı.</a:t>
            </a:r>
            <a:endParaRPr lang="tr-TR" sz="3200"/>
          </a:p>
          <a:p>
            <a:pPr eaLnBrk="0" hangingPunct="0"/>
            <a:r>
              <a:rPr lang="tr-TR" sz="3200">
                <a:solidFill>
                  <a:srgbClr val="FF0000"/>
                </a:solidFill>
                <a:cs typeface="Times New Roman" pitchFamily="18" charset="0"/>
              </a:rPr>
              <a:t>3-</a:t>
            </a:r>
            <a:r>
              <a:rPr lang="tr-TR" sz="3200">
                <a:cs typeface="Times New Roman" pitchFamily="18" charset="0"/>
              </a:rPr>
              <a:t>Topun kullanılmasıyla derebeylerin şatoları yıkıldı, </a:t>
            </a:r>
            <a:r>
              <a:rPr lang="tr-TR" sz="3200" b="1">
                <a:solidFill>
                  <a:srgbClr val="FF0000"/>
                </a:solidFill>
                <a:cs typeface="Times New Roman" pitchFamily="18" charset="0"/>
              </a:rPr>
              <a:t>feodalite </a:t>
            </a:r>
            <a:r>
              <a:rPr lang="tr-TR" sz="3200">
                <a:cs typeface="Times New Roman" pitchFamily="18" charset="0"/>
              </a:rPr>
              <a:t>zayıfladı, merkezi krallıklar güçlendi.</a:t>
            </a:r>
            <a:endParaRPr lang="tr-TR" sz="3200"/>
          </a:p>
        </p:txBody>
      </p:sp>
      <p:pic>
        <p:nvPicPr>
          <p:cNvPr id="59394" name="Picture 2" descr="https://slideplayer.biz.tr/slide/2606159/9/images/3/FEODAL%C4%B0TE+%28DEREBEYL%C4%B0K%29.jpg"/>
          <p:cNvPicPr>
            <a:picLocks noChangeAspect="1" noChangeArrowheads="1"/>
          </p:cNvPicPr>
          <p:nvPr/>
        </p:nvPicPr>
        <p:blipFill>
          <a:blip r:embed="rId2" cstate="print"/>
          <a:srcRect/>
          <a:stretch>
            <a:fillRect/>
          </a:stretch>
        </p:blipFill>
        <p:spPr bwMode="auto">
          <a:xfrm>
            <a:off x="179388" y="3357563"/>
            <a:ext cx="8783637" cy="331152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1 Dikdörtgen"/>
          <p:cNvSpPr>
            <a:spLocks noChangeArrowheads="1"/>
          </p:cNvSpPr>
          <p:nvPr/>
        </p:nvSpPr>
        <p:spPr bwMode="auto">
          <a:xfrm>
            <a:off x="323850" y="260350"/>
            <a:ext cx="8640763" cy="3540125"/>
          </a:xfrm>
          <a:prstGeom prst="rect">
            <a:avLst/>
          </a:prstGeom>
          <a:noFill/>
          <a:ln w="9525">
            <a:noFill/>
            <a:miter lim="800000"/>
            <a:headEnd/>
            <a:tailEnd/>
          </a:ln>
        </p:spPr>
        <p:txBody>
          <a:bodyPr>
            <a:spAutoFit/>
          </a:bodyPr>
          <a:lstStyle/>
          <a:p>
            <a:pPr eaLnBrk="0" hangingPunct="0"/>
            <a:r>
              <a:rPr lang="tr-TR" sz="3200">
                <a:solidFill>
                  <a:srgbClr val="FF0000"/>
                </a:solidFill>
                <a:cs typeface="Times New Roman" pitchFamily="18" charset="0"/>
              </a:rPr>
              <a:t>4-</a:t>
            </a:r>
            <a:r>
              <a:rPr lang="tr-TR" sz="3200">
                <a:cs typeface="Times New Roman" pitchFamily="18" charset="0"/>
              </a:rPr>
              <a:t>Doğu ticaret yolları </a:t>
            </a:r>
            <a:r>
              <a:rPr lang="tr-TR" sz="3200" b="1">
                <a:solidFill>
                  <a:srgbClr val="FF0000"/>
                </a:solidFill>
                <a:cs typeface="Times New Roman" pitchFamily="18" charset="0"/>
              </a:rPr>
              <a:t>(İpek ve Baharat Yolu) </a:t>
            </a:r>
            <a:r>
              <a:rPr lang="tr-TR" sz="3200">
                <a:cs typeface="Times New Roman" pitchFamily="18" charset="0"/>
              </a:rPr>
              <a:t>Türklerin eline geçince Avrupalılar yeni ticaret yolları aramaya başladılar. Böylece </a:t>
            </a:r>
          </a:p>
          <a:p>
            <a:pPr eaLnBrk="0" hangingPunct="0"/>
            <a:r>
              <a:rPr lang="tr-TR" sz="3200">
                <a:solidFill>
                  <a:srgbClr val="FF0000"/>
                </a:solidFill>
                <a:cs typeface="Times New Roman" pitchFamily="18" charset="0"/>
              </a:rPr>
              <a:t>5-</a:t>
            </a:r>
            <a:r>
              <a:rPr lang="tr-TR" sz="3200" b="1">
                <a:solidFill>
                  <a:srgbClr val="FF0000"/>
                </a:solidFill>
                <a:cs typeface="Times New Roman" pitchFamily="18" charset="0"/>
              </a:rPr>
              <a:t>Coğrafi keşifler </a:t>
            </a:r>
            <a:r>
              <a:rPr lang="tr-TR" sz="3200">
                <a:cs typeface="Times New Roman" pitchFamily="18" charset="0"/>
              </a:rPr>
              <a:t>başlamış oldu.</a:t>
            </a:r>
            <a:endParaRPr lang="tr-TR" sz="3200"/>
          </a:p>
          <a:p>
            <a:pPr eaLnBrk="0" hangingPunct="0"/>
            <a:r>
              <a:rPr lang="tr-TR" sz="3200">
                <a:solidFill>
                  <a:srgbClr val="FF0000"/>
                </a:solidFill>
                <a:cs typeface="Times New Roman" pitchFamily="18" charset="0"/>
              </a:rPr>
              <a:t>6-</a:t>
            </a:r>
            <a:r>
              <a:rPr lang="tr-TR" sz="3200">
                <a:cs typeface="Times New Roman" pitchFamily="18" charset="0"/>
              </a:rPr>
              <a:t>Fetihten sonra İtalya’ya kaçan Bizanslı bilgin ve sanatçılar </a:t>
            </a:r>
            <a:r>
              <a:rPr lang="tr-TR" sz="3200" b="1">
                <a:solidFill>
                  <a:srgbClr val="FF0000"/>
                </a:solidFill>
                <a:cs typeface="Times New Roman" pitchFamily="18" charset="0"/>
              </a:rPr>
              <a:t>“Rönesans'ın</a:t>
            </a:r>
            <a:r>
              <a:rPr lang="tr-TR" sz="3200">
                <a:cs typeface="Times New Roman" pitchFamily="18" charset="0"/>
              </a:rPr>
              <a:t>” başlamasında etkili oldu.</a:t>
            </a:r>
            <a:endParaRPr lang="tr-TR" sz="3200"/>
          </a:p>
        </p:txBody>
      </p:sp>
      <p:pic>
        <p:nvPicPr>
          <p:cNvPr id="60418" name="Picture 2" descr="https://www.derszamani.net/wp-content/uploads/2016/11/ipek-ve-baharat-yolu-nerelerden-gecer-.png"/>
          <p:cNvPicPr>
            <a:picLocks noChangeAspect="1" noChangeArrowheads="1"/>
          </p:cNvPicPr>
          <p:nvPr/>
        </p:nvPicPr>
        <p:blipFill>
          <a:blip r:embed="rId2" cstate="print"/>
          <a:srcRect/>
          <a:stretch>
            <a:fillRect/>
          </a:stretch>
        </p:blipFill>
        <p:spPr bwMode="auto">
          <a:xfrm>
            <a:off x="2195513" y="3213100"/>
            <a:ext cx="6856412" cy="3529013"/>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179388" y="169863"/>
            <a:ext cx="8785225" cy="6492875"/>
          </a:xfrm>
          <a:prstGeom prst="rect">
            <a:avLst/>
          </a:prstGeom>
          <a:noFill/>
          <a:ln w="9525">
            <a:noFill/>
            <a:miter lim="800000"/>
            <a:headEnd/>
            <a:tailEnd/>
          </a:ln>
        </p:spPr>
        <p:txBody>
          <a:bodyPr anchor="ctr">
            <a:spAutoFit/>
          </a:bodyPr>
          <a:lstStyle/>
          <a:p>
            <a:pPr indent="457200"/>
            <a:r>
              <a:rPr lang="tr-TR" sz="3200" b="1">
                <a:solidFill>
                  <a:srgbClr val="FF0000"/>
                </a:solidFill>
                <a:cs typeface="Times New Roman" pitchFamily="18" charset="0"/>
              </a:rPr>
              <a:t>İstimalet Politikası: </a:t>
            </a:r>
            <a:r>
              <a:rPr lang="tr-TR" sz="3200">
                <a:cs typeface="Times New Roman" pitchFamily="18" charset="0"/>
              </a:rPr>
              <a:t>Osmanlı Devletinin fethettiği topraklar üzerinde ve o bölgelerin halkına karşı kalıcı hakimiyet için uyguladığı politikalara denir.</a:t>
            </a:r>
          </a:p>
          <a:p>
            <a:pPr indent="457200"/>
            <a:endParaRPr lang="tr-TR" sz="3200"/>
          </a:p>
          <a:p>
            <a:pPr indent="457200"/>
            <a:endParaRPr lang="tr-TR" sz="3200"/>
          </a:p>
          <a:p>
            <a:pPr indent="457200"/>
            <a:endParaRPr lang="tr-TR" sz="3200"/>
          </a:p>
          <a:p>
            <a:pPr indent="457200"/>
            <a:endParaRPr lang="tr-TR" sz="3200"/>
          </a:p>
          <a:p>
            <a:pPr indent="457200"/>
            <a:endParaRPr lang="tr-TR" sz="3200"/>
          </a:p>
          <a:p>
            <a:pPr indent="457200"/>
            <a:endParaRPr lang="tr-TR" sz="3200"/>
          </a:p>
          <a:p>
            <a:pPr indent="457200" eaLnBrk="0" hangingPunct="0"/>
            <a:r>
              <a:rPr lang="tr-TR" sz="3200" b="1">
                <a:solidFill>
                  <a:srgbClr val="FF0000"/>
                </a:solidFill>
                <a:cs typeface="Times New Roman" pitchFamily="18" charset="0"/>
              </a:rPr>
              <a:t>İstimalet Politikanın amacı: </a:t>
            </a:r>
            <a:r>
              <a:rPr lang="tr-TR" sz="3200">
                <a:cs typeface="Times New Roman" pitchFamily="18" charset="0"/>
              </a:rPr>
              <a:t>Fethedilen topraklardaki insanların devlete olan bağlılıklarını güçlendirmektir.</a:t>
            </a:r>
            <a:endParaRPr lang="tr-TR" sz="3200"/>
          </a:p>
        </p:txBody>
      </p:sp>
      <p:pic>
        <p:nvPicPr>
          <p:cNvPr id="61442" name="Picture 2" descr="https://www.eokultv.com/wp-content/uploads/2018/11/%C4%B0stimalet-politikas%C4%B1-10.-s%C4%B1n%C4%B1f-orhan-bey-d%C3%B6nemi-Osmanl%C4%B1.jpg"/>
          <p:cNvPicPr>
            <a:picLocks noChangeAspect="1" noChangeArrowheads="1"/>
          </p:cNvPicPr>
          <p:nvPr/>
        </p:nvPicPr>
        <p:blipFill>
          <a:blip r:embed="rId2" cstate="print"/>
          <a:srcRect/>
          <a:stretch>
            <a:fillRect/>
          </a:stretch>
        </p:blipFill>
        <p:spPr bwMode="auto">
          <a:xfrm>
            <a:off x="468313" y="2133600"/>
            <a:ext cx="8064500" cy="3008313"/>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0"/>
          <p:cNvSpPr>
            <a:spLocks noChangeArrowheads="1"/>
          </p:cNvSpPr>
          <p:nvPr/>
        </p:nvSpPr>
        <p:spPr bwMode="auto">
          <a:xfrm>
            <a:off x="179388" y="265113"/>
            <a:ext cx="8785225" cy="2555875"/>
          </a:xfrm>
          <a:prstGeom prst="rect">
            <a:avLst/>
          </a:prstGeom>
          <a:noFill/>
          <a:ln w="9525">
            <a:noFill/>
            <a:miter lim="800000"/>
            <a:headEnd/>
            <a:tailEnd/>
          </a:ln>
        </p:spPr>
        <p:txBody>
          <a:bodyPr anchor="ctr">
            <a:spAutoFit/>
          </a:bodyPr>
          <a:lstStyle/>
          <a:p>
            <a:r>
              <a:rPr lang="tr-TR" sz="3200">
                <a:solidFill>
                  <a:srgbClr val="FF0000"/>
                </a:solidFill>
              </a:rPr>
              <a:t>İstimâlet Siyasetinin Aşamaları:</a:t>
            </a:r>
            <a:endParaRPr lang="tr-TR" sz="3200"/>
          </a:p>
          <a:p>
            <a:pPr eaLnBrk="0" hangingPunct="0"/>
            <a:r>
              <a:rPr lang="tr-TR" sz="3200">
                <a:solidFill>
                  <a:srgbClr val="FF0000"/>
                </a:solidFill>
                <a:cs typeface="Times New Roman" pitchFamily="18" charset="0"/>
              </a:rPr>
              <a:t>1-</a:t>
            </a:r>
            <a:r>
              <a:rPr lang="tr-TR" sz="3200">
                <a:cs typeface="Times New Roman" pitchFamily="18" charset="0"/>
              </a:rPr>
              <a:t> Fetih öncesi hazırlık</a:t>
            </a:r>
            <a:endParaRPr lang="tr-TR" sz="3200"/>
          </a:p>
          <a:p>
            <a:pPr eaLnBrk="0" hangingPunct="0"/>
            <a:r>
              <a:rPr lang="tr-TR" sz="3200">
                <a:solidFill>
                  <a:srgbClr val="FF0000"/>
                </a:solidFill>
                <a:cs typeface="Times New Roman" pitchFamily="18" charset="0"/>
              </a:rPr>
              <a:t>2-</a:t>
            </a:r>
            <a:r>
              <a:rPr lang="tr-TR" sz="3200">
                <a:cs typeface="Times New Roman" pitchFamily="18" charset="0"/>
              </a:rPr>
              <a:t> Fetih sonrası halkın alıştırılması </a:t>
            </a:r>
          </a:p>
          <a:p>
            <a:pPr eaLnBrk="0" hangingPunct="0"/>
            <a:r>
              <a:rPr lang="tr-TR" sz="3200">
                <a:solidFill>
                  <a:srgbClr val="FF0000"/>
                </a:solidFill>
                <a:cs typeface="Times New Roman" pitchFamily="18" charset="0"/>
              </a:rPr>
              <a:t>3-</a:t>
            </a:r>
            <a:r>
              <a:rPr lang="tr-TR" sz="3200">
                <a:cs typeface="Times New Roman" pitchFamily="18" charset="0"/>
              </a:rPr>
              <a:t>Adil yönetim anlayışı</a:t>
            </a:r>
            <a:endParaRPr lang="tr-TR" sz="3200"/>
          </a:p>
          <a:p>
            <a:pPr eaLnBrk="0" hangingPunct="0"/>
            <a:r>
              <a:rPr lang="tr-TR" sz="3200">
                <a:solidFill>
                  <a:srgbClr val="FF0000"/>
                </a:solidFill>
                <a:cs typeface="Times New Roman" pitchFamily="18" charset="0"/>
              </a:rPr>
              <a:t>4-</a:t>
            </a:r>
            <a:r>
              <a:rPr lang="tr-TR" sz="3200">
                <a:cs typeface="Times New Roman" pitchFamily="18" charset="0"/>
              </a:rPr>
              <a:t> Halka tanınan din, dil ve kültürel özgürlükler</a:t>
            </a:r>
            <a:endParaRPr lang="tr-TR" sz="3200"/>
          </a:p>
        </p:txBody>
      </p:sp>
      <p:pic>
        <p:nvPicPr>
          <p:cNvPr id="62466" name="Picture 2" descr="https://slideplayer.biz.tr/slide/12640613/76/images/4/BALKANLARDA+%C4%B0SKAN+POL%C4%B0T%C4%B0KASININ+AMA%C3%87LARI.jpg"/>
          <p:cNvPicPr>
            <a:picLocks noChangeAspect="1" noChangeArrowheads="1"/>
          </p:cNvPicPr>
          <p:nvPr/>
        </p:nvPicPr>
        <p:blipFill>
          <a:blip r:embed="rId2" cstate="print"/>
          <a:srcRect/>
          <a:stretch>
            <a:fillRect/>
          </a:stretch>
        </p:blipFill>
        <p:spPr bwMode="auto">
          <a:xfrm>
            <a:off x="468313" y="2781300"/>
            <a:ext cx="8496300" cy="368617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20 Dikdörtgen"/>
          <p:cNvSpPr>
            <a:spLocks noChangeArrowheads="1"/>
          </p:cNvSpPr>
          <p:nvPr/>
        </p:nvSpPr>
        <p:spPr bwMode="auto">
          <a:xfrm>
            <a:off x="179388" y="404813"/>
            <a:ext cx="8856662" cy="1076325"/>
          </a:xfrm>
          <a:prstGeom prst="rect">
            <a:avLst/>
          </a:prstGeom>
          <a:noFill/>
          <a:ln w="9525">
            <a:noFill/>
            <a:miter lim="800000"/>
            <a:headEnd/>
            <a:tailEnd/>
          </a:ln>
        </p:spPr>
        <p:txBody>
          <a:bodyPr>
            <a:spAutoFit/>
          </a:bodyPr>
          <a:lstStyle/>
          <a:p>
            <a:pPr algn="ctr"/>
            <a:r>
              <a:rPr lang="tr-TR" sz="3200" b="1">
                <a:solidFill>
                  <a:srgbClr val="FF0000"/>
                </a:solidFill>
                <a:latin typeface="Calibri" pitchFamily="34" charset="0"/>
              </a:rPr>
              <a:t>Osmanlı Devleti'nin Kısa Sürede Büyümesinin Sebepleri:</a:t>
            </a:r>
          </a:p>
        </p:txBody>
      </p:sp>
      <p:sp>
        <p:nvSpPr>
          <p:cNvPr id="17410" name="Rectangle 2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tr-TR">
              <a:latin typeface="Calibri" pitchFamily="34" charset="0"/>
            </a:endParaRPr>
          </a:p>
        </p:txBody>
      </p:sp>
      <p:sp>
        <p:nvSpPr>
          <p:cNvPr id="17411" name="Rectangle 29"/>
          <p:cNvSpPr>
            <a:spLocks noChangeArrowheads="1"/>
          </p:cNvSpPr>
          <p:nvPr/>
        </p:nvSpPr>
        <p:spPr bwMode="auto">
          <a:xfrm>
            <a:off x="539750" y="1647825"/>
            <a:ext cx="8424863" cy="3046413"/>
          </a:xfrm>
          <a:prstGeom prst="rect">
            <a:avLst/>
          </a:prstGeom>
          <a:noFill/>
          <a:ln w="9525">
            <a:noFill/>
            <a:miter lim="800000"/>
            <a:headEnd/>
            <a:tailEnd/>
          </a:ln>
        </p:spPr>
        <p:txBody>
          <a:bodyPr anchor="ctr">
            <a:spAutoFit/>
          </a:bodyPr>
          <a:lstStyle/>
          <a:p>
            <a:r>
              <a:rPr lang="tr-TR" sz="3200">
                <a:cs typeface="Times New Roman" pitchFamily="18" charset="0"/>
              </a:rPr>
              <a:t> </a:t>
            </a:r>
            <a:r>
              <a:rPr lang="tr-TR" sz="3200">
                <a:solidFill>
                  <a:srgbClr val="FF0000"/>
                </a:solidFill>
                <a:cs typeface="Times New Roman" pitchFamily="18" charset="0"/>
              </a:rPr>
              <a:t>1-</a:t>
            </a:r>
            <a:r>
              <a:rPr lang="tr-TR" sz="3200">
                <a:cs typeface="Times New Roman" pitchFamily="18" charset="0"/>
              </a:rPr>
              <a:t>Kurulduğu bölgenin coğrafi konumu </a:t>
            </a:r>
          </a:p>
          <a:p>
            <a:r>
              <a:rPr lang="tr-TR" sz="3200">
                <a:solidFill>
                  <a:srgbClr val="FF0000"/>
                </a:solidFill>
                <a:latin typeface="Calibri" pitchFamily="34" charset="0"/>
              </a:rPr>
              <a:t>2-</a:t>
            </a:r>
            <a:r>
              <a:rPr lang="tr-TR" sz="3200">
                <a:latin typeface="Calibri" pitchFamily="34" charset="0"/>
              </a:rPr>
              <a:t>Bizansın güçsüz durumda olması</a:t>
            </a:r>
          </a:p>
          <a:p>
            <a:r>
              <a:rPr lang="tr-TR" sz="3200">
                <a:solidFill>
                  <a:srgbClr val="FF0000"/>
                </a:solidFill>
                <a:latin typeface="Calibri" pitchFamily="34" charset="0"/>
              </a:rPr>
              <a:t>3-</a:t>
            </a:r>
            <a:r>
              <a:rPr lang="tr-TR" sz="3200">
                <a:latin typeface="Calibri" pitchFamily="34" charset="0"/>
              </a:rPr>
              <a:t>Balkanlarda siyasi birliğin olmaması</a:t>
            </a:r>
          </a:p>
          <a:p>
            <a:r>
              <a:rPr lang="tr-TR" sz="3200">
                <a:solidFill>
                  <a:srgbClr val="FF0000"/>
                </a:solidFill>
                <a:latin typeface="Calibri" pitchFamily="34" charset="0"/>
              </a:rPr>
              <a:t>4-</a:t>
            </a:r>
            <a:r>
              <a:rPr lang="tr-TR" sz="3200">
                <a:latin typeface="Calibri" pitchFamily="34" charset="0"/>
              </a:rPr>
              <a:t>Hoşgörülü ve adil bir politika izlenmesi</a:t>
            </a:r>
          </a:p>
          <a:p>
            <a:r>
              <a:rPr lang="tr-TR" sz="3200">
                <a:solidFill>
                  <a:srgbClr val="FF0000"/>
                </a:solidFill>
                <a:latin typeface="Calibri" pitchFamily="34" charset="0"/>
              </a:rPr>
              <a:t>5-</a:t>
            </a:r>
            <a:r>
              <a:rPr lang="tr-TR" sz="3200">
                <a:latin typeface="Calibri" pitchFamily="34" charset="0"/>
              </a:rPr>
              <a:t>Fethedilen yerlere Türk ailelerinin yerleştirilmesi (iskan politikası) </a:t>
            </a:r>
            <a:endParaRPr lang="tr-TR" sz="32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ChangeArrowheads="1"/>
          </p:cNvSpPr>
          <p:nvPr/>
        </p:nvSpPr>
        <p:spPr bwMode="auto">
          <a:xfrm>
            <a:off x="323850" y="188913"/>
            <a:ext cx="8712200" cy="2136775"/>
          </a:xfrm>
          <a:prstGeom prst="rect">
            <a:avLst/>
          </a:prstGeom>
          <a:noFill/>
          <a:ln w="9525">
            <a:noFill/>
            <a:miter lim="800000"/>
            <a:headEnd/>
            <a:tailEnd/>
          </a:ln>
        </p:spPr>
        <p:txBody>
          <a:bodyPr anchor="ctr">
            <a:spAutoFit/>
          </a:bodyPr>
          <a:lstStyle/>
          <a:p>
            <a:pPr indent="457200"/>
            <a:r>
              <a:rPr lang="tr-TR" sz="3200" b="1">
                <a:solidFill>
                  <a:srgbClr val="FF0000"/>
                </a:solidFill>
                <a:cs typeface="Times New Roman" pitchFamily="18" charset="0"/>
              </a:rPr>
              <a:t>Ahidname: </a:t>
            </a:r>
            <a:r>
              <a:rPr lang="tr-TR" sz="3200">
                <a:cs typeface="Times New Roman" pitchFamily="18" charset="0"/>
              </a:rPr>
              <a:t>Osmanlı sultanları yeni fethedilen yerlerde halkın güvenini kazanmak için can ve mal güvenliği garantisi veren yayımladığı </a:t>
            </a:r>
            <a:r>
              <a:rPr lang="tr-TR" sz="3200">
                <a:solidFill>
                  <a:srgbClr val="FF0000"/>
                </a:solidFill>
                <a:cs typeface="Times New Roman" pitchFamily="18" charset="0"/>
              </a:rPr>
              <a:t>belgeye </a:t>
            </a:r>
            <a:r>
              <a:rPr lang="tr-TR" sz="3200">
                <a:cs typeface="Times New Roman" pitchFamily="18" charset="0"/>
              </a:rPr>
              <a:t>denir.</a:t>
            </a:r>
            <a:endParaRPr lang="tr-TR" sz="3200"/>
          </a:p>
        </p:txBody>
      </p:sp>
      <p:pic>
        <p:nvPicPr>
          <p:cNvPr id="63490" name="Picture 2" descr="https://4.bp.blogspot.com/-OdaL5jB4bhU/VHjNmBbnDZI/AAAAAAAABW0/hjBOYNNVIFs/s1600/Ger%C3%A7ek%2BTarih%2BSayfas%C4%B1.jpg"/>
          <p:cNvPicPr>
            <a:picLocks noChangeAspect="1" noChangeArrowheads="1"/>
          </p:cNvPicPr>
          <p:nvPr/>
        </p:nvPicPr>
        <p:blipFill>
          <a:blip r:embed="rId2" cstate="print"/>
          <a:srcRect/>
          <a:stretch>
            <a:fillRect/>
          </a:stretch>
        </p:blipFill>
        <p:spPr bwMode="auto">
          <a:xfrm>
            <a:off x="2916238" y="2420938"/>
            <a:ext cx="3311525" cy="4265612"/>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1 Dikdörtgen"/>
          <p:cNvSpPr>
            <a:spLocks noChangeArrowheads="1"/>
          </p:cNvSpPr>
          <p:nvPr/>
        </p:nvSpPr>
        <p:spPr bwMode="auto">
          <a:xfrm>
            <a:off x="179388" y="188913"/>
            <a:ext cx="8856662" cy="1570037"/>
          </a:xfrm>
          <a:prstGeom prst="rect">
            <a:avLst/>
          </a:prstGeom>
          <a:noFill/>
          <a:ln w="9525">
            <a:noFill/>
            <a:miter lim="800000"/>
            <a:headEnd/>
            <a:tailEnd/>
          </a:ln>
        </p:spPr>
        <p:txBody>
          <a:bodyPr>
            <a:spAutoFit/>
          </a:bodyPr>
          <a:lstStyle/>
          <a:p>
            <a:pPr indent="457200" eaLnBrk="0" hangingPunct="0"/>
            <a:r>
              <a:rPr lang="tr-TR" sz="3200">
                <a:solidFill>
                  <a:srgbClr val="FF0000"/>
                </a:solidFill>
              </a:rPr>
              <a:t>Fatih Dönemi Denizlerde Fetihler:</a:t>
            </a:r>
            <a:endParaRPr lang="tr-TR" sz="3200"/>
          </a:p>
          <a:p>
            <a:pPr indent="457200" eaLnBrk="0" hangingPunct="0"/>
            <a:r>
              <a:rPr lang="tr-TR" sz="3200" b="1">
                <a:solidFill>
                  <a:srgbClr val="6F2F9F"/>
                </a:solidFill>
                <a:cs typeface="Times New Roman" pitchFamily="18" charset="0"/>
              </a:rPr>
              <a:t>Ege Adaları'nın Fethi: </a:t>
            </a:r>
            <a:r>
              <a:rPr lang="tr-TR" sz="3200">
                <a:cs typeface="Times New Roman" pitchFamily="18" charset="0"/>
              </a:rPr>
              <a:t>Limni, Midilli, Gökçeada, Eğriboz</a:t>
            </a:r>
            <a:endParaRPr lang="tr-TR" sz="3200"/>
          </a:p>
        </p:txBody>
      </p:sp>
      <p:sp>
        <p:nvSpPr>
          <p:cNvPr id="64514" name="AutoShape 2" descr="https://images.slideplayer.com/24/7415430/slides/slide_6.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tr-TR">
              <a:latin typeface="Calibri" pitchFamily="34" charset="0"/>
            </a:endParaRPr>
          </a:p>
        </p:txBody>
      </p:sp>
      <p:pic>
        <p:nvPicPr>
          <p:cNvPr id="64515" name="Picture 4" descr="https://images.slideplayer.com/24/7415430/slides/slide_6.jpg"/>
          <p:cNvPicPr>
            <a:picLocks noChangeAspect="1" noChangeArrowheads="1"/>
          </p:cNvPicPr>
          <p:nvPr/>
        </p:nvPicPr>
        <p:blipFill>
          <a:blip r:embed="rId2" cstate="print"/>
          <a:srcRect/>
          <a:stretch>
            <a:fillRect/>
          </a:stretch>
        </p:blipFill>
        <p:spPr bwMode="auto">
          <a:xfrm>
            <a:off x="468313" y="1700213"/>
            <a:ext cx="8280400" cy="4968875"/>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1 Dikdörtgen"/>
          <p:cNvSpPr>
            <a:spLocks noChangeArrowheads="1"/>
          </p:cNvSpPr>
          <p:nvPr/>
        </p:nvSpPr>
        <p:spPr bwMode="auto">
          <a:xfrm>
            <a:off x="323850" y="404813"/>
            <a:ext cx="8496300" cy="2062162"/>
          </a:xfrm>
          <a:prstGeom prst="rect">
            <a:avLst/>
          </a:prstGeom>
          <a:noFill/>
          <a:ln w="9525">
            <a:noFill/>
            <a:miter lim="800000"/>
            <a:headEnd/>
            <a:tailEnd/>
          </a:ln>
        </p:spPr>
        <p:txBody>
          <a:bodyPr>
            <a:spAutoFit/>
          </a:bodyPr>
          <a:lstStyle/>
          <a:p>
            <a:pPr indent="457200" eaLnBrk="0" hangingPunct="0"/>
            <a:r>
              <a:rPr lang="tr-TR" sz="3200" b="1">
                <a:solidFill>
                  <a:srgbClr val="6F2F9F"/>
                </a:solidFill>
                <a:cs typeface="Times New Roman" pitchFamily="18" charset="0"/>
              </a:rPr>
              <a:t>Trabzon'un Fethi: </a:t>
            </a:r>
            <a:r>
              <a:rPr lang="tr-TR" sz="3200">
                <a:cs typeface="Times New Roman" pitchFamily="18" charset="0"/>
              </a:rPr>
              <a:t>Cenevizlilerden Amasra; Candaroğullarından Kastamonu ve Sinop; Bizans'a mensup Komnenlerden Trabzon’u (1461) aldı.</a:t>
            </a:r>
            <a:endParaRPr lang="tr-TR" sz="3200"/>
          </a:p>
        </p:txBody>
      </p:sp>
      <p:pic>
        <p:nvPicPr>
          <p:cNvPr id="65538" name="Picture 2" descr="https://i.pinimg.com/750x/20/8b/e5/208be5954f6bfb1946e668a81db6b09e.jpg"/>
          <p:cNvPicPr>
            <a:picLocks noChangeAspect="1" noChangeArrowheads="1"/>
          </p:cNvPicPr>
          <p:nvPr/>
        </p:nvPicPr>
        <p:blipFill>
          <a:blip r:embed="rId2" cstate="print"/>
          <a:srcRect/>
          <a:stretch>
            <a:fillRect/>
          </a:stretch>
        </p:blipFill>
        <p:spPr bwMode="auto">
          <a:xfrm>
            <a:off x="2411413" y="1916113"/>
            <a:ext cx="6567487" cy="4841875"/>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1 Dikdörtgen"/>
          <p:cNvSpPr>
            <a:spLocks noChangeArrowheads="1"/>
          </p:cNvSpPr>
          <p:nvPr/>
        </p:nvSpPr>
        <p:spPr bwMode="auto">
          <a:xfrm>
            <a:off x="395288" y="549275"/>
            <a:ext cx="8640762" cy="2062163"/>
          </a:xfrm>
          <a:prstGeom prst="rect">
            <a:avLst/>
          </a:prstGeom>
          <a:noFill/>
          <a:ln w="9525">
            <a:noFill/>
            <a:miter lim="800000"/>
            <a:headEnd/>
            <a:tailEnd/>
          </a:ln>
        </p:spPr>
        <p:txBody>
          <a:bodyPr>
            <a:spAutoFit/>
          </a:bodyPr>
          <a:lstStyle/>
          <a:p>
            <a:r>
              <a:rPr lang="tr-TR" sz="3200" b="1">
                <a:solidFill>
                  <a:srgbClr val="6F2F9F"/>
                </a:solidFill>
                <a:cs typeface="Times New Roman" pitchFamily="18" charset="0"/>
              </a:rPr>
              <a:t>Kırım'ın Fethi: </a:t>
            </a:r>
            <a:r>
              <a:rPr lang="tr-TR" sz="3200">
                <a:cs typeface="Times New Roman" pitchFamily="18" charset="0"/>
              </a:rPr>
              <a:t>Cenevizlilerden Kırım alınarak Osmanlı Devleti'ne bağlandı. (1475) </a:t>
            </a:r>
            <a:r>
              <a:rPr lang="tr-TR" sz="3200" b="1">
                <a:solidFill>
                  <a:srgbClr val="FF0000"/>
                </a:solidFill>
                <a:cs typeface="Times New Roman" pitchFamily="18" charset="0"/>
              </a:rPr>
              <a:t>Kırım'ın fethi ile Karadeniz Türk gölü haline geldi.</a:t>
            </a:r>
            <a:endParaRPr lang="tr-TR" sz="3200"/>
          </a:p>
          <a:p>
            <a:endParaRPr lang="tr-TR" sz="3200">
              <a:latin typeface="Calibri" pitchFamily="34" charset="0"/>
            </a:endParaRPr>
          </a:p>
        </p:txBody>
      </p:sp>
      <p:pic>
        <p:nvPicPr>
          <p:cNvPr id="66562" name="Picture 2" descr="https://tr.toluna.com/dpolls_images/2014/06/23/8fa006b4-f129-4ab5-a800-7a499ad9b3bf.jpg"/>
          <p:cNvPicPr>
            <a:picLocks noChangeAspect="1" noChangeArrowheads="1"/>
          </p:cNvPicPr>
          <p:nvPr/>
        </p:nvPicPr>
        <p:blipFill>
          <a:blip r:embed="rId2" cstate="print"/>
          <a:srcRect/>
          <a:stretch>
            <a:fillRect/>
          </a:stretch>
        </p:blipFill>
        <p:spPr bwMode="auto">
          <a:xfrm>
            <a:off x="179388" y="2060575"/>
            <a:ext cx="8785225" cy="4668838"/>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ChangeArrowheads="1"/>
          </p:cNvSpPr>
          <p:nvPr/>
        </p:nvSpPr>
        <p:spPr bwMode="auto">
          <a:xfrm>
            <a:off x="179388" y="327025"/>
            <a:ext cx="8856662" cy="3048000"/>
          </a:xfrm>
          <a:prstGeom prst="rect">
            <a:avLst/>
          </a:prstGeom>
          <a:noFill/>
          <a:ln w="9525">
            <a:noFill/>
            <a:miter lim="800000"/>
            <a:headEnd/>
            <a:tailEnd/>
          </a:ln>
        </p:spPr>
        <p:txBody>
          <a:bodyPr anchor="ctr">
            <a:spAutoFit/>
          </a:bodyPr>
          <a:lstStyle/>
          <a:p>
            <a:r>
              <a:rPr lang="tr-TR" sz="3200">
                <a:solidFill>
                  <a:srgbClr val="FF0000"/>
                </a:solidFill>
              </a:rPr>
              <a:t>Yavuz Sultan Selim'in </a:t>
            </a:r>
            <a:r>
              <a:rPr lang="tr-TR" sz="3200">
                <a:solidFill>
                  <a:srgbClr val="00B050"/>
                </a:solidFill>
              </a:rPr>
              <a:t>Mısır</a:t>
            </a:r>
            <a:r>
              <a:rPr lang="tr-TR" sz="3200">
                <a:solidFill>
                  <a:srgbClr val="FF0000"/>
                </a:solidFill>
              </a:rPr>
              <a:t> Seferi'nin sonuçları:</a:t>
            </a:r>
            <a:endParaRPr lang="tr-TR" sz="3200"/>
          </a:p>
          <a:p>
            <a:pPr eaLnBrk="0" hangingPunct="0"/>
            <a:r>
              <a:rPr lang="tr-TR" sz="3200">
                <a:cs typeface="Times New Roman" pitchFamily="18" charset="0"/>
              </a:rPr>
              <a:t>Memlüklülerle 1516’da Mercidabık ve 1517’de Ridaniye Savaşı'yla Mısır Osmanlı'ya bağlandı.</a:t>
            </a:r>
            <a:endParaRPr lang="tr-TR" sz="3200"/>
          </a:p>
          <a:p>
            <a:pPr eaLnBrk="0" hangingPunct="0"/>
            <a:r>
              <a:rPr lang="tr-TR" sz="3200">
                <a:solidFill>
                  <a:srgbClr val="FF0000"/>
                </a:solidFill>
              </a:rPr>
              <a:t>Sonuçları:</a:t>
            </a:r>
            <a:endParaRPr lang="tr-TR" sz="3200"/>
          </a:p>
          <a:p>
            <a:pPr eaLnBrk="0" hangingPunct="0"/>
            <a:r>
              <a:rPr lang="tr-TR" sz="3200">
                <a:solidFill>
                  <a:srgbClr val="FF0000"/>
                </a:solidFill>
                <a:cs typeface="Times New Roman" pitchFamily="18" charset="0"/>
              </a:rPr>
              <a:t>*</a:t>
            </a:r>
            <a:r>
              <a:rPr lang="tr-TR" sz="3200">
                <a:cs typeface="Times New Roman" pitchFamily="18" charset="0"/>
              </a:rPr>
              <a:t> Mısır, Suriye ve Arap Yarımadası Osmanlının eline geçti.</a:t>
            </a:r>
            <a:endParaRPr lang="tr-TR" sz="3200"/>
          </a:p>
        </p:txBody>
      </p:sp>
      <p:pic>
        <p:nvPicPr>
          <p:cNvPr id="67586" name="Picture 4" descr="https://slideplayer.biz.tr/slide/12267040/72/images/10/D%C3%B6nemi+Olaylar%C4%B1na+Bakal%C4%B1m%E2%80%A6.jpg"/>
          <p:cNvPicPr>
            <a:picLocks noChangeAspect="1" noChangeArrowheads="1"/>
          </p:cNvPicPr>
          <p:nvPr/>
        </p:nvPicPr>
        <p:blipFill>
          <a:blip r:embed="rId2" cstate="print"/>
          <a:srcRect/>
          <a:stretch>
            <a:fillRect/>
          </a:stretch>
        </p:blipFill>
        <p:spPr bwMode="auto">
          <a:xfrm>
            <a:off x="2195513" y="2781300"/>
            <a:ext cx="6800850" cy="3686175"/>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1 Dikdörtgen"/>
          <p:cNvSpPr>
            <a:spLocks noChangeArrowheads="1"/>
          </p:cNvSpPr>
          <p:nvPr/>
        </p:nvSpPr>
        <p:spPr bwMode="auto">
          <a:xfrm>
            <a:off x="250825" y="188913"/>
            <a:ext cx="8713788" cy="5508625"/>
          </a:xfrm>
          <a:prstGeom prst="rect">
            <a:avLst/>
          </a:prstGeom>
          <a:noFill/>
          <a:ln w="9525">
            <a:noFill/>
            <a:miter lim="800000"/>
            <a:headEnd/>
            <a:tailEnd/>
          </a:ln>
        </p:spPr>
        <p:txBody>
          <a:bodyPr>
            <a:spAutoFit/>
          </a:bodyPr>
          <a:lstStyle/>
          <a:p>
            <a:pPr eaLnBrk="0" hangingPunct="0"/>
            <a:r>
              <a:rPr lang="tr-TR" sz="3200">
                <a:solidFill>
                  <a:srgbClr val="FF0000"/>
                </a:solidFill>
                <a:cs typeface="Times New Roman" pitchFamily="18" charset="0"/>
              </a:rPr>
              <a:t>*</a:t>
            </a:r>
            <a:r>
              <a:rPr lang="tr-TR" sz="3200">
                <a:cs typeface="Times New Roman" pitchFamily="18" charset="0"/>
              </a:rPr>
              <a:t>Hindistan'dan gelen </a:t>
            </a:r>
            <a:r>
              <a:rPr lang="tr-TR" sz="3200" b="1">
                <a:solidFill>
                  <a:srgbClr val="FF0000"/>
                </a:solidFill>
                <a:cs typeface="Times New Roman" pitchFamily="18" charset="0"/>
              </a:rPr>
              <a:t>Baharat Yolu </a:t>
            </a:r>
            <a:r>
              <a:rPr lang="tr-TR" sz="3200">
                <a:cs typeface="Times New Roman" pitchFamily="18" charset="0"/>
              </a:rPr>
              <a:t>Osmanlı'nın kontrolüne geçti. *Kutsal emanetler İstanbul'a getirildi.</a:t>
            </a:r>
          </a:p>
          <a:p>
            <a:pPr eaLnBrk="0" hangingPunct="0"/>
            <a:endParaRPr lang="tr-TR" sz="3200"/>
          </a:p>
          <a:p>
            <a:pPr eaLnBrk="0" hangingPunct="0"/>
            <a:endParaRPr lang="tr-TR" sz="3200"/>
          </a:p>
          <a:p>
            <a:pPr eaLnBrk="0" hangingPunct="0"/>
            <a:endParaRPr lang="tr-TR" sz="3200"/>
          </a:p>
          <a:p>
            <a:pPr eaLnBrk="0" hangingPunct="0"/>
            <a:endParaRPr lang="tr-TR" sz="3200"/>
          </a:p>
          <a:p>
            <a:pPr eaLnBrk="0" hangingPunct="0"/>
            <a:r>
              <a:rPr lang="tr-TR" sz="3200">
                <a:solidFill>
                  <a:srgbClr val="FF0000"/>
                </a:solidFill>
                <a:cs typeface="Times New Roman" pitchFamily="18" charset="0"/>
              </a:rPr>
              <a:t>*</a:t>
            </a:r>
            <a:r>
              <a:rPr lang="tr-TR" sz="3200" b="1">
                <a:solidFill>
                  <a:srgbClr val="FF0000"/>
                </a:solidFill>
                <a:cs typeface="Times New Roman" pitchFamily="18" charset="0"/>
              </a:rPr>
              <a:t>Halifelik </a:t>
            </a:r>
          </a:p>
          <a:p>
            <a:pPr eaLnBrk="0" hangingPunct="0"/>
            <a:r>
              <a:rPr lang="tr-TR" sz="3200">
                <a:cs typeface="Times New Roman" pitchFamily="18" charset="0"/>
              </a:rPr>
              <a:t>Osmanlı'ya geçti </a:t>
            </a:r>
          </a:p>
          <a:p>
            <a:pPr eaLnBrk="0" hangingPunct="0"/>
            <a:r>
              <a:rPr lang="tr-TR" sz="3200">
                <a:cs typeface="Times New Roman" pitchFamily="18" charset="0"/>
              </a:rPr>
              <a:t>ve </a:t>
            </a:r>
            <a:r>
              <a:rPr lang="tr-TR" sz="3200" b="1">
                <a:solidFill>
                  <a:srgbClr val="FF0000"/>
                </a:solidFill>
                <a:cs typeface="Times New Roman" pitchFamily="18" charset="0"/>
              </a:rPr>
              <a:t>Yavuz Sultan Selim </a:t>
            </a:r>
          </a:p>
          <a:p>
            <a:pPr eaLnBrk="0" hangingPunct="0"/>
            <a:r>
              <a:rPr lang="tr-TR" sz="3200" b="1">
                <a:solidFill>
                  <a:srgbClr val="FF0000"/>
                </a:solidFill>
                <a:cs typeface="Times New Roman" pitchFamily="18" charset="0"/>
              </a:rPr>
              <a:t>ilk Osmanlı halifesi </a:t>
            </a:r>
            <a:r>
              <a:rPr lang="tr-TR" sz="3200">
                <a:cs typeface="Times New Roman" pitchFamily="18" charset="0"/>
              </a:rPr>
              <a:t>oldu.</a:t>
            </a:r>
            <a:endParaRPr lang="tr-TR" sz="3200"/>
          </a:p>
        </p:txBody>
      </p:sp>
      <p:pic>
        <p:nvPicPr>
          <p:cNvPr id="68610" name="Picture 2" descr="https://www.msxlabs.org/forum/attachments/57887d1479127256-baharat-yolu-baharat-yolu-nerelerden-gecer-.jpg"/>
          <p:cNvPicPr>
            <a:picLocks noChangeAspect="1" noChangeArrowheads="1"/>
          </p:cNvPicPr>
          <p:nvPr/>
        </p:nvPicPr>
        <p:blipFill>
          <a:blip r:embed="rId2" cstate="print"/>
          <a:srcRect/>
          <a:stretch>
            <a:fillRect/>
          </a:stretch>
        </p:blipFill>
        <p:spPr bwMode="auto">
          <a:xfrm>
            <a:off x="971550" y="1628775"/>
            <a:ext cx="5715000" cy="1866900"/>
          </a:xfrm>
          <a:prstGeom prst="rect">
            <a:avLst/>
          </a:prstGeom>
          <a:noFill/>
          <a:ln w="9525">
            <a:noFill/>
            <a:miter lim="800000"/>
            <a:headEnd/>
            <a:tailEnd/>
          </a:ln>
        </p:spPr>
      </p:pic>
      <p:pic>
        <p:nvPicPr>
          <p:cNvPr id="68611" name="Picture 4" descr="https://slideplayer.biz.tr/slide/13441633/80/images/18/Halifelik+Teokratikle%C5%9Fmenin+y%C3%BCkseli%C5%9Fi.+%C3%87ald%C4%B1ran+sava%C5%9F%C4%B1yla+D.Anadolu%E2%80%99yu+al%C4%B1r.+Mercidab%C4%B1k+ve+Ridaniye+sava%C5%9Flar%C4%B1+sonunda%2C+M%C4%B1s%C4%B1r%2C+Suriye+al%C4%B1n%C4%B1r..jpg"/>
          <p:cNvPicPr>
            <a:picLocks noChangeAspect="1" noChangeArrowheads="1"/>
          </p:cNvPicPr>
          <p:nvPr/>
        </p:nvPicPr>
        <p:blipFill>
          <a:blip r:embed="rId3" cstate="print"/>
          <a:srcRect/>
          <a:stretch>
            <a:fillRect/>
          </a:stretch>
        </p:blipFill>
        <p:spPr bwMode="auto">
          <a:xfrm>
            <a:off x="5003800" y="3500438"/>
            <a:ext cx="4032250" cy="316865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ChangeArrowheads="1"/>
          </p:cNvSpPr>
          <p:nvPr/>
        </p:nvSpPr>
        <p:spPr bwMode="auto">
          <a:xfrm>
            <a:off x="250825" y="157163"/>
            <a:ext cx="8642350" cy="3538537"/>
          </a:xfrm>
          <a:prstGeom prst="rect">
            <a:avLst/>
          </a:prstGeom>
          <a:noFill/>
          <a:ln w="9525">
            <a:noFill/>
            <a:miter lim="800000"/>
            <a:headEnd/>
            <a:tailEnd/>
          </a:ln>
        </p:spPr>
        <p:txBody>
          <a:bodyPr anchor="ctr">
            <a:spAutoFit/>
          </a:bodyPr>
          <a:lstStyle/>
          <a:p>
            <a:r>
              <a:rPr lang="tr-TR" sz="3200">
                <a:solidFill>
                  <a:srgbClr val="FF0000"/>
                </a:solidFill>
              </a:rPr>
              <a:t>Preveze Deniz Savaşı: (1538) Kanuni Sultan Süleyman</a:t>
            </a:r>
            <a:endParaRPr lang="tr-TR" sz="3200"/>
          </a:p>
          <a:p>
            <a:pPr eaLnBrk="0" hangingPunct="0"/>
            <a:r>
              <a:rPr lang="tr-TR" sz="3200" b="1">
                <a:solidFill>
                  <a:srgbClr val="6F2F9F"/>
                </a:solidFill>
                <a:cs typeface="Times New Roman" pitchFamily="18" charset="0"/>
              </a:rPr>
              <a:t>Sebebi: </a:t>
            </a:r>
            <a:r>
              <a:rPr lang="tr-TR" sz="3200">
                <a:cs typeface="Times New Roman" pitchFamily="18" charset="0"/>
              </a:rPr>
              <a:t>Osmanlı'nın Akdeniz'deki hakimiyetini genişletmesinin Avrupalılara verdiği endişedir.</a:t>
            </a:r>
            <a:endParaRPr lang="tr-TR" sz="3200"/>
          </a:p>
          <a:p>
            <a:pPr eaLnBrk="0" hangingPunct="0"/>
            <a:r>
              <a:rPr lang="tr-TR" sz="3200" b="1">
                <a:solidFill>
                  <a:srgbClr val="6F2F9F"/>
                </a:solidFill>
                <a:cs typeface="Times New Roman" pitchFamily="18" charset="0"/>
              </a:rPr>
              <a:t>Savaş yapan devletler: </a:t>
            </a:r>
            <a:r>
              <a:rPr lang="tr-TR" sz="3200">
                <a:cs typeface="Times New Roman" pitchFamily="18" charset="0"/>
              </a:rPr>
              <a:t>İspanya, Venedik, Papalık, Malta.</a:t>
            </a:r>
            <a:endParaRPr lang="tr-TR" sz="3200"/>
          </a:p>
          <a:p>
            <a:pPr eaLnBrk="0" hangingPunct="0"/>
            <a:r>
              <a:rPr lang="tr-TR" sz="3200" b="1">
                <a:solidFill>
                  <a:srgbClr val="6F2F9F"/>
                </a:solidFill>
                <a:cs typeface="Times New Roman" pitchFamily="18" charset="0"/>
              </a:rPr>
              <a:t>Komutanı: </a:t>
            </a:r>
            <a:r>
              <a:rPr lang="tr-TR" sz="3200">
                <a:cs typeface="Times New Roman" pitchFamily="18" charset="0"/>
              </a:rPr>
              <a:t>Barbaros Hayrettin Paşa.</a:t>
            </a:r>
            <a:endParaRPr lang="tr-TR" sz="3200"/>
          </a:p>
        </p:txBody>
      </p:sp>
      <p:pic>
        <p:nvPicPr>
          <p:cNvPr id="69634" name="Picture 2" descr="https://static.daktilo.com/sites/71/uploads/2016/09/28/426433_0.jpg"/>
          <p:cNvPicPr>
            <a:picLocks noChangeAspect="1" noChangeArrowheads="1"/>
          </p:cNvPicPr>
          <p:nvPr/>
        </p:nvPicPr>
        <p:blipFill>
          <a:blip r:embed="rId2" cstate="print"/>
          <a:srcRect/>
          <a:stretch>
            <a:fillRect/>
          </a:stretch>
        </p:blipFill>
        <p:spPr bwMode="auto">
          <a:xfrm>
            <a:off x="250825" y="3789363"/>
            <a:ext cx="5329238" cy="2922587"/>
          </a:xfrm>
          <a:prstGeom prst="rect">
            <a:avLst/>
          </a:prstGeom>
          <a:noFill/>
          <a:ln w="9525">
            <a:noFill/>
            <a:miter lim="800000"/>
            <a:headEnd/>
            <a:tailEnd/>
          </a:ln>
        </p:spPr>
      </p:pic>
      <p:pic>
        <p:nvPicPr>
          <p:cNvPr id="69635" name="Picture 4" descr="https://im0-tub-tr.yandex.net/i?id=8c97136f76835cee3d3af1e6af533408&amp;n=13"/>
          <p:cNvPicPr>
            <a:picLocks noChangeAspect="1" noChangeArrowheads="1"/>
          </p:cNvPicPr>
          <p:nvPr/>
        </p:nvPicPr>
        <p:blipFill>
          <a:blip r:embed="rId3" cstate="print"/>
          <a:srcRect/>
          <a:stretch>
            <a:fillRect/>
          </a:stretch>
        </p:blipFill>
        <p:spPr bwMode="auto">
          <a:xfrm>
            <a:off x="5580063" y="3789363"/>
            <a:ext cx="3348037" cy="2962275"/>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1 Dikdörtgen"/>
          <p:cNvSpPr>
            <a:spLocks noChangeArrowheads="1"/>
          </p:cNvSpPr>
          <p:nvPr/>
        </p:nvSpPr>
        <p:spPr bwMode="auto">
          <a:xfrm>
            <a:off x="179388" y="333375"/>
            <a:ext cx="8785225" cy="5630863"/>
          </a:xfrm>
          <a:prstGeom prst="rect">
            <a:avLst/>
          </a:prstGeom>
          <a:noFill/>
          <a:ln w="9525">
            <a:noFill/>
            <a:miter lim="800000"/>
            <a:headEnd/>
            <a:tailEnd/>
          </a:ln>
        </p:spPr>
        <p:txBody>
          <a:bodyPr>
            <a:spAutoFit/>
          </a:bodyPr>
          <a:lstStyle/>
          <a:p>
            <a:r>
              <a:rPr lang="tr-TR" sz="3600" b="1">
                <a:solidFill>
                  <a:srgbClr val="FF0000"/>
                </a:solidFill>
                <a:latin typeface="Calibri" pitchFamily="34" charset="0"/>
              </a:rPr>
              <a:t>Kıbrıs’ın Fethi: (1571) II. Selim</a:t>
            </a:r>
          </a:p>
          <a:p>
            <a:r>
              <a:rPr lang="tr-TR" sz="3600" b="1">
                <a:solidFill>
                  <a:srgbClr val="FF0000"/>
                </a:solidFill>
                <a:latin typeface="Calibri" pitchFamily="34" charset="0"/>
              </a:rPr>
              <a:t>Sebebi: </a:t>
            </a:r>
            <a:r>
              <a:rPr lang="tr-TR" sz="3600">
                <a:latin typeface="Calibri" pitchFamily="34" charset="0"/>
              </a:rPr>
              <a:t>Korsanları Osmanlı gemilerine zarar vermesi</a:t>
            </a:r>
          </a:p>
          <a:p>
            <a:r>
              <a:rPr lang="tr-TR" sz="3600" b="1">
                <a:solidFill>
                  <a:srgbClr val="FF0000"/>
                </a:solidFill>
                <a:latin typeface="Calibri" pitchFamily="34" charset="0"/>
              </a:rPr>
              <a:t>Sonuç</a:t>
            </a:r>
            <a:r>
              <a:rPr lang="tr-TR" sz="3600">
                <a:solidFill>
                  <a:srgbClr val="FF0000"/>
                </a:solidFill>
                <a:latin typeface="Calibri" pitchFamily="34" charset="0"/>
              </a:rPr>
              <a:t>: </a:t>
            </a:r>
            <a:r>
              <a:rPr lang="tr-TR" sz="3600" b="1">
                <a:solidFill>
                  <a:srgbClr val="00B0F0"/>
                </a:solidFill>
                <a:latin typeface="Calibri" pitchFamily="34" charset="0"/>
              </a:rPr>
              <a:t>Kıbrıs'ın</a:t>
            </a:r>
          </a:p>
          <a:p>
            <a:r>
              <a:rPr lang="tr-TR" sz="3600" b="1">
                <a:solidFill>
                  <a:srgbClr val="00B0F0"/>
                </a:solidFill>
                <a:latin typeface="Calibri" pitchFamily="34" charset="0"/>
              </a:rPr>
              <a:t> fethiyle Akdeniz </a:t>
            </a:r>
          </a:p>
          <a:p>
            <a:r>
              <a:rPr lang="tr-TR" sz="3600" b="1">
                <a:solidFill>
                  <a:srgbClr val="00B0F0"/>
                </a:solidFill>
                <a:latin typeface="Calibri" pitchFamily="34" charset="0"/>
              </a:rPr>
              <a:t>Osmanlı </a:t>
            </a:r>
          </a:p>
          <a:p>
            <a:r>
              <a:rPr lang="tr-TR" sz="3600" b="1">
                <a:solidFill>
                  <a:srgbClr val="00B0F0"/>
                </a:solidFill>
                <a:latin typeface="Calibri" pitchFamily="34" charset="0"/>
              </a:rPr>
              <a:t>hakimiyetine </a:t>
            </a:r>
          </a:p>
          <a:p>
            <a:r>
              <a:rPr lang="tr-TR" sz="3600" b="1">
                <a:solidFill>
                  <a:srgbClr val="00B0F0"/>
                </a:solidFill>
                <a:latin typeface="Calibri" pitchFamily="34" charset="0"/>
              </a:rPr>
              <a:t>girerek Osmanlı </a:t>
            </a:r>
          </a:p>
          <a:p>
            <a:r>
              <a:rPr lang="tr-TR" sz="3600" b="1">
                <a:solidFill>
                  <a:srgbClr val="00B0F0"/>
                </a:solidFill>
                <a:latin typeface="Calibri" pitchFamily="34" charset="0"/>
              </a:rPr>
              <a:t>ticaret güvenliği </a:t>
            </a:r>
          </a:p>
          <a:p>
            <a:r>
              <a:rPr lang="tr-TR" sz="3600" b="1">
                <a:solidFill>
                  <a:srgbClr val="00B0F0"/>
                </a:solidFill>
                <a:latin typeface="Calibri" pitchFamily="34" charset="0"/>
              </a:rPr>
              <a:t>sağlanmıştır.</a:t>
            </a:r>
          </a:p>
        </p:txBody>
      </p:sp>
      <p:pic>
        <p:nvPicPr>
          <p:cNvPr id="70658" name="Picture 2" descr="https://im0-tub-tr.yandex.net/i?id=40084f76896d3db3141ad05754f8eb9b&amp;n=13"/>
          <p:cNvPicPr>
            <a:picLocks noChangeAspect="1" noChangeArrowheads="1"/>
          </p:cNvPicPr>
          <p:nvPr/>
        </p:nvPicPr>
        <p:blipFill>
          <a:blip r:embed="rId2" cstate="print"/>
          <a:srcRect/>
          <a:stretch>
            <a:fillRect/>
          </a:stretch>
        </p:blipFill>
        <p:spPr bwMode="auto">
          <a:xfrm>
            <a:off x="3563938" y="1773238"/>
            <a:ext cx="5400675" cy="4535487"/>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ChangeArrowheads="1"/>
          </p:cNvSpPr>
          <p:nvPr/>
        </p:nvSpPr>
        <p:spPr bwMode="auto">
          <a:xfrm>
            <a:off x="179388" y="165100"/>
            <a:ext cx="8785225" cy="4032250"/>
          </a:xfrm>
          <a:prstGeom prst="rect">
            <a:avLst/>
          </a:prstGeom>
          <a:noFill/>
          <a:ln w="9525">
            <a:noFill/>
            <a:miter lim="800000"/>
            <a:headEnd/>
            <a:tailEnd/>
          </a:ln>
          <a:effectLst/>
        </p:spPr>
        <p:txBody>
          <a:bodyPr anchor="ctr">
            <a:spAutoFit/>
          </a:bodyPr>
          <a:lstStyle/>
          <a:p>
            <a:pPr indent="457200" algn="just"/>
            <a:r>
              <a:rPr lang="tr-TR" sz="3200" b="1">
                <a:solidFill>
                  <a:srgbClr val="FF0000"/>
                </a:solidFill>
                <a:cs typeface="Times New Roman" pitchFamily="18" charset="0"/>
              </a:rPr>
              <a:t>İnebahtı Savaşı (1571) II. Selim</a:t>
            </a:r>
            <a:endParaRPr lang="tr-TR" sz="3200"/>
          </a:p>
          <a:p>
            <a:pPr indent="457200" algn="just" eaLnBrk="0" hangingPunct="0"/>
            <a:r>
              <a:rPr lang="tr-TR" sz="3200" b="1">
                <a:solidFill>
                  <a:srgbClr val="6F2F9F"/>
                </a:solidFill>
                <a:cs typeface="Times New Roman" pitchFamily="18" charset="0"/>
              </a:rPr>
              <a:t>Sonuç: </a:t>
            </a:r>
            <a:r>
              <a:rPr lang="tr-TR" sz="3200">
                <a:cs typeface="Times New Roman" pitchFamily="18" charset="0"/>
              </a:rPr>
              <a:t>Osmanlı Devleti yenildi. Osmanlı'nın </a:t>
            </a:r>
            <a:r>
              <a:rPr lang="tr-TR" sz="3200" b="1">
                <a:solidFill>
                  <a:srgbClr val="FF0000"/>
                </a:solidFill>
                <a:cs typeface="Times New Roman" pitchFamily="18" charset="0"/>
              </a:rPr>
              <a:t>denizlerdeki ilk ve tek yenilgisidir. </a:t>
            </a:r>
            <a:r>
              <a:rPr lang="tr-TR" sz="3200">
                <a:cs typeface="Times New Roman" pitchFamily="18" charset="0"/>
              </a:rPr>
              <a:t>Sokullu Mehmet Paşa'nın sözü: “Biz sizden </a:t>
            </a:r>
            <a:r>
              <a:rPr lang="tr-TR" sz="3200" b="1">
                <a:solidFill>
                  <a:srgbClr val="FF0000"/>
                </a:solidFill>
                <a:cs typeface="Times New Roman" pitchFamily="18" charset="0"/>
              </a:rPr>
              <a:t>Kıbrıs'ı </a:t>
            </a:r>
            <a:r>
              <a:rPr lang="tr-TR" sz="3200" b="1">
                <a:solidFill>
                  <a:srgbClr val="404040"/>
                </a:solidFill>
                <a:cs typeface="Times New Roman" pitchFamily="18" charset="0"/>
              </a:rPr>
              <a:t>a</a:t>
            </a:r>
            <a:r>
              <a:rPr lang="tr-TR" sz="3200">
                <a:cs typeface="Times New Roman" pitchFamily="18" charset="0"/>
              </a:rPr>
              <a:t>lmakla kolunuzu kestik; siz ise </a:t>
            </a:r>
            <a:r>
              <a:rPr lang="tr-TR" sz="3200" b="1">
                <a:solidFill>
                  <a:srgbClr val="FF0000"/>
                </a:solidFill>
                <a:cs typeface="Times New Roman" pitchFamily="18" charset="0"/>
              </a:rPr>
              <a:t>İnebahtı’da </a:t>
            </a:r>
            <a:r>
              <a:rPr lang="tr-TR" sz="3200">
                <a:cs typeface="Times New Roman" pitchFamily="18" charset="0"/>
              </a:rPr>
              <a:t>donanmamızı yakmakla sakalımızı kestiniz. Unutmayın ki kol bir daha yerine gelmez ama sakal eskisinden gür çıkar.”dedi.</a:t>
            </a:r>
            <a:endParaRPr lang="tr-TR" sz="3200"/>
          </a:p>
        </p:txBody>
      </p:sp>
      <p:pic>
        <p:nvPicPr>
          <p:cNvPr id="71682" name="Picture 2" descr="https://im0-tub-tr.yandex.net/i?id=9f1eaaed0f49720a7373aa4389cb1180&amp;n=13"/>
          <p:cNvPicPr>
            <a:picLocks noChangeAspect="1" noChangeArrowheads="1"/>
          </p:cNvPicPr>
          <p:nvPr/>
        </p:nvPicPr>
        <p:blipFill>
          <a:blip r:embed="rId2" cstate="print"/>
          <a:srcRect/>
          <a:stretch>
            <a:fillRect/>
          </a:stretch>
        </p:blipFill>
        <p:spPr bwMode="auto">
          <a:xfrm>
            <a:off x="2124075" y="4149725"/>
            <a:ext cx="5410200" cy="2614613"/>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descr="https://slideplayer.biz.tr/slide/10241177/33/images/34/%C4%B0nebaht%C4%B1+Deniz+Sava%C5%9F%C4%B1%281571%29.jpg"/>
          <p:cNvPicPr>
            <a:picLocks noChangeAspect="1" noChangeArrowheads="1"/>
          </p:cNvPicPr>
          <p:nvPr/>
        </p:nvPicPr>
        <p:blipFill>
          <a:blip r:embed="rId2" cstate="print"/>
          <a:srcRect/>
          <a:stretch>
            <a:fillRect/>
          </a:stretch>
        </p:blipFill>
        <p:spPr bwMode="auto">
          <a:xfrm>
            <a:off x="179388" y="115888"/>
            <a:ext cx="8713787" cy="66421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Dikdörtgen"/>
          <p:cNvSpPr>
            <a:spLocks noChangeArrowheads="1"/>
          </p:cNvSpPr>
          <p:nvPr/>
        </p:nvSpPr>
        <p:spPr bwMode="auto">
          <a:xfrm>
            <a:off x="250825" y="333375"/>
            <a:ext cx="8642350" cy="2062163"/>
          </a:xfrm>
          <a:prstGeom prst="rect">
            <a:avLst/>
          </a:prstGeom>
          <a:noFill/>
          <a:ln w="9525">
            <a:noFill/>
            <a:miter lim="800000"/>
            <a:headEnd/>
            <a:tailEnd/>
          </a:ln>
        </p:spPr>
        <p:txBody>
          <a:bodyPr>
            <a:spAutoFit/>
          </a:bodyPr>
          <a:lstStyle/>
          <a:p>
            <a:r>
              <a:rPr lang="tr-TR" sz="3200">
                <a:solidFill>
                  <a:srgbClr val="FF0000"/>
                </a:solidFill>
                <a:latin typeface="Calibri" pitchFamily="34" charset="0"/>
              </a:rPr>
              <a:t>6-</a:t>
            </a:r>
            <a:r>
              <a:rPr lang="tr-TR" sz="3200">
                <a:latin typeface="Calibri" pitchFamily="34" charset="0"/>
              </a:rPr>
              <a:t>Türk beylikleri ile iyi ilişkiler kurulması</a:t>
            </a:r>
          </a:p>
          <a:p>
            <a:r>
              <a:rPr lang="tr-TR" sz="3200">
                <a:solidFill>
                  <a:srgbClr val="FF0000"/>
                </a:solidFill>
                <a:latin typeface="Calibri" pitchFamily="34" charset="0"/>
              </a:rPr>
              <a:t>7-</a:t>
            </a:r>
            <a:r>
              <a:rPr lang="tr-TR" sz="3200">
                <a:latin typeface="Calibri" pitchFamily="34" charset="0"/>
              </a:rPr>
              <a:t>Merkezi otoriteye önem verilmesi</a:t>
            </a:r>
          </a:p>
          <a:p>
            <a:r>
              <a:rPr lang="tr-TR" sz="3200">
                <a:solidFill>
                  <a:srgbClr val="FF0000"/>
                </a:solidFill>
                <a:latin typeface="Calibri" pitchFamily="34" charset="0"/>
              </a:rPr>
              <a:t>8-</a:t>
            </a:r>
            <a:r>
              <a:rPr lang="tr-TR" sz="3200">
                <a:latin typeface="Calibri" pitchFamily="34" charset="0"/>
              </a:rPr>
              <a:t>Üstün yetenekli padişahların yetiştirilmesi </a:t>
            </a:r>
          </a:p>
          <a:p>
            <a:r>
              <a:rPr lang="tr-TR" sz="3200">
                <a:solidFill>
                  <a:srgbClr val="FF0000"/>
                </a:solidFill>
                <a:latin typeface="Calibri" pitchFamily="34" charset="0"/>
              </a:rPr>
              <a:t>9-</a:t>
            </a:r>
            <a:r>
              <a:rPr lang="tr-TR" sz="3200">
                <a:latin typeface="Calibri" pitchFamily="34" charset="0"/>
              </a:rPr>
              <a:t>Ahilerin desteğinin alınması</a:t>
            </a:r>
          </a:p>
        </p:txBody>
      </p:sp>
      <p:pic>
        <p:nvPicPr>
          <p:cNvPr id="18434" name="Picture 2" descr="http://aygunhoca.com/images/remote/images-sunular-osmanl%20devleti-1402.jpg"/>
          <p:cNvPicPr>
            <a:picLocks noChangeAspect="1" noChangeArrowheads="1"/>
          </p:cNvPicPr>
          <p:nvPr/>
        </p:nvPicPr>
        <p:blipFill>
          <a:blip r:embed="rId2" cstate="print"/>
          <a:srcRect/>
          <a:stretch>
            <a:fillRect/>
          </a:stretch>
        </p:blipFill>
        <p:spPr bwMode="auto">
          <a:xfrm>
            <a:off x="179388" y="2276475"/>
            <a:ext cx="8785225" cy="4392613"/>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1 Dikdörtgen"/>
          <p:cNvSpPr>
            <a:spLocks noChangeArrowheads="1"/>
          </p:cNvSpPr>
          <p:nvPr/>
        </p:nvSpPr>
        <p:spPr bwMode="auto">
          <a:xfrm>
            <a:off x="250825" y="260350"/>
            <a:ext cx="8713788" cy="2062163"/>
          </a:xfrm>
          <a:prstGeom prst="rect">
            <a:avLst/>
          </a:prstGeom>
          <a:noFill/>
          <a:ln w="9525">
            <a:noFill/>
            <a:miter lim="800000"/>
            <a:headEnd/>
            <a:tailEnd/>
          </a:ln>
        </p:spPr>
        <p:txBody>
          <a:bodyPr>
            <a:spAutoFit/>
          </a:bodyPr>
          <a:lstStyle/>
          <a:p>
            <a:r>
              <a:rPr lang="tr-TR" sz="3200" b="1">
                <a:solidFill>
                  <a:srgbClr val="FF0000"/>
                </a:solidFill>
                <a:latin typeface="Calibri" pitchFamily="34" charset="0"/>
              </a:rPr>
              <a:t>         Girit'in Fethi (1669): IV. Mehmet</a:t>
            </a:r>
          </a:p>
          <a:p>
            <a:r>
              <a:rPr lang="tr-TR" sz="3200">
                <a:latin typeface="Calibri" pitchFamily="34" charset="0"/>
              </a:rPr>
              <a:t>25 yıl kuşatmadan sonra fethedildi. Yükselme döneminde fethedilemeyen tek adadır. Duraklama döneminde fethedilmiştir.</a:t>
            </a:r>
          </a:p>
        </p:txBody>
      </p:sp>
      <p:pic>
        <p:nvPicPr>
          <p:cNvPr id="73730" name="Picture 4" descr="http://www.yardimcikaynaklar.com/wp-content/uploads/2016/01/Karadeniz-T%C3%BCrk-g%C3%B6l%C3%BC-oluyor-haritas%C4%B1-1024x641.jpg"/>
          <p:cNvPicPr>
            <a:picLocks noChangeAspect="1" noChangeArrowheads="1"/>
          </p:cNvPicPr>
          <p:nvPr/>
        </p:nvPicPr>
        <p:blipFill>
          <a:blip r:embed="rId2" cstate="print"/>
          <a:srcRect/>
          <a:stretch>
            <a:fillRect/>
          </a:stretch>
        </p:blipFill>
        <p:spPr bwMode="auto">
          <a:xfrm>
            <a:off x="107950" y="2205038"/>
            <a:ext cx="5688013" cy="4449762"/>
          </a:xfrm>
          <a:prstGeom prst="rect">
            <a:avLst/>
          </a:prstGeom>
          <a:noFill/>
          <a:ln w="9525">
            <a:noFill/>
            <a:miter lim="800000"/>
            <a:headEnd/>
            <a:tailEnd/>
          </a:ln>
        </p:spPr>
      </p:pic>
      <p:pic>
        <p:nvPicPr>
          <p:cNvPr id="73731" name="Picture 6" descr="https://s1.studylibtr.com/store/data/001668229_1-41fa32747487dd41823ed96e531faa69.png"/>
          <p:cNvPicPr>
            <a:picLocks noChangeAspect="1" noChangeArrowheads="1"/>
          </p:cNvPicPr>
          <p:nvPr/>
        </p:nvPicPr>
        <p:blipFill>
          <a:blip r:embed="rId3" cstate="print"/>
          <a:srcRect/>
          <a:stretch>
            <a:fillRect/>
          </a:stretch>
        </p:blipFill>
        <p:spPr bwMode="auto">
          <a:xfrm>
            <a:off x="5795963" y="3141663"/>
            <a:ext cx="3240087" cy="3455987"/>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1 Dikdörtgen"/>
          <p:cNvSpPr>
            <a:spLocks noChangeArrowheads="1"/>
          </p:cNvSpPr>
          <p:nvPr/>
        </p:nvSpPr>
        <p:spPr bwMode="auto">
          <a:xfrm>
            <a:off x="323850" y="115888"/>
            <a:ext cx="8712200" cy="6494462"/>
          </a:xfrm>
          <a:prstGeom prst="rect">
            <a:avLst/>
          </a:prstGeom>
          <a:noFill/>
          <a:ln w="9525">
            <a:noFill/>
            <a:miter lim="800000"/>
            <a:headEnd/>
            <a:tailEnd/>
          </a:ln>
        </p:spPr>
        <p:txBody>
          <a:bodyPr>
            <a:spAutoFit/>
          </a:bodyPr>
          <a:lstStyle/>
          <a:p>
            <a:pPr algn="ctr"/>
            <a:r>
              <a:rPr lang="tr-TR" sz="3200" b="1">
                <a:solidFill>
                  <a:srgbClr val="FF0000"/>
                </a:solidFill>
                <a:latin typeface="Calibri" pitchFamily="34" charset="0"/>
              </a:rPr>
              <a:t>Osmanlı’da Millet Sistemi</a:t>
            </a:r>
          </a:p>
          <a:p>
            <a:r>
              <a:rPr lang="tr-TR" sz="3200">
                <a:latin typeface="Calibri" pitchFamily="34" charset="0"/>
              </a:rPr>
              <a:t>Osmanlı Devleti’nin sınırları içinde farklı ırklara ve dinî inançlara sahip insanlar yaşamıştır. Osmanlı Devleti’ndeki bu çok kültürlülük, Osmanlı millet sisteminin de temelini oluşturmaktadır.</a:t>
            </a:r>
          </a:p>
          <a:p>
            <a:r>
              <a:rPr lang="tr-TR" sz="3200">
                <a:latin typeface="Calibri" pitchFamily="34" charset="0"/>
              </a:rPr>
              <a:t>"Millet Sistemi" adı verilen bu anlayışta devlet doğrudan vatandaşlarla ilişki kurmamış her bir vatandaşın mensubu olduğu milleti ve o milletin dinî liderini muhatap almıştır. Bu sayede günümüzde devlet tarafından sağlanan eğitim, din, hukuk ve sosyal hizmetler gibi hizmetlerde dinî topluluklar birer aracı ve kolaylaştırıcı olarak kullanılmıştır.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ChangeArrowheads="1"/>
          </p:cNvSpPr>
          <p:nvPr/>
        </p:nvSpPr>
        <p:spPr bwMode="auto">
          <a:xfrm>
            <a:off x="179388" y="403225"/>
            <a:ext cx="8569325" cy="2554288"/>
          </a:xfrm>
          <a:prstGeom prst="rect">
            <a:avLst/>
          </a:prstGeom>
          <a:noFill/>
          <a:ln w="9525">
            <a:noFill/>
            <a:miter lim="800000"/>
            <a:headEnd/>
            <a:tailEnd/>
          </a:ln>
        </p:spPr>
        <p:txBody>
          <a:bodyPr anchor="ctr">
            <a:spAutoFit/>
          </a:bodyPr>
          <a:lstStyle/>
          <a:p>
            <a:pPr algn="ctr">
              <a:tabLst>
                <a:tab pos="1284288" algn="l"/>
              </a:tabLst>
            </a:pPr>
            <a:r>
              <a:rPr lang="tr-TR" sz="3200">
                <a:solidFill>
                  <a:srgbClr val="FF0000"/>
                </a:solidFill>
              </a:rPr>
              <a:t>AVRUPA’DA UYANIŞ (2. öğrenme alanı-3.kazanım) COĞRAFİ KEŞİFLER:</a:t>
            </a:r>
            <a:endParaRPr lang="tr-TR" sz="3200"/>
          </a:p>
          <a:p>
            <a:pPr eaLnBrk="0" hangingPunct="0">
              <a:tabLst>
                <a:tab pos="1284288" algn="l"/>
              </a:tabLst>
            </a:pPr>
            <a:r>
              <a:rPr lang="tr-TR" sz="3200">
                <a:solidFill>
                  <a:srgbClr val="FF0000"/>
                </a:solidFill>
              </a:rPr>
              <a:t>15.</a:t>
            </a:r>
            <a:r>
              <a:rPr lang="tr-TR" sz="3200"/>
              <a:t>ve </a:t>
            </a:r>
            <a:r>
              <a:rPr lang="tr-TR" sz="3200">
                <a:solidFill>
                  <a:srgbClr val="FF0000"/>
                </a:solidFill>
              </a:rPr>
              <a:t>16. </a:t>
            </a:r>
            <a:r>
              <a:rPr lang="tr-TR" sz="3200"/>
              <a:t>yüzyıllarda Avrupalılar tarafından yeni ticaret yollarının, okyanusların ve kıtaların bulunmasına denir.</a:t>
            </a:r>
          </a:p>
        </p:txBody>
      </p:sp>
      <p:pic>
        <p:nvPicPr>
          <p:cNvPr id="75778" name="Picture 2" descr="https://im0-tub-tr.yandex.net/i?id=700edd6f08a294e37d5838f7eea07c60&amp;n=13"/>
          <p:cNvPicPr>
            <a:picLocks noChangeAspect="1" noChangeArrowheads="1"/>
          </p:cNvPicPr>
          <p:nvPr/>
        </p:nvPicPr>
        <p:blipFill>
          <a:blip r:embed="rId3" cstate="print"/>
          <a:srcRect/>
          <a:stretch>
            <a:fillRect/>
          </a:stretch>
        </p:blipFill>
        <p:spPr bwMode="auto">
          <a:xfrm>
            <a:off x="827088" y="2852738"/>
            <a:ext cx="7345362" cy="3889375"/>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1 Dikdörtgen"/>
          <p:cNvSpPr>
            <a:spLocks noChangeArrowheads="1"/>
          </p:cNvSpPr>
          <p:nvPr/>
        </p:nvSpPr>
        <p:spPr bwMode="auto">
          <a:xfrm>
            <a:off x="107950" y="188913"/>
            <a:ext cx="9036050" cy="3046412"/>
          </a:xfrm>
          <a:prstGeom prst="rect">
            <a:avLst/>
          </a:prstGeom>
          <a:noFill/>
          <a:ln w="9525">
            <a:noFill/>
            <a:miter lim="800000"/>
            <a:headEnd/>
            <a:tailEnd/>
          </a:ln>
        </p:spPr>
        <p:txBody>
          <a:bodyPr>
            <a:spAutoFit/>
          </a:bodyPr>
          <a:lstStyle/>
          <a:p>
            <a:r>
              <a:rPr lang="tr-TR" sz="3200" b="1">
                <a:solidFill>
                  <a:srgbClr val="FF0000"/>
                </a:solidFill>
                <a:latin typeface="Calibri" pitchFamily="34" charset="0"/>
              </a:rPr>
              <a:t>Coğrafi Keşiflerin Sebepleri:</a:t>
            </a:r>
          </a:p>
          <a:p>
            <a:r>
              <a:rPr lang="tr-TR" sz="3200">
                <a:solidFill>
                  <a:srgbClr val="FF0000"/>
                </a:solidFill>
                <a:latin typeface="Calibri" pitchFamily="34" charset="0"/>
              </a:rPr>
              <a:t>1- </a:t>
            </a:r>
            <a:r>
              <a:rPr lang="tr-TR" sz="3200">
                <a:latin typeface="Calibri" pitchFamily="34" charset="0"/>
              </a:rPr>
              <a:t>İpek ve Baharat Yolunun müslümanların elinde olması   </a:t>
            </a:r>
          </a:p>
          <a:p>
            <a:r>
              <a:rPr lang="tr-TR" sz="3200">
                <a:solidFill>
                  <a:srgbClr val="FF0000"/>
                </a:solidFill>
                <a:latin typeface="Calibri" pitchFamily="34" charset="0"/>
              </a:rPr>
              <a:t>2-</a:t>
            </a:r>
            <a:r>
              <a:rPr lang="tr-TR" sz="3200">
                <a:latin typeface="Calibri" pitchFamily="34" charset="0"/>
              </a:rPr>
              <a:t>Gemicilik bilgisinde ilerleme</a:t>
            </a:r>
          </a:p>
          <a:p>
            <a:r>
              <a:rPr lang="tr-TR" sz="3200">
                <a:solidFill>
                  <a:srgbClr val="FF0000"/>
                </a:solidFill>
                <a:latin typeface="Calibri" pitchFamily="34" charset="0"/>
              </a:rPr>
              <a:t>3-</a:t>
            </a:r>
            <a:r>
              <a:rPr lang="tr-TR" sz="3200">
                <a:latin typeface="Calibri" pitchFamily="34" charset="0"/>
              </a:rPr>
              <a:t>Pusulanın geliştirilmesi</a:t>
            </a:r>
          </a:p>
          <a:p>
            <a:r>
              <a:rPr lang="tr-TR" sz="3200">
                <a:solidFill>
                  <a:srgbClr val="FF0000"/>
                </a:solidFill>
                <a:latin typeface="Calibri" pitchFamily="34" charset="0"/>
              </a:rPr>
              <a:t>4-</a:t>
            </a:r>
            <a:r>
              <a:rPr lang="tr-TR" sz="3200">
                <a:latin typeface="Calibri" pitchFamily="34" charset="0"/>
              </a:rPr>
              <a:t>Coğrafya bilgisinin artması</a:t>
            </a:r>
          </a:p>
        </p:txBody>
      </p:sp>
      <p:pic>
        <p:nvPicPr>
          <p:cNvPr id="76802" name="Picture 2" descr="https://slideplayer.biz.tr/slide/1922660/7/images/39/CO%C4%9ERAF%C4%B0+KE%C5%9E%C4%B0FLER%E2%80%99in+NEDENLER%C4%B0.jpg"/>
          <p:cNvPicPr>
            <a:picLocks noChangeAspect="1" noChangeArrowheads="1"/>
          </p:cNvPicPr>
          <p:nvPr/>
        </p:nvPicPr>
        <p:blipFill>
          <a:blip r:embed="rId2" cstate="print"/>
          <a:srcRect/>
          <a:stretch>
            <a:fillRect/>
          </a:stretch>
        </p:blipFill>
        <p:spPr bwMode="auto">
          <a:xfrm>
            <a:off x="107950" y="3141663"/>
            <a:ext cx="8856663" cy="3616325"/>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tr-TR">
              <a:latin typeface="Calibri" pitchFamily="34" charset="0"/>
            </a:endParaRPr>
          </a:p>
        </p:txBody>
      </p:sp>
      <p:sp>
        <p:nvSpPr>
          <p:cNvPr id="77826" name="AutoShape 12"/>
          <p:cNvSpPr>
            <a:spLocks/>
          </p:cNvSpPr>
          <p:nvPr/>
        </p:nvSpPr>
        <p:spPr bwMode="auto">
          <a:xfrm flipV="1">
            <a:off x="2555875" y="908050"/>
            <a:ext cx="2520950" cy="288925"/>
          </a:xfrm>
          <a:custGeom>
            <a:avLst/>
            <a:gdLst>
              <a:gd name="T0" fmla="*/ 2610 w 2760"/>
              <a:gd name="T1" fmla="*/ 0 h 150"/>
              <a:gd name="T2" fmla="*/ 2610 w 2760"/>
              <a:gd name="T3" fmla="*/ 150 h 150"/>
              <a:gd name="T4" fmla="*/ 2710 w 2760"/>
              <a:gd name="T5" fmla="*/ 100 h 150"/>
              <a:gd name="T6" fmla="*/ 2635 w 2760"/>
              <a:gd name="T7" fmla="*/ 100 h 150"/>
              <a:gd name="T8" fmla="*/ 2635 w 2760"/>
              <a:gd name="T9" fmla="*/ 50 h 150"/>
              <a:gd name="T10" fmla="*/ 2710 w 2760"/>
              <a:gd name="T11" fmla="*/ 50 h 150"/>
              <a:gd name="T12" fmla="*/ 2610 w 2760"/>
              <a:gd name="T13" fmla="*/ 0 h 150"/>
              <a:gd name="T14" fmla="*/ 2610 w 2760"/>
              <a:gd name="T15" fmla="*/ 50 h 150"/>
              <a:gd name="T16" fmla="*/ 0 w 2760"/>
              <a:gd name="T17" fmla="*/ 50 h 150"/>
              <a:gd name="T18" fmla="*/ 0 w 2760"/>
              <a:gd name="T19" fmla="*/ 100 h 150"/>
              <a:gd name="T20" fmla="*/ 2610 w 2760"/>
              <a:gd name="T21" fmla="*/ 100 h 150"/>
              <a:gd name="T22" fmla="*/ 2610 w 2760"/>
              <a:gd name="T23" fmla="*/ 50 h 150"/>
              <a:gd name="T24" fmla="*/ 2710 w 2760"/>
              <a:gd name="T25" fmla="*/ 50 h 150"/>
              <a:gd name="T26" fmla="*/ 2635 w 2760"/>
              <a:gd name="T27" fmla="*/ 50 h 150"/>
              <a:gd name="T28" fmla="*/ 2635 w 2760"/>
              <a:gd name="T29" fmla="*/ 100 h 150"/>
              <a:gd name="T30" fmla="*/ 2710 w 2760"/>
              <a:gd name="T31" fmla="*/ 100 h 150"/>
              <a:gd name="T32" fmla="*/ 2760 w 2760"/>
              <a:gd name="T33" fmla="*/ 75 h 150"/>
              <a:gd name="T34" fmla="*/ 2710 w 2760"/>
              <a:gd name="T35" fmla="*/ 50 h 1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60"/>
              <a:gd name="T55" fmla="*/ 0 h 150"/>
              <a:gd name="T56" fmla="*/ 2760 w 2760"/>
              <a:gd name="T57" fmla="*/ 150 h 1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60" h="150">
                <a:moveTo>
                  <a:pt x="2610" y="0"/>
                </a:moveTo>
                <a:lnTo>
                  <a:pt x="2610" y="150"/>
                </a:lnTo>
                <a:lnTo>
                  <a:pt x="2710" y="100"/>
                </a:lnTo>
                <a:lnTo>
                  <a:pt x="2635" y="100"/>
                </a:lnTo>
                <a:lnTo>
                  <a:pt x="2635" y="50"/>
                </a:lnTo>
                <a:lnTo>
                  <a:pt x="2710" y="50"/>
                </a:lnTo>
                <a:lnTo>
                  <a:pt x="2610" y="0"/>
                </a:lnTo>
                <a:close/>
                <a:moveTo>
                  <a:pt x="2610" y="50"/>
                </a:moveTo>
                <a:lnTo>
                  <a:pt x="0" y="50"/>
                </a:lnTo>
                <a:lnTo>
                  <a:pt x="0" y="100"/>
                </a:lnTo>
                <a:lnTo>
                  <a:pt x="2610" y="100"/>
                </a:lnTo>
                <a:lnTo>
                  <a:pt x="2610" y="50"/>
                </a:lnTo>
                <a:close/>
                <a:moveTo>
                  <a:pt x="2710" y="50"/>
                </a:moveTo>
                <a:lnTo>
                  <a:pt x="2635" y="50"/>
                </a:lnTo>
                <a:lnTo>
                  <a:pt x="2635" y="100"/>
                </a:lnTo>
                <a:lnTo>
                  <a:pt x="2710" y="100"/>
                </a:lnTo>
                <a:lnTo>
                  <a:pt x="2760" y="75"/>
                </a:lnTo>
                <a:lnTo>
                  <a:pt x="2710" y="50"/>
                </a:lnTo>
                <a:close/>
              </a:path>
            </a:pathLst>
          </a:custGeom>
          <a:solidFill>
            <a:srgbClr val="FF0000"/>
          </a:solidFill>
          <a:ln w="9525">
            <a:noFill/>
            <a:round/>
            <a:headEnd/>
            <a:tailEnd/>
          </a:ln>
        </p:spPr>
        <p:txBody>
          <a:bodyPr/>
          <a:lstStyle/>
          <a:p>
            <a:endParaRPr lang="tr-TR"/>
          </a:p>
        </p:txBody>
      </p:sp>
      <p:sp>
        <p:nvSpPr>
          <p:cNvPr id="77827" name="Rectangle 14"/>
          <p:cNvSpPr>
            <a:spLocks noChangeArrowheads="1"/>
          </p:cNvSpPr>
          <p:nvPr/>
        </p:nvSpPr>
        <p:spPr bwMode="auto">
          <a:xfrm>
            <a:off x="250825" y="750888"/>
            <a:ext cx="8713788" cy="584200"/>
          </a:xfrm>
          <a:prstGeom prst="rect">
            <a:avLst/>
          </a:prstGeom>
          <a:noFill/>
          <a:ln w="9525">
            <a:noFill/>
            <a:miter lim="800000"/>
            <a:headEnd/>
            <a:tailEnd/>
          </a:ln>
        </p:spPr>
        <p:txBody>
          <a:bodyPr anchor="ctr">
            <a:spAutoFit/>
          </a:bodyPr>
          <a:lstStyle/>
          <a:p>
            <a:pPr algn="ctr">
              <a:tabLst>
                <a:tab pos="2743200" algn="l"/>
              </a:tabLst>
            </a:pPr>
            <a:r>
              <a:rPr lang="tr-TR" sz="3200">
                <a:solidFill>
                  <a:srgbClr val="FF0000"/>
                </a:solidFill>
              </a:rPr>
              <a:t>Keşif	        Keşfedilen Yer </a:t>
            </a:r>
            <a:endParaRPr lang="tr-TR" sz="3200"/>
          </a:p>
        </p:txBody>
      </p:sp>
      <p:sp>
        <p:nvSpPr>
          <p:cNvPr id="77828" name="Rectangle 1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tr-TR">
              <a:latin typeface="Calibri" pitchFamily="34" charset="0"/>
            </a:endParaRPr>
          </a:p>
        </p:txBody>
      </p:sp>
      <p:sp>
        <p:nvSpPr>
          <p:cNvPr id="77829" name="Rectangle 17"/>
          <p:cNvSpPr>
            <a:spLocks noChangeArrowheads="1"/>
          </p:cNvSpPr>
          <p:nvPr/>
        </p:nvSpPr>
        <p:spPr bwMode="auto">
          <a:xfrm>
            <a:off x="539750" y="1438275"/>
            <a:ext cx="8424863" cy="523875"/>
          </a:xfrm>
          <a:prstGeom prst="rect">
            <a:avLst/>
          </a:prstGeom>
          <a:noFill/>
          <a:ln w="9525">
            <a:noFill/>
            <a:miter lim="800000"/>
            <a:headEnd/>
            <a:tailEnd/>
          </a:ln>
        </p:spPr>
        <p:txBody>
          <a:bodyPr anchor="ctr">
            <a:spAutoFit/>
          </a:bodyPr>
          <a:lstStyle/>
          <a:p>
            <a:pPr>
              <a:tabLst>
                <a:tab pos="4257675" algn="l"/>
              </a:tabLst>
            </a:pPr>
            <a:r>
              <a:rPr lang="tr-TR" sz="2800" b="1">
                <a:solidFill>
                  <a:srgbClr val="E26C09"/>
                </a:solidFill>
                <a:cs typeface="Times New Roman" pitchFamily="18" charset="0"/>
              </a:rPr>
              <a:t>Bartelmi Diaz ------------------	</a:t>
            </a:r>
            <a:r>
              <a:rPr lang="tr-TR" sz="2800" b="1">
                <a:solidFill>
                  <a:srgbClr val="FF0066"/>
                </a:solidFill>
                <a:cs typeface="Times New Roman" pitchFamily="18" charset="0"/>
              </a:rPr>
              <a:t>Ümit Burnu</a:t>
            </a:r>
            <a:endParaRPr lang="tr-TR" sz="2800"/>
          </a:p>
        </p:txBody>
      </p:sp>
      <p:sp>
        <p:nvSpPr>
          <p:cNvPr id="77830" name="Rectangle 1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tr-TR">
              <a:latin typeface="Calibri" pitchFamily="34" charset="0"/>
            </a:endParaRPr>
          </a:p>
        </p:txBody>
      </p:sp>
      <p:sp>
        <p:nvSpPr>
          <p:cNvPr id="77831" name="Rectangle 20"/>
          <p:cNvSpPr>
            <a:spLocks noChangeArrowheads="1"/>
          </p:cNvSpPr>
          <p:nvPr/>
        </p:nvSpPr>
        <p:spPr bwMode="auto">
          <a:xfrm>
            <a:off x="539750" y="2139950"/>
            <a:ext cx="7848600" cy="954088"/>
          </a:xfrm>
          <a:prstGeom prst="rect">
            <a:avLst/>
          </a:prstGeom>
          <a:noFill/>
          <a:ln w="9525">
            <a:noFill/>
            <a:miter lim="800000"/>
            <a:headEnd/>
            <a:tailEnd/>
          </a:ln>
        </p:spPr>
        <p:txBody>
          <a:bodyPr anchor="ctr">
            <a:spAutoFit/>
          </a:bodyPr>
          <a:lstStyle/>
          <a:p>
            <a:pPr>
              <a:tabLst>
                <a:tab pos="4213225" algn="l"/>
              </a:tabLst>
            </a:pPr>
            <a:r>
              <a:rPr lang="tr-TR" sz="2800" b="1">
                <a:solidFill>
                  <a:srgbClr val="E26C09"/>
                </a:solidFill>
                <a:cs typeface="Times New Roman" pitchFamily="18" charset="0"/>
              </a:rPr>
              <a:t>Kristof Kolomb-----------------</a:t>
            </a:r>
            <a:r>
              <a:rPr lang="tr-TR" sz="2800" b="1">
                <a:solidFill>
                  <a:srgbClr val="FF0066"/>
                </a:solidFill>
                <a:cs typeface="Times New Roman" pitchFamily="18" charset="0"/>
              </a:rPr>
              <a:t>Amerika Kıtası </a:t>
            </a:r>
            <a:r>
              <a:rPr lang="tr-TR" sz="2800">
                <a:cs typeface="Times New Roman" pitchFamily="18" charset="0"/>
              </a:rPr>
              <a:t>(kıta olduğunu anlayamadı.)</a:t>
            </a:r>
            <a:endParaRPr lang="tr-TR" sz="2800"/>
          </a:p>
        </p:txBody>
      </p:sp>
      <p:sp>
        <p:nvSpPr>
          <p:cNvPr id="77832" name="Rectangle 2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tr-TR">
              <a:latin typeface="Calibri" pitchFamily="34" charset="0"/>
            </a:endParaRPr>
          </a:p>
        </p:txBody>
      </p:sp>
      <p:sp>
        <p:nvSpPr>
          <p:cNvPr id="77833" name="Rectangle 23"/>
          <p:cNvSpPr>
            <a:spLocks noChangeArrowheads="1"/>
          </p:cNvSpPr>
          <p:nvPr/>
        </p:nvSpPr>
        <p:spPr bwMode="auto">
          <a:xfrm>
            <a:off x="611188" y="3273425"/>
            <a:ext cx="7489825" cy="523875"/>
          </a:xfrm>
          <a:prstGeom prst="rect">
            <a:avLst/>
          </a:prstGeom>
          <a:noFill/>
          <a:ln w="9525">
            <a:noFill/>
            <a:miter lim="800000"/>
            <a:headEnd/>
            <a:tailEnd/>
          </a:ln>
        </p:spPr>
        <p:txBody>
          <a:bodyPr anchor="ctr">
            <a:spAutoFit/>
          </a:bodyPr>
          <a:lstStyle/>
          <a:p>
            <a:pPr>
              <a:tabLst>
                <a:tab pos="4264025" algn="l"/>
              </a:tabLst>
            </a:pPr>
            <a:r>
              <a:rPr lang="tr-TR" sz="2800">
                <a:solidFill>
                  <a:srgbClr val="E26C09"/>
                </a:solidFill>
              </a:rPr>
              <a:t>Vasko Da Gama-----------------  </a:t>
            </a:r>
            <a:r>
              <a:rPr lang="tr-TR" sz="2800">
                <a:solidFill>
                  <a:srgbClr val="FF0066"/>
                </a:solidFill>
              </a:rPr>
              <a:t>Hindistan</a:t>
            </a:r>
            <a:endParaRPr lang="tr-TR" sz="2800"/>
          </a:p>
        </p:txBody>
      </p:sp>
      <p:sp>
        <p:nvSpPr>
          <p:cNvPr id="77834" name="Rectangle 2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tr-TR">
              <a:latin typeface="Calibri" pitchFamily="34" charset="0"/>
            </a:endParaRPr>
          </a:p>
        </p:txBody>
      </p:sp>
      <p:sp>
        <p:nvSpPr>
          <p:cNvPr id="77835" name="Rectangle 26"/>
          <p:cNvSpPr>
            <a:spLocks noChangeArrowheads="1"/>
          </p:cNvSpPr>
          <p:nvPr/>
        </p:nvSpPr>
        <p:spPr bwMode="auto">
          <a:xfrm>
            <a:off x="179388" y="4481513"/>
            <a:ext cx="8713787" cy="522287"/>
          </a:xfrm>
          <a:prstGeom prst="rect">
            <a:avLst/>
          </a:prstGeom>
          <a:noFill/>
          <a:ln w="9525">
            <a:noFill/>
            <a:miter lim="800000"/>
            <a:headEnd/>
            <a:tailEnd/>
          </a:ln>
        </p:spPr>
        <p:txBody>
          <a:bodyPr anchor="ctr">
            <a:spAutoFit/>
          </a:bodyPr>
          <a:lstStyle/>
          <a:p>
            <a:pPr algn="ctr">
              <a:tabLst>
                <a:tab pos="2962275" algn="l"/>
              </a:tabLst>
            </a:pPr>
            <a:r>
              <a:rPr lang="tr-TR" sz="2800" b="1">
                <a:solidFill>
                  <a:srgbClr val="E26C09"/>
                </a:solidFill>
                <a:cs typeface="Times New Roman" pitchFamily="18" charset="0"/>
              </a:rPr>
              <a:t>    Macellan---------------------	</a:t>
            </a:r>
            <a:r>
              <a:rPr lang="tr-TR" sz="2800" b="1">
                <a:solidFill>
                  <a:srgbClr val="FF0066"/>
                </a:solidFill>
                <a:cs typeface="Times New Roman" pitchFamily="18" charset="0"/>
              </a:rPr>
              <a:t>Dünyanın dolaşılması</a:t>
            </a:r>
            <a:endParaRPr lang="tr-TR" sz="28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ChangeArrowheads="1"/>
          </p:cNvSpPr>
          <p:nvPr/>
        </p:nvSpPr>
        <p:spPr bwMode="auto">
          <a:xfrm>
            <a:off x="107950" y="379413"/>
            <a:ext cx="8928100" cy="5508625"/>
          </a:xfrm>
          <a:prstGeom prst="rect">
            <a:avLst/>
          </a:prstGeom>
          <a:noFill/>
          <a:ln w="9525">
            <a:noFill/>
            <a:miter lim="800000"/>
            <a:headEnd/>
            <a:tailEnd/>
          </a:ln>
          <a:effectLst/>
        </p:spPr>
        <p:txBody>
          <a:bodyPr anchor="ctr">
            <a:spAutoFit/>
          </a:bodyPr>
          <a:lstStyle/>
          <a:p>
            <a:r>
              <a:rPr lang="tr-TR" sz="3200" b="1">
                <a:solidFill>
                  <a:srgbClr val="FF0000"/>
                </a:solidFill>
                <a:cs typeface="Times New Roman" pitchFamily="18" charset="0"/>
              </a:rPr>
              <a:t>          Coğrafi Keşiflerin Sonuçları</a:t>
            </a:r>
            <a:endParaRPr lang="tr-TR" sz="3200"/>
          </a:p>
          <a:p>
            <a:pPr eaLnBrk="0" hangingPunct="0"/>
            <a:r>
              <a:rPr lang="tr-TR" sz="3200">
                <a:solidFill>
                  <a:srgbClr val="7F7F7F"/>
                </a:solidFill>
                <a:latin typeface="Calibri" pitchFamily="34" charset="0"/>
                <a:cs typeface="Times New Roman" pitchFamily="18" charset="0"/>
              </a:rPr>
              <a:t>1-</a:t>
            </a:r>
            <a:r>
              <a:rPr lang="tr-TR" sz="3200" b="1">
                <a:solidFill>
                  <a:srgbClr val="7F7F7F"/>
                </a:solidFill>
                <a:latin typeface="Calibri" pitchFamily="34" charset="0"/>
                <a:cs typeface="Times New Roman" pitchFamily="18" charset="0"/>
              </a:rPr>
              <a:t>İpek ve Baharat Yolu önemini kaybetti. Atlas Okyanusu kıyısındaki limanlar önem kazandı.</a:t>
            </a:r>
            <a:endParaRPr lang="tr-TR" sz="3200">
              <a:solidFill>
                <a:srgbClr val="7F7F7F"/>
              </a:solidFill>
              <a:latin typeface="Calibri" pitchFamily="34" charset="0"/>
            </a:endParaRPr>
          </a:p>
          <a:p>
            <a:pPr eaLnBrk="0" hangingPunct="0"/>
            <a:r>
              <a:rPr lang="tr-TR" sz="3200">
                <a:cs typeface="Times New Roman" pitchFamily="18" charset="0"/>
              </a:rPr>
              <a:t>2- Keşfedilen yerlerde yetişen domates, vanilya, patates, kakao gibi bitkiler Avrupa'ya taşındı.</a:t>
            </a:r>
            <a:endParaRPr lang="tr-TR" sz="3200"/>
          </a:p>
          <a:p>
            <a:pPr eaLnBrk="0" hangingPunct="0"/>
            <a:r>
              <a:rPr lang="tr-TR" sz="3200">
                <a:cs typeface="Times New Roman" pitchFamily="18" charset="0"/>
              </a:rPr>
              <a:t>3-   Hıristiyanlık yayıldı, yanlış bilgi veren din adamlarına güven azaldı.</a:t>
            </a:r>
            <a:endParaRPr lang="tr-TR" sz="3200"/>
          </a:p>
          <a:p>
            <a:pPr eaLnBrk="0" hangingPunct="0"/>
            <a:r>
              <a:rPr lang="tr-TR" sz="3200">
                <a:cs typeface="Times New Roman" pitchFamily="18" charset="0"/>
              </a:rPr>
              <a:t>4   Soylular eski gücünü kaybetti, ticaretle uğraşan kişiler </a:t>
            </a:r>
            <a:r>
              <a:rPr lang="tr-TR" sz="3200" b="1">
                <a:solidFill>
                  <a:srgbClr val="FF0000"/>
                </a:solidFill>
                <a:cs typeface="Times New Roman" pitchFamily="18" charset="0"/>
              </a:rPr>
              <a:t>(burjuva sınıfı) zenginleşti.</a:t>
            </a:r>
            <a:endParaRPr lang="tr-TR" sz="3200"/>
          </a:p>
          <a:p>
            <a:pPr eaLnBrk="0" hangingPunct="0"/>
            <a:r>
              <a:rPr lang="tr-TR" sz="3200">
                <a:cs typeface="Times New Roman" pitchFamily="18" charset="0"/>
              </a:rPr>
              <a:t>5-   Kültür ve sanat desteklendi, </a:t>
            </a:r>
            <a:r>
              <a:rPr lang="tr-TR" sz="3200" b="1">
                <a:solidFill>
                  <a:srgbClr val="FF0000"/>
                </a:solidFill>
                <a:cs typeface="Times New Roman" pitchFamily="18" charset="0"/>
              </a:rPr>
              <a:t>Rönesans'ın doğmasına sebep oldu.</a:t>
            </a:r>
            <a:endParaRPr lang="tr-TR" sz="32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http://www.erguven.net/medya/www.erguven.net-zaman_iCinde_bilim_(42).JPG"/>
          <p:cNvPicPr>
            <a:picLocks noChangeAspect="1" noChangeArrowheads="1"/>
          </p:cNvPicPr>
          <p:nvPr/>
        </p:nvPicPr>
        <p:blipFill>
          <a:blip r:embed="rId2" cstate="print"/>
          <a:srcRect/>
          <a:stretch>
            <a:fillRect/>
          </a:stretch>
        </p:blipFill>
        <p:spPr bwMode="auto">
          <a:xfrm>
            <a:off x="107950" y="260350"/>
            <a:ext cx="8928100" cy="64262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noChangeArrowheads="1"/>
          </p:cNvSpPr>
          <p:nvPr/>
        </p:nvSpPr>
        <p:spPr bwMode="auto">
          <a:xfrm>
            <a:off x="250825" y="296863"/>
            <a:ext cx="8713788" cy="2062162"/>
          </a:xfrm>
          <a:prstGeom prst="rect">
            <a:avLst/>
          </a:prstGeom>
          <a:noFill/>
          <a:ln w="9525">
            <a:noFill/>
            <a:miter lim="800000"/>
            <a:headEnd/>
            <a:tailEnd/>
          </a:ln>
        </p:spPr>
        <p:txBody>
          <a:bodyPr anchor="ctr">
            <a:spAutoFit/>
          </a:bodyPr>
          <a:lstStyle/>
          <a:p>
            <a:r>
              <a:rPr lang="tr-TR" sz="3200">
                <a:solidFill>
                  <a:srgbClr val="FF0000"/>
                </a:solidFill>
              </a:rPr>
              <a:t>RÖNESANS:</a:t>
            </a:r>
            <a:endParaRPr lang="tr-TR" sz="3200"/>
          </a:p>
          <a:p>
            <a:pPr eaLnBrk="0" hangingPunct="0"/>
            <a:r>
              <a:rPr lang="tr-TR" sz="3200">
                <a:cs typeface="Times New Roman" pitchFamily="18" charset="0"/>
              </a:rPr>
              <a:t>Kelime olarak; </a:t>
            </a:r>
            <a:r>
              <a:rPr lang="tr-TR" sz="3200" b="1">
                <a:solidFill>
                  <a:srgbClr val="FF0000"/>
                </a:solidFill>
                <a:cs typeface="Times New Roman" pitchFamily="18" charset="0"/>
              </a:rPr>
              <a:t>“yeniden doğuş” </a:t>
            </a:r>
            <a:r>
              <a:rPr lang="tr-TR" sz="3200">
                <a:cs typeface="Times New Roman" pitchFamily="18" charset="0"/>
              </a:rPr>
              <a:t>demektir.</a:t>
            </a:r>
            <a:endParaRPr lang="tr-TR" sz="3200"/>
          </a:p>
          <a:p>
            <a:pPr eaLnBrk="0" hangingPunct="0"/>
            <a:r>
              <a:rPr lang="tr-TR" sz="3200">
                <a:cs typeface="Times New Roman" pitchFamily="18" charset="0"/>
              </a:rPr>
              <a:t>Yeniçağda Avrupa’da edebiyat, güzel sanatlar, bilim alanındaki yeniliklere denir.</a:t>
            </a:r>
            <a:endParaRPr lang="tr-TR" sz="3200"/>
          </a:p>
        </p:txBody>
      </p:sp>
      <p:pic>
        <p:nvPicPr>
          <p:cNvPr id="80898" name="Picture 2" descr="https://slideplayer.biz.tr/slide/4249803/14/images/2/R%C3%96NESANS%E2%80%99IN+TANIMI.jpg"/>
          <p:cNvPicPr>
            <a:picLocks noChangeAspect="1" noChangeArrowheads="1"/>
          </p:cNvPicPr>
          <p:nvPr/>
        </p:nvPicPr>
        <p:blipFill>
          <a:blip r:embed="rId2" cstate="print"/>
          <a:srcRect/>
          <a:stretch>
            <a:fillRect/>
          </a:stretch>
        </p:blipFill>
        <p:spPr bwMode="auto">
          <a:xfrm>
            <a:off x="107950" y="2349500"/>
            <a:ext cx="8856663" cy="4408488"/>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ChangeArrowheads="1"/>
          </p:cNvSpPr>
          <p:nvPr/>
        </p:nvSpPr>
        <p:spPr bwMode="auto">
          <a:xfrm>
            <a:off x="179388" y="434975"/>
            <a:ext cx="8785225" cy="6000750"/>
          </a:xfrm>
          <a:prstGeom prst="rect">
            <a:avLst/>
          </a:prstGeom>
          <a:noFill/>
          <a:ln w="9525">
            <a:noFill/>
            <a:miter lim="800000"/>
            <a:headEnd/>
            <a:tailEnd/>
          </a:ln>
        </p:spPr>
        <p:txBody>
          <a:bodyPr anchor="ctr">
            <a:spAutoFit/>
          </a:bodyPr>
          <a:lstStyle/>
          <a:p>
            <a:r>
              <a:rPr lang="tr-TR" sz="3200">
                <a:solidFill>
                  <a:srgbClr val="FF0000"/>
                </a:solidFill>
              </a:rPr>
              <a:t>Rönesans’ın Sebepleri:</a:t>
            </a:r>
            <a:endParaRPr lang="tr-TR" sz="3200"/>
          </a:p>
          <a:p>
            <a:pPr eaLnBrk="0" hangingPunct="0"/>
            <a:r>
              <a:rPr lang="tr-TR" sz="3200">
                <a:solidFill>
                  <a:srgbClr val="FF0000"/>
                </a:solidFill>
                <a:cs typeface="Times New Roman" pitchFamily="18" charset="0"/>
              </a:rPr>
              <a:t>1-</a:t>
            </a:r>
            <a:r>
              <a:rPr lang="tr-TR" sz="3200">
                <a:cs typeface="Times New Roman" pitchFamily="18" charset="0"/>
              </a:rPr>
              <a:t>Kağıt ve matbaanın etkisiyle okuma yazmanın, bilgi ve kültürün artması    </a:t>
            </a:r>
          </a:p>
          <a:p>
            <a:pPr eaLnBrk="0" hangingPunct="0"/>
            <a:r>
              <a:rPr lang="tr-TR" sz="3200">
                <a:solidFill>
                  <a:srgbClr val="FF0000"/>
                </a:solidFill>
                <a:cs typeface="Times New Roman" pitchFamily="18" charset="0"/>
              </a:rPr>
              <a:t>2-</a:t>
            </a:r>
            <a:r>
              <a:rPr lang="tr-TR" sz="3200">
                <a:cs typeface="Times New Roman" pitchFamily="18" charset="0"/>
              </a:rPr>
              <a:t>Güzel sanatlara merak saran zengin sınıfın oluşması</a:t>
            </a:r>
            <a:endParaRPr lang="tr-TR" sz="3200"/>
          </a:p>
          <a:p>
            <a:pPr eaLnBrk="0" hangingPunct="0"/>
            <a:r>
              <a:rPr lang="tr-TR" sz="3200">
                <a:solidFill>
                  <a:srgbClr val="FF0000"/>
                </a:solidFill>
                <a:cs typeface="Times New Roman" pitchFamily="18" charset="0"/>
              </a:rPr>
              <a:t>3-</a:t>
            </a:r>
            <a:r>
              <a:rPr lang="tr-TR" sz="3200">
                <a:cs typeface="Times New Roman" pitchFamily="18" charset="0"/>
              </a:rPr>
              <a:t>İstanbul'dan İtalya'ya giden bilgilerin eski Yunanca eserleri öğretmeleri    Doğa, güzel sanatlar, edebiyat ve bilimsel gelişmelere ilginin artması</a:t>
            </a:r>
          </a:p>
          <a:p>
            <a:pPr eaLnBrk="0" hangingPunct="0"/>
            <a:endParaRPr lang="tr-TR" sz="3200"/>
          </a:p>
          <a:p>
            <a:pPr eaLnBrk="0" hangingPunct="0"/>
            <a:r>
              <a:rPr lang="tr-TR" sz="3200" b="1">
                <a:solidFill>
                  <a:srgbClr val="FF0000"/>
                </a:solidFill>
                <a:cs typeface="Times New Roman" pitchFamily="18" charset="0"/>
              </a:rPr>
              <a:t>BİLGİ NOTU: </a:t>
            </a:r>
            <a:r>
              <a:rPr lang="tr-TR" sz="3200">
                <a:cs typeface="Times New Roman" pitchFamily="18" charset="0"/>
              </a:rPr>
              <a:t>Rönesans </a:t>
            </a:r>
            <a:r>
              <a:rPr lang="tr-TR" sz="3200" b="1">
                <a:solidFill>
                  <a:srgbClr val="FF0000"/>
                </a:solidFill>
                <a:cs typeface="Times New Roman" pitchFamily="18" charset="0"/>
              </a:rPr>
              <a:t>ilk </a:t>
            </a:r>
            <a:r>
              <a:rPr lang="tr-TR" sz="3200">
                <a:cs typeface="Times New Roman" pitchFamily="18" charset="0"/>
              </a:rPr>
              <a:t>olarak </a:t>
            </a:r>
            <a:r>
              <a:rPr lang="tr-TR" sz="3200" b="1">
                <a:solidFill>
                  <a:srgbClr val="FF0000"/>
                </a:solidFill>
                <a:cs typeface="Times New Roman" pitchFamily="18" charset="0"/>
              </a:rPr>
              <a:t>İtalya’da </a:t>
            </a:r>
            <a:r>
              <a:rPr lang="tr-TR" sz="3200">
                <a:cs typeface="Times New Roman" pitchFamily="18" charset="0"/>
              </a:rPr>
              <a:t>başladı.</a:t>
            </a:r>
            <a:endParaRPr lang="tr-TR" sz="32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179388" y="44450"/>
            <a:ext cx="8713787" cy="6494463"/>
          </a:xfrm>
          <a:prstGeom prst="rect">
            <a:avLst/>
          </a:prstGeom>
          <a:noFill/>
          <a:ln w="9525">
            <a:noFill/>
            <a:miter lim="800000"/>
            <a:headEnd/>
            <a:tailEnd/>
          </a:ln>
        </p:spPr>
        <p:txBody>
          <a:bodyPr anchor="ctr">
            <a:spAutoFit/>
          </a:bodyPr>
          <a:lstStyle/>
          <a:p>
            <a:pPr>
              <a:tabLst>
                <a:tab pos="3348038" algn="l"/>
              </a:tabLst>
            </a:pPr>
            <a:r>
              <a:rPr lang="tr-TR" sz="3200">
                <a:solidFill>
                  <a:srgbClr val="FF0000"/>
                </a:solidFill>
              </a:rPr>
              <a:t>Rönesans'ın Öncüleri:</a:t>
            </a:r>
            <a:endParaRPr lang="tr-TR" sz="3200"/>
          </a:p>
          <a:p>
            <a:pPr eaLnBrk="0" hangingPunct="0">
              <a:tabLst>
                <a:tab pos="3348038" algn="l"/>
              </a:tabLst>
            </a:pPr>
            <a:r>
              <a:rPr lang="tr-TR" sz="3200" b="1">
                <a:solidFill>
                  <a:srgbClr val="933634"/>
                </a:solidFill>
                <a:cs typeface="Times New Roman" pitchFamily="18" charset="0"/>
              </a:rPr>
              <a:t>Leonardo Da Vinci-------------------	</a:t>
            </a:r>
          </a:p>
          <a:p>
            <a:pPr eaLnBrk="0" hangingPunct="0">
              <a:tabLst>
                <a:tab pos="3348038" algn="l"/>
              </a:tabLst>
            </a:pPr>
            <a:r>
              <a:rPr lang="tr-TR" sz="3200" b="1">
                <a:solidFill>
                  <a:srgbClr val="17365D"/>
                </a:solidFill>
                <a:cs typeface="Times New Roman" pitchFamily="18" charset="0"/>
              </a:rPr>
              <a:t>(Resim, bilim, robot)</a:t>
            </a:r>
          </a:p>
          <a:p>
            <a:pPr eaLnBrk="0" hangingPunct="0">
              <a:tabLst>
                <a:tab pos="3348038" algn="l"/>
              </a:tabLst>
            </a:pPr>
            <a:endParaRPr lang="tr-TR" sz="3200" b="1">
              <a:solidFill>
                <a:srgbClr val="17365D"/>
              </a:solidFill>
            </a:endParaRPr>
          </a:p>
          <a:p>
            <a:pPr eaLnBrk="0" hangingPunct="0">
              <a:tabLst>
                <a:tab pos="3348038" algn="l"/>
              </a:tabLst>
            </a:pPr>
            <a:endParaRPr lang="tr-TR" sz="3200" b="1">
              <a:solidFill>
                <a:srgbClr val="17365D"/>
              </a:solidFill>
            </a:endParaRPr>
          </a:p>
          <a:p>
            <a:pPr eaLnBrk="0" hangingPunct="0">
              <a:tabLst>
                <a:tab pos="3348038" algn="l"/>
              </a:tabLst>
            </a:pPr>
            <a:endParaRPr lang="tr-TR" sz="3200"/>
          </a:p>
          <a:p>
            <a:pPr eaLnBrk="0" hangingPunct="0">
              <a:tabLst>
                <a:tab pos="3348038" algn="l"/>
              </a:tabLst>
            </a:pPr>
            <a:r>
              <a:rPr lang="tr-TR" sz="3200" b="1">
                <a:solidFill>
                  <a:srgbClr val="933634"/>
                </a:solidFill>
                <a:cs typeface="Times New Roman" pitchFamily="18" charset="0"/>
              </a:rPr>
              <a:t>Mikelanj--------------	</a:t>
            </a:r>
          </a:p>
          <a:p>
            <a:pPr eaLnBrk="0" hangingPunct="0">
              <a:tabLst>
                <a:tab pos="3348038" algn="l"/>
              </a:tabLst>
            </a:pPr>
            <a:r>
              <a:rPr lang="tr-TR" sz="3200" b="1">
                <a:solidFill>
                  <a:srgbClr val="17365D"/>
                </a:solidFill>
                <a:cs typeface="Times New Roman" pitchFamily="18" charset="0"/>
              </a:rPr>
              <a:t>(Heykeltıraş)</a:t>
            </a:r>
          </a:p>
          <a:p>
            <a:pPr eaLnBrk="0" hangingPunct="0">
              <a:tabLst>
                <a:tab pos="3348038" algn="l"/>
              </a:tabLst>
            </a:pPr>
            <a:endParaRPr lang="tr-TR" sz="3200" b="1">
              <a:solidFill>
                <a:srgbClr val="17365D"/>
              </a:solidFill>
            </a:endParaRPr>
          </a:p>
          <a:p>
            <a:pPr eaLnBrk="0" hangingPunct="0">
              <a:tabLst>
                <a:tab pos="3348038" algn="l"/>
              </a:tabLst>
            </a:pPr>
            <a:endParaRPr lang="tr-TR" sz="3200"/>
          </a:p>
          <a:p>
            <a:pPr eaLnBrk="0" hangingPunct="0">
              <a:tabLst>
                <a:tab pos="3348038" algn="l"/>
              </a:tabLst>
            </a:pPr>
            <a:endParaRPr lang="tr-TR" sz="3200"/>
          </a:p>
          <a:p>
            <a:pPr eaLnBrk="0" hangingPunct="0">
              <a:tabLst>
                <a:tab pos="3348038" algn="l"/>
              </a:tabLst>
            </a:pPr>
            <a:r>
              <a:rPr lang="tr-TR" sz="3200" b="1">
                <a:solidFill>
                  <a:srgbClr val="933634"/>
                </a:solidFill>
                <a:cs typeface="Times New Roman" pitchFamily="18" charset="0"/>
              </a:rPr>
              <a:t>Montaigne-----------------------------	</a:t>
            </a:r>
          </a:p>
          <a:p>
            <a:pPr eaLnBrk="0" hangingPunct="0">
              <a:tabLst>
                <a:tab pos="3348038" algn="l"/>
              </a:tabLst>
            </a:pPr>
            <a:r>
              <a:rPr lang="tr-TR" sz="3200" b="1">
                <a:solidFill>
                  <a:srgbClr val="17365D"/>
                </a:solidFill>
                <a:cs typeface="Times New Roman" pitchFamily="18" charset="0"/>
              </a:rPr>
              <a:t>(Edebiyat)</a:t>
            </a:r>
            <a:endParaRPr lang="tr-TR" sz="3200"/>
          </a:p>
        </p:txBody>
      </p:sp>
      <p:pic>
        <p:nvPicPr>
          <p:cNvPr id="82946" name="Picture 2" descr="https://im0-tub-tr.yandex.net/i?id=6fc5ce2a41029386b344785c0904320f&amp;n=13"/>
          <p:cNvPicPr>
            <a:picLocks noChangeAspect="1" noChangeArrowheads="1"/>
          </p:cNvPicPr>
          <p:nvPr/>
        </p:nvPicPr>
        <p:blipFill>
          <a:blip r:embed="rId2" cstate="print"/>
          <a:srcRect/>
          <a:stretch>
            <a:fillRect/>
          </a:stretch>
        </p:blipFill>
        <p:spPr bwMode="auto">
          <a:xfrm>
            <a:off x="6372225" y="115888"/>
            <a:ext cx="2543175" cy="3048000"/>
          </a:xfrm>
          <a:prstGeom prst="rect">
            <a:avLst/>
          </a:prstGeom>
          <a:noFill/>
          <a:ln w="9525">
            <a:noFill/>
            <a:miter lim="800000"/>
            <a:headEnd/>
            <a:tailEnd/>
          </a:ln>
        </p:spPr>
      </p:pic>
      <p:pic>
        <p:nvPicPr>
          <p:cNvPr id="82947" name="Picture 4" descr="https://im0-tub-tr.yandex.net/i?id=eeb274148f369e24d41e1f100b05fa31&amp;n=13"/>
          <p:cNvPicPr>
            <a:picLocks noChangeAspect="1" noChangeArrowheads="1"/>
          </p:cNvPicPr>
          <p:nvPr/>
        </p:nvPicPr>
        <p:blipFill>
          <a:blip r:embed="rId3" cstate="print"/>
          <a:srcRect/>
          <a:stretch>
            <a:fillRect/>
          </a:stretch>
        </p:blipFill>
        <p:spPr bwMode="auto">
          <a:xfrm>
            <a:off x="3348038" y="1773238"/>
            <a:ext cx="2638425" cy="3048000"/>
          </a:xfrm>
          <a:prstGeom prst="rect">
            <a:avLst/>
          </a:prstGeom>
          <a:noFill/>
          <a:ln w="9525">
            <a:noFill/>
            <a:miter lim="800000"/>
            <a:headEnd/>
            <a:tailEnd/>
          </a:ln>
        </p:spPr>
      </p:pic>
      <p:pic>
        <p:nvPicPr>
          <p:cNvPr id="82948" name="Picture 6" descr="https://im0-tub-tr.yandex.net/i?id=7e206e9635d03f123d4bd9efa5c5acfd&amp;n=13"/>
          <p:cNvPicPr>
            <a:picLocks noChangeAspect="1" noChangeArrowheads="1"/>
          </p:cNvPicPr>
          <p:nvPr/>
        </p:nvPicPr>
        <p:blipFill>
          <a:blip r:embed="rId4" cstate="print"/>
          <a:srcRect/>
          <a:stretch>
            <a:fillRect/>
          </a:stretch>
        </p:blipFill>
        <p:spPr bwMode="auto">
          <a:xfrm>
            <a:off x="6227763" y="4076700"/>
            <a:ext cx="2700337" cy="257175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4"/>
          <p:cNvSpPr>
            <a:spLocks noChangeArrowheads="1"/>
          </p:cNvSpPr>
          <p:nvPr/>
        </p:nvSpPr>
        <p:spPr bwMode="auto">
          <a:xfrm>
            <a:off x="971550" y="276225"/>
            <a:ext cx="7777163" cy="860425"/>
          </a:xfrm>
          <a:prstGeom prst="rect">
            <a:avLst/>
          </a:prstGeom>
          <a:noFill/>
          <a:ln w="9525">
            <a:noFill/>
            <a:miter lim="800000"/>
            <a:headEnd/>
            <a:tailEnd/>
          </a:ln>
        </p:spPr>
        <p:txBody>
          <a:bodyPr anchor="ctr">
            <a:spAutoFit/>
          </a:bodyPr>
          <a:lstStyle/>
          <a:p>
            <a:pPr algn="ctr"/>
            <a:r>
              <a:rPr lang="tr-TR" sz="3200">
                <a:solidFill>
                  <a:srgbClr val="FF0000"/>
                </a:solidFill>
              </a:rPr>
              <a:t>Osman Gazi (1281-1324):</a:t>
            </a:r>
            <a:endParaRPr lang="tr-TR" sz="3200"/>
          </a:p>
          <a:p>
            <a:pPr eaLnBrk="0" hangingPunct="0"/>
            <a:endParaRPr lang="tr-TR"/>
          </a:p>
        </p:txBody>
      </p:sp>
      <p:sp>
        <p:nvSpPr>
          <p:cNvPr id="19458" name="Rectangle 5"/>
          <p:cNvSpPr>
            <a:spLocks noChangeArrowheads="1"/>
          </p:cNvSpPr>
          <p:nvPr/>
        </p:nvSpPr>
        <p:spPr bwMode="auto">
          <a:xfrm>
            <a:off x="395288" y="868363"/>
            <a:ext cx="8280400" cy="923925"/>
          </a:xfrm>
          <a:prstGeom prst="rect">
            <a:avLst/>
          </a:prstGeom>
          <a:noFill/>
          <a:ln w="9525">
            <a:noFill/>
            <a:miter lim="800000"/>
            <a:headEnd/>
            <a:tailEnd/>
          </a:ln>
        </p:spPr>
        <p:txBody>
          <a:bodyPr anchor="ctr">
            <a:spAutoFit/>
          </a:bodyPr>
          <a:lstStyle/>
          <a:p>
            <a:r>
              <a:rPr lang="tr-TR" sz="3600">
                <a:solidFill>
                  <a:srgbClr val="FF0000"/>
                </a:solidFill>
                <a:cs typeface="Times New Roman" pitchFamily="18" charset="0"/>
              </a:rPr>
              <a:t>  *</a:t>
            </a:r>
            <a:r>
              <a:rPr lang="tr-TR" sz="3200">
                <a:cs typeface="Times New Roman" pitchFamily="18" charset="0"/>
              </a:rPr>
              <a:t>Bizans’ı Koyunhisar Savaşında yendi.</a:t>
            </a:r>
            <a:endParaRPr lang="tr-TR" sz="3200"/>
          </a:p>
          <a:p>
            <a:pPr eaLnBrk="0" hangingPunct="0"/>
            <a:endParaRPr lang="tr-TR"/>
          </a:p>
        </p:txBody>
      </p:sp>
      <p:sp>
        <p:nvSpPr>
          <p:cNvPr id="19459" name="Rectangle 6"/>
          <p:cNvSpPr>
            <a:spLocks noChangeArrowheads="1"/>
          </p:cNvSpPr>
          <p:nvPr/>
        </p:nvSpPr>
        <p:spPr bwMode="auto">
          <a:xfrm>
            <a:off x="611188" y="1484313"/>
            <a:ext cx="8137525" cy="585787"/>
          </a:xfrm>
          <a:prstGeom prst="rect">
            <a:avLst/>
          </a:prstGeom>
          <a:noFill/>
          <a:ln w="9525">
            <a:noFill/>
            <a:miter lim="800000"/>
            <a:headEnd/>
            <a:tailEnd/>
          </a:ln>
        </p:spPr>
        <p:txBody>
          <a:bodyPr anchor="ctr">
            <a:spAutoFit/>
          </a:bodyPr>
          <a:lstStyle/>
          <a:p>
            <a:r>
              <a:rPr lang="tr-TR" sz="3200">
                <a:solidFill>
                  <a:srgbClr val="FF0000"/>
                </a:solidFill>
                <a:cs typeface="Times New Roman" pitchFamily="18" charset="0"/>
              </a:rPr>
              <a:t>*</a:t>
            </a:r>
            <a:r>
              <a:rPr lang="tr-TR" sz="3200">
                <a:cs typeface="Times New Roman" pitchFamily="18" charset="0"/>
              </a:rPr>
              <a:t>Yarhisar, İnegöl, Yenişehir ve Bilecik’i aldı. </a:t>
            </a:r>
            <a:endParaRPr lang="tr-TR" sz="3200"/>
          </a:p>
        </p:txBody>
      </p:sp>
      <p:sp>
        <p:nvSpPr>
          <p:cNvPr id="19460" name="Rectangle 7"/>
          <p:cNvSpPr>
            <a:spLocks noChangeArrowheads="1"/>
          </p:cNvSpPr>
          <p:nvPr/>
        </p:nvSpPr>
        <p:spPr bwMode="auto">
          <a:xfrm>
            <a:off x="755650" y="2116138"/>
            <a:ext cx="7008813" cy="584200"/>
          </a:xfrm>
          <a:prstGeom prst="rect">
            <a:avLst/>
          </a:prstGeom>
          <a:noFill/>
          <a:ln w="9525">
            <a:noFill/>
            <a:miter lim="800000"/>
            <a:headEnd/>
            <a:tailEnd/>
          </a:ln>
        </p:spPr>
        <p:txBody>
          <a:bodyPr anchor="ctr">
            <a:spAutoFit/>
          </a:bodyPr>
          <a:lstStyle/>
          <a:p>
            <a:r>
              <a:rPr lang="tr-TR" sz="3200">
                <a:solidFill>
                  <a:srgbClr val="FF0000"/>
                </a:solidFill>
                <a:cs typeface="Times New Roman" pitchFamily="18" charset="0"/>
              </a:rPr>
              <a:t>*</a:t>
            </a:r>
            <a:r>
              <a:rPr lang="tr-TR" sz="3200">
                <a:cs typeface="Times New Roman" pitchFamily="18" charset="0"/>
              </a:rPr>
              <a:t>İlk bakır parayı bastırdı.</a:t>
            </a:r>
            <a:endParaRPr lang="tr-TR" sz="3200"/>
          </a:p>
        </p:txBody>
      </p:sp>
      <p:pic>
        <p:nvPicPr>
          <p:cNvPr id="19461" name="Picture 2" descr="https://upload.wikimedia.org/wikipedia/commons/thumb/0/02/Osman_Gazi2.jpg/1200px-Osman_Gazi2.jpg"/>
          <p:cNvPicPr>
            <a:picLocks noChangeAspect="1" noChangeArrowheads="1"/>
          </p:cNvPicPr>
          <p:nvPr/>
        </p:nvPicPr>
        <p:blipFill>
          <a:blip r:embed="rId2" cstate="print"/>
          <a:srcRect/>
          <a:stretch>
            <a:fillRect/>
          </a:stretch>
        </p:blipFill>
        <p:spPr bwMode="auto">
          <a:xfrm>
            <a:off x="323850" y="2781300"/>
            <a:ext cx="4895850" cy="3887788"/>
          </a:xfrm>
          <a:prstGeom prst="rect">
            <a:avLst/>
          </a:prstGeom>
          <a:noFill/>
          <a:ln w="9525">
            <a:noFill/>
            <a:miter lim="800000"/>
            <a:headEnd/>
            <a:tailEnd/>
          </a:ln>
        </p:spPr>
      </p:pic>
      <p:pic>
        <p:nvPicPr>
          <p:cNvPr id="19462" name="Picture 4" descr="https://dersimiztarih.net/wp-content/uploads/2015/01/osmanl%C4%B1da-ilk-paray%C4%B1-kim-bast%C4%B1.jpg"/>
          <p:cNvPicPr>
            <a:picLocks noChangeAspect="1" noChangeArrowheads="1"/>
          </p:cNvPicPr>
          <p:nvPr/>
        </p:nvPicPr>
        <p:blipFill>
          <a:blip r:embed="rId3" cstate="print"/>
          <a:srcRect/>
          <a:stretch>
            <a:fillRect/>
          </a:stretch>
        </p:blipFill>
        <p:spPr bwMode="auto">
          <a:xfrm>
            <a:off x="5292725" y="2781300"/>
            <a:ext cx="3743325" cy="3743325"/>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1 Dikdörtgen"/>
          <p:cNvSpPr>
            <a:spLocks noChangeArrowheads="1"/>
          </p:cNvSpPr>
          <p:nvPr/>
        </p:nvSpPr>
        <p:spPr bwMode="auto">
          <a:xfrm>
            <a:off x="395288" y="333375"/>
            <a:ext cx="8497887" cy="6000750"/>
          </a:xfrm>
          <a:prstGeom prst="rect">
            <a:avLst/>
          </a:prstGeom>
          <a:noFill/>
          <a:ln w="9525">
            <a:noFill/>
            <a:miter lim="800000"/>
            <a:headEnd/>
            <a:tailEnd/>
          </a:ln>
        </p:spPr>
        <p:txBody>
          <a:bodyPr>
            <a:spAutoFit/>
          </a:bodyPr>
          <a:lstStyle/>
          <a:p>
            <a:pPr eaLnBrk="0" hangingPunct="0">
              <a:tabLst>
                <a:tab pos="3348038" algn="l"/>
              </a:tabLst>
            </a:pPr>
            <a:r>
              <a:rPr lang="tr-TR" sz="3200" b="1">
                <a:solidFill>
                  <a:srgbClr val="933634"/>
                </a:solidFill>
                <a:cs typeface="Times New Roman" pitchFamily="18" charset="0"/>
              </a:rPr>
              <a:t>Luther-----------------------------	</a:t>
            </a:r>
          </a:p>
          <a:p>
            <a:pPr eaLnBrk="0" hangingPunct="0">
              <a:tabLst>
                <a:tab pos="3348038" algn="l"/>
              </a:tabLst>
            </a:pPr>
            <a:r>
              <a:rPr lang="tr-TR" sz="3200" b="1">
                <a:solidFill>
                  <a:srgbClr val="17365D"/>
                </a:solidFill>
                <a:cs typeface="Times New Roman" pitchFamily="18" charset="0"/>
              </a:rPr>
              <a:t>(Dinde reform)</a:t>
            </a:r>
          </a:p>
          <a:p>
            <a:pPr eaLnBrk="0" hangingPunct="0">
              <a:tabLst>
                <a:tab pos="3348038" algn="l"/>
              </a:tabLst>
            </a:pPr>
            <a:endParaRPr lang="tr-TR" sz="3200" b="1">
              <a:solidFill>
                <a:srgbClr val="17365D"/>
              </a:solidFill>
              <a:cs typeface="Times New Roman" pitchFamily="18" charset="0"/>
            </a:endParaRPr>
          </a:p>
          <a:p>
            <a:pPr eaLnBrk="0" hangingPunct="0">
              <a:tabLst>
                <a:tab pos="3348038" algn="l"/>
              </a:tabLst>
            </a:pPr>
            <a:endParaRPr lang="tr-TR" sz="3200" b="1">
              <a:solidFill>
                <a:srgbClr val="17365D"/>
              </a:solidFill>
            </a:endParaRPr>
          </a:p>
          <a:p>
            <a:pPr eaLnBrk="0" hangingPunct="0">
              <a:tabLst>
                <a:tab pos="3348038" algn="l"/>
              </a:tabLst>
            </a:pPr>
            <a:endParaRPr lang="tr-TR" sz="3200"/>
          </a:p>
          <a:p>
            <a:pPr eaLnBrk="0" hangingPunct="0">
              <a:tabLst>
                <a:tab pos="3348038" algn="l"/>
              </a:tabLst>
            </a:pPr>
            <a:r>
              <a:rPr lang="tr-TR" sz="3200" b="1">
                <a:solidFill>
                  <a:srgbClr val="933634"/>
                </a:solidFill>
                <a:cs typeface="Times New Roman" pitchFamily="18" charset="0"/>
              </a:rPr>
              <a:t>Shakespeare	</a:t>
            </a:r>
          </a:p>
          <a:p>
            <a:pPr eaLnBrk="0" hangingPunct="0">
              <a:tabLst>
                <a:tab pos="3348038" algn="l"/>
              </a:tabLst>
            </a:pPr>
            <a:r>
              <a:rPr lang="tr-TR" sz="3200" b="1">
                <a:solidFill>
                  <a:srgbClr val="17365D"/>
                </a:solidFill>
                <a:cs typeface="Times New Roman" pitchFamily="18" charset="0"/>
              </a:rPr>
              <a:t>(Tiyatro)</a:t>
            </a:r>
          </a:p>
          <a:p>
            <a:pPr eaLnBrk="0" hangingPunct="0">
              <a:tabLst>
                <a:tab pos="3348038" algn="l"/>
              </a:tabLst>
            </a:pPr>
            <a:endParaRPr lang="tr-TR" sz="3200" b="1">
              <a:solidFill>
                <a:srgbClr val="17365D"/>
              </a:solidFill>
              <a:cs typeface="Times New Roman" pitchFamily="18" charset="0"/>
            </a:endParaRPr>
          </a:p>
          <a:p>
            <a:pPr eaLnBrk="0" hangingPunct="0">
              <a:tabLst>
                <a:tab pos="3348038" algn="l"/>
              </a:tabLst>
            </a:pPr>
            <a:endParaRPr lang="tr-TR" sz="3200" b="1">
              <a:solidFill>
                <a:srgbClr val="17365D"/>
              </a:solidFill>
            </a:endParaRPr>
          </a:p>
          <a:p>
            <a:pPr eaLnBrk="0" hangingPunct="0">
              <a:tabLst>
                <a:tab pos="3348038" algn="l"/>
              </a:tabLst>
            </a:pPr>
            <a:endParaRPr lang="tr-TR" sz="3200"/>
          </a:p>
          <a:p>
            <a:pPr eaLnBrk="0" hangingPunct="0">
              <a:tabLst>
                <a:tab pos="3348038" algn="l"/>
              </a:tabLst>
            </a:pPr>
            <a:r>
              <a:rPr lang="tr-TR" sz="3200" b="1">
                <a:solidFill>
                  <a:srgbClr val="933634"/>
                </a:solidFill>
                <a:cs typeface="Times New Roman" pitchFamily="18" charset="0"/>
              </a:rPr>
              <a:t>Kopernik-------------------------------	</a:t>
            </a:r>
          </a:p>
          <a:p>
            <a:pPr eaLnBrk="0" hangingPunct="0">
              <a:tabLst>
                <a:tab pos="3348038" algn="l"/>
              </a:tabLst>
            </a:pPr>
            <a:r>
              <a:rPr lang="tr-TR" sz="3200" b="1">
                <a:solidFill>
                  <a:srgbClr val="17365D"/>
                </a:solidFill>
                <a:cs typeface="Times New Roman" pitchFamily="18" charset="0"/>
              </a:rPr>
              <a:t>(Fizik)</a:t>
            </a:r>
            <a:endParaRPr lang="tr-TR" sz="3200"/>
          </a:p>
        </p:txBody>
      </p:sp>
      <p:pic>
        <p:nvPicPr>
          <p:cNvPr id="83970" name="Picture 2" descr="https://im0-tub-tr.yandex.net/i?id=9a88cdb8d8816812aa98c2a3c09120aa&amp;n=13"/>
          <p:cNvPicPr>
            <a:picLocks noChangeAspect="1" noChangeArrowheads="1"/>
          </p:cNvPicPr>
          <p:nvPr/>
        </p:nvPicPr>
        <p:blipFill>
          <a:blip r:embed="rId2" cstate="print"/>
          <a:srcRect/>
          <a:stretch>
            <a:fillRect/>
          </a:stretch>
        </p:blipFill>
        <p:spPr bwMode="auto">
          <a:xfrm>
            <a:off x="5651500" y="115888"/>
            <a:ext cx="3348038" cy="2571750"/>
          </a:xfrm>
          <a:prstGeom prst="rect">
            <a:avLst/>
          </a:prstGeom>
          <a:noFill/>
          <a:ln w="9525">
            <a:noFill/>
            <a:miter lim="800000"/>
            <a:headEnd/>
            <a:tailEnd/>
          </a:ln>
        </p:spPr>
      </p:pic>
      <p:pic>
        <p:nvPicPr>
          <p:cNvPr id="83971" name="Picture 4" descr="https://im0-tub-tr.yandex.net/i?id=5de99639dfe074f2e0b9de7db0bd83d0&amp;n=13"/>
          <p:cNvPicPr>
            <a:picLocks noChangeAspect="1" noChangeArrowheads="1"/>
          </p:cNvPicPr>
          <p:nvPr/>
        </p:nvPicPr>
        <p:blipFill>
          <a:blip r:embed="rId3" cstate="print"/>
          <a:srcRect/>
          <a:stretch>
            <a:fillRect/>
          </a:stretch>
        </p:blipFill>
        <p:spPr bwMode="auto">
          <a:xfrm>
            <a:off x="3132138" y="1989138"/>
            <a:ext cx="2555875" cy="2571750"/>
          </a:xfrm>
          <a:prstGeom prst="rect">
            <a:avLst/>
          </a:prstGeom>
          <a:noFill/>
          <a:ln w="9525">
            <a:noFill/>
            <a:miter lim="800000"/>
            <a:headEnd/>
            <a:tailEnd/>
          </a:ln>
        </p:spPr>
      </p:pic>
      <p:pic>
        <p:nvPicPr>
          <p:cNvPr id="83972" name="Picture 6" descr="http://static.scholaris.pl/main-file/776/mikolaj-kopernik_50912.jpg"/>
          <p:cNvPicPr>
            <a:picLocks noChangeAspect="1" noChangeArrowheads="1"/>
          </p:cNvPicPr>
          <p:nvPr/>
        </p:nvPicPr>
        <p:blipFill>
          <a:blip r:embed="rId4" cstate="print"/>
          <a:srcRect/>
          <a:stretch>
            <a:fillRect/>
          </a:stretch>
        </p:blipFill>
        <p:spPr bwMode="auto">
          <a:xfrm>
            <a:off x="5867400" y="3141663"/>
            <a:ext cx="3025775" cy="3551237"/>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ChangeArrowheads="1"/>
          </p:cNvSpPr>
          <p:nvPr/>
        </p:nvSpPr>
        <p:spPr bwMode="auto">
          <a:xfrm>
            <a:off x="179388" y="296863"/>
            <a:ext cx="8785225" cy="4524375"/>
          </a:xfrm>
          <a:prstGeom prst="rect">
            <a:avLst/>
          </a:prstGeom>
          <a:noFill/>
          <a:ln w="9525">
            <a:noFill/>
            <a:miter lim="800000"/>
            <a:headEnd/>
            <a:tailEnd/>
          </a:ln>
        </p:spPr>
        <p:txBody>
          <a:bodyPr anchor="ctr">
            <a:spAutoFit/>
          </a:bodyPr>
          <a:lstStyle/>
          <a:p>
            <a:r>
              <a:rPr lang="tr-TR" sz="3200" b="1">
                <a:solidFill>
                  <a:srgbClr val="FF0000"/>
                </a:solidFill>
                <a:cs typeface="Times New Roman" pitchFamily="18" charset="0"/>
              </a:rPr>
              <a:t>Rönesans'ın Sonuçları:</a:t>
            </a:r>
            <a:endParaRPr lang="tr-TR" sz="3200"/>
          </a:p>
          <a:p>
            <a:pPr eaLnBrk="0" hangingPunct="0"/>
            <a:r>
              <a:rPr lang="tr-TR" sz="3200">
                <a:solidFill>
                  <a:srgbClr val="FF0000"/>
                </a:solidFill>
                <a:cs typeface="Times New Roman" pitchFamily="18" charset="0"/>
              </a:rPr>
              <a:t>1-</a:t>
            </a:r>
            <a:r>
              <a:rPr lang="tr-TR" sz="3200">
                <a:cs typeface="Times New Roman" pitchFamily="18" charset="0"/>
              </a:rPr>
              <a:t> Skolastik (kilise görüşü) düşünce yıkıldı. Pozitif düşünce oluştu.</a:t>
            </a:r>
            <a:endParaRPr lang="tr-TR" sz="3200"/>
          </a:p>
          <a:p>
            <a:pPr eaLnBrk="0" hangingPunct="0"/>
            <a:r>
              <a:rPr lang="tr-TR" sz="3200">
                <a:solidFill>
                  <a:srgbClr val="FF0000"/>
                </a:solidFill>
              </a:rPr>
              <a:t>2- Reform hareketleri başladı.</a:t>
            </a:r>
            <a:endParaRPr lang="tr-TR" sz="3200"/>
          </a:p>
          <a:p>
            <a:pPr eaLnBrk="0" hangingPunct="0"/>
            <a:r>
              <a:rPr lang="tr-TR" sz="3200">
                <a:solidFill>
                  <a:srgbClr val="FF0000"/>
                </a:solidFill>
                <a:cs typeface="Times New Roman" pitchFamily="18" charset="0"/>
              </a:rPr>
              <a:t>3-</a:t>
            </a:r>
            <a:r>
              <a:rPr lang="tr-TR" sz="3200">
                <a:cs typeface="Times New Roman" pitchFamily="18" charset="0"/>
              </a:rPr>
              <a:t> Bilim ve teknikte gelişmeler hızlandı.</a:t>
            </a:r>
            <a:endParaRPr lang="tr-TR" sz="3200"/>
          </a:p>
          <a:p>
            <a:pPr eaLnBrk="0" hangingPunct="0"/>
            <a:r>
              <a:rPr lang="tr-TR" sz="3200">
                <a:solidFill>
                  <a:srgbClr val="FF0000"/>
                </a:solidFill>
                <a:cs typeface="Times New Roman" pitchFamily="18" charset="0"/>
              </a:rPr>
              <a:t>4-</a:t>
            </a:r>
            <a:r>
              <a:rPr lang="tr-TR" sz="3200">
                <a:cs typeface="Times New Roman" pitchFamily="18" charset="0"/>
              </a:rPr>
              <a:t> Avrupa'da sanattan zevk alan bir burjuva sınıfı oluştu.    </a:t>
            </a:r>
          </a:p>
          <a:p>
            <a:pPr eaLnBrk="0" hangingPunct="0"/>
            <a:r>
              <a:rPr lang="tr-TR" sz="3200">
                <a:solidFill>
                  <a:srgbClr val="FF0000"/>
                </a:solidFill>
                <a:cs typeface="Times New Roman" pitchFamily="18" charset="0"/>
              </a:rPr>
              <a:t>5-</a:t>
            </a:r>
            <a:r>
              <a:rPr lang="tr-TR" sz="3200">
                <a:cs typeface="Times New Roman" pitchFamily="18" charset="0"/>
              </a:rPr>
              <a:t>Din adamları ve kilisenin otoritesi sarsıldı.</a:t>
            </a:r>
          </a:p>
          <a:p>
            <a:pPr eaLnBrk="0" hangingPunct="0"/>
            <a:r>
              <a:rPr lang="tr-TR" sz="3200">
                <a:solidFill>
                  <a:srgbClr val="FF0000"/>
                </a:solidFill>
                <a:cs typeface="Times New Roman" pitchFamily="18" charset="0"/>
              </a:rPr>
              <a:t>6-</a:t>
            </a:r>
            <a:r>
              <a:rPr lang="tr-TR" sz="3200">
                <a:cs typeface="Times New Roman" pitchFamily="18" charset="0"/>
              </a:rPr>
              <a:t> Avrupa her yönden gelişti güçlendi</a:t>
            </a:r>
            <a:r>
              <a:rPr lang="tr-TR" sz="3200"/>
              <a:t>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ChangeArrowheads="1"/>
          </p:cNvSpPr>
          <p:nvPr/>
        </p:nvSpPr>
        <p:spPr bwMode="auto">
          <a:xfrm>
            <a:off x="107950" y="309563"/>
            <a:ext cx="8856663" cy="2062162"/>
          </a:xfrm>
          <a:prstGeom prst="rect">
            <a:avLst/>
          </a:prstGeom>
          <a:noFill/>
          <a:ln w="9525">
            <a:noFill/>
            <a:miter lim="800000"/>
            <a:headEnd/>
            <a:tailEnd/>
          </a:ln>
        </p:spPr>
        <p:txBody>
          <a:bodyPr anchor="ctr">
            <a:spAutoFit/>
          </a:bodyPr>
          <a:lstStyle/>
          <a:p>
            <a:pPr>
              <a:tabLst>
                <a:tab pos="1296988" algn="l"/>
              </a:tabLst>
            </a:pPr>
            <a:r>
              <a:rPr lang="tr-TR" sz="3200">
                <a:solidFill>
                  <a:srgbClr val="FF0000"/>
                </a:solidFill>
              </a:rPr>
              <a:t>REFORM</a:t>
            </a:r>
            <a:endParaRPr lang="tr-TR" sz="3200"/>
          </a:p>
          <a:p>
            <a:pPr eaLnBrk="0" hangingPunct="0">
              <a:tabLst>
                <a:tab pos="1296988" algn="l"/>
              </a:tabLst>
            </a:pPr>
            <a:r>
              <a:rPr lang="tr-TR" sz="3200">
                <a:cs typeface="Times New Roman" pitchFamily="18" charset="0"/>
              </a:rPr>
              <a:t>Kelime olarak: </a:t>
            </a:r>
            <a:r>
              <a:rPr lang="tr-TR" sz="3200" b="1">
                <a:solidFill>
                  <a:srgbClr val="FF0000"/>
                </a:solidFill>
                <a:cs typeface="Times New Roman" pitchFamily="18" charset="0"/>
              </a:rPr>
              <a:t>“düzeltme, yenileme </a:t>
            </a:r>
            <a:r>
              <a:rPr lang="tr-TR" sz="3200">
                <a:cs typeface="Times New Roman" pitchFamily="18" charset="0"/>
              </a:rPr>
              <a:t>demektir.</a:t>
            </a:r>
            <a:endParaRPr lang="tr-TR" sz="3200"/>
          </a:p>
          <a:p>
            <a:pPr eaLnBrk="0" hangingPunct="0">
              <a:buFontTx/>
              <a:buChar char="•"/>
              <a:tabLst>
                <a:tab pos="1296988" algn="l"/>
              </a:tabLst>
            </a:pPr>
            <a:r>
              <a:rPr lang="tr-TR" sz="3200"/>
              <a:t>yüzyılda Katolik kilisesindeki bozulmalar sebebiyle dinde yapılan düzenlemelere denir.</a:t>
            </a:r>
          </a:p>
        </p:txBody>
      </p:sp>
      <p:pic>
        <p:nvPicPr>
          <p:cNvPr id="86018" name="Picture 2" descr="https://slideplayer.biz.tr/slide/3247433/11/images/7/REFORM.jpg"/>
          <p:cNvPicPr>
            <a:picLocks noChangeAspect="1" noChangeArrowheads="1"/>
          </p:cNvPicPr>
          <p:nvPr/>
        </p:nvPicPr>
        <p:blipFill>
          <a:blip r:embed="rId2" cstate="print"/>
          <a:srcRect/>
          <a:stretch>
            <a:fillRect/>
          </a:stretch>
        </p:blipFill>
        <p:spPr bwMode="auto">
          <a:xfrm>
            <a:off x="107950" y="2349500"/>
            <a:ext cx="8712200" cy="4408488"/>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ChangeArrowheads="1"/>
          </p:cNvSpPr>
          <p:nvPr/>
        </p:nvSpPr>
        <p:spPr bwMode="auto">
          <a:xfrm>
            <a:off x="107950" y="115888"/>
            <a:ext cx="8928100" cy="6716712"/>
          </a:xfrm>
          <a:prstGeom prst="rect">
            <a:avLst/>
          </a:prstGeom>
          <a:noFill/>
          <a:ln w="9525">
            <a:noFill/>
            <a:miter lim="800000"/>
            <a:headEnd/>
            <a:tailEnd/>
          </a:ln>
        </p:spPr>
        <p:txBody>
          <a:bodyPr anchor="ctr">
            <a:spAutoFit/>
          </a:bodyPr>
          <a:lstStyle/>
          <a:p>
            <a:r>
              <a:rPr lang="tr-TR" sz="3200">
                <a:solidFill>
                  <a:srgbClr val="FF0000"/>
                </a:solidFill>
              </a:rPr>
              <a:t>Reform'un Nedenleri:</a:t>
            </a:r>
            <a:endParaRPr lang="tr-TR" sz="3200"/>
          </a:p>
          <a:p>
            <a:pPr eaLnBrk="0" hangingPunct="0"/>
            <a:r>
              <a:rPr lang="tr-TR" sz="3200">
                <a:solidFill>
                  <a:srgbClr val="FF0000"/>
                </a:solidFill>
                <a:cs typeface="Times New Roman" pitchFamily="18" charset="0"/>
              </a:rPr>
              <a:t>1-</a:t>
            </a:r>
            <a:r>
              <a:rPr lang="tr-TR" sz="3200">
                <a:cs typeface="Times New Roman" pitchFamily="18" charset="0"/>
              </a:rPr>
              <a:t>Kağıt ve matbaa sebebiyle okur-yazar oranının artması</a:t>
            </a:r>
            <a:endParaRPr lang="tr-TR" sz="3200"/>
          </a:p>
          <a:p>
            <a:pPr eaLnBrk="0" hangingPunct="0"/>
            <a:r>
              <a:rPr lang="tr-TR" sz="3200">
                <a:solidFill>
                  <a:srgbClr val="FF0000"/>
                </a:solidFill>
                <a:cs typeface="Times New Roman" pitchFamily="18" charset="0"/>
              </a:rPr>
              <a:t>2-</a:t>
            </a:r>
            <a:r>
              <a:rPr lang="tr-TR" sz="3200">
                <a:cs typeface="Times New Roman" pitchFamily="18" charset="0"/>
              </a:rPr>
              <a:t>İncilin farklı dillere çevrilmesi sonucunda din adamlarına güvenin azalması</a:t>
            </a:r>
            <a:endParaRPr lang="tr-TR" sz="3200"/>
          </a:p>
          <a:p>
            <a:pPr eaLnBrk="0" hangingPunct="0"/>
            <a:r>
              <a:rPr lang="tr-TR" sz="3200">
                <a:solidFill>
                  <a:srgbClr val="FF0000"/>
                </a:solidFill>
                <a:cs typeface="Times New Roman" pitchFamily="18" charset="0"/>
              </a:rPr>
              <a:t>3-</a:t>
            </a:r>
            <a:r>
              <a:rPr lang="tr-TR" sz="3200">
                <a:cs typeface="Times New Roman" pitchFamily="18" charset="0"/>
              </a:rPr>
              <a:t>Kilisenin endülüjans (günah çıkarma, cennetten yer satma) yetkisini kullanarak zengin olması ve halkın tepkisi</a:t>
            </a:r>
            <a:endParaRPr lang="tr-TR" sz="3200"/>
          </a:p>
          <a:p>
            <a:pPr eaLnBrk="0" hangingPunct="0"/>
            <a:r>
              <a:rPr lang="tr-TR" sz="3200">
                <a:solidFill>
                  <a:srgbClr val="FF0000"/>
                </a:solidFill>
                <a:cs typeface="Times New Roman" pitchFamily="18" charset="0"/>
              </a:rPr>
              <a:t>4-</a:t>
            </a:r>
            <a:r>
              <a:rPr lang="tr-TR" sz="3200">
                <a:cs typeface="Times New Roman" pitchFamily="18" charset="0"/>
              </a:rPr>
              <a:t>Rönesans’la birlikte düşünce özgürlüğünün oluşması</a:t>
            </a:r>
            <a:endParaRPr lang="tr-TR" sz="3200"/>
          </a:p>
          <a:p>
            <a:pPr eaLnBrk="0" hangingPunct="0"/>
            <a:r>
              <a:rPr lang="tr-TR" sz="3200" b="1">
                <a:solidFill>
                  <a:srgbClr val="FF0000"/>
                </a:solidFill>
                <a:cs typeface="Times New Roman" pitchFamily="18" charset="0"/>
              </a:rPr>
              <a:t>BİLGİ NOTU: Reform </a:t>
            </a:r>
            <a:r>
              <a:rPr lang="tr-TR" sz="3200">
                <a:cs typeface="Times New Roman" pitchFamily="18" charset="0"/>
              </a:rPr>
              <a:t>hareketleri </a:t>
            </a:r>
            <a:r>
              <a:rPr lang="tr-TR" sz="3200" b="1">
                <a:solidFill>
                  <a:srgbClr val="FF0000"/>
                </a:solidFill>
                <a:cs typeface="Times New Roman" pitchFamily="18" charset="0"/>
              </a:rPr>
              <a:t>ilk </a:t>
            </a:r>
            <a:r>
              <a:rPr lang="tr-TR" sz="3200">
                <a:cs typeface="Times New Roman" pitchFamily="18" charset="0"/>
              </a:rPr>
              <a:t>defa </a:t>
            </a:r>
            <a:r>
              <a:rPr lang="tr-TR" sz="3200" b="1">
                <a:solidFill>
                  <a:srgbClr val="FF0000"/>
                </a:solidFill>
                <a:cs typeface="Times New Roman" pitchFamily="18" charset="0"/>
              </a:rPr>
              <a:t>Martin Luther </a:t>
            </a:r>
            <a:r>
              <a:rPr lang="tr-TR" sz="3200">
                <a:cs typeface="Times New Roman" pitchFamily="18" charset="0"/>
              </a:rPr>
              <a:t>öncülüğünde </a:t>
            </a:r>
            <a:r>
              <a:rPr lang="tr-TR" sz="3200" b="1">
                <a:solidFill>
                  <a:srgbClr val="FF0000"/>
                </a:solidFill>
                <a:cs typeface="Times New Roman" pitchFamily="18" charset="0"/>
              </a:rPr>
              <a:t>Almanya’da</a:t>
            </a:r>
            <a:endParaRPr lang="tr-TR" sz="3200"/>
          </a:p>
          <a:p>
            <a:pPr eaLnBrk="0" hangingPunct="0"/>
            <a:r>
              <a:rPr lang="tr-TR" sz="3200">
                <a:cs typeface="Times New Roman" pitchFamily="18" charset="0"/>
              </a:rPr>
              <a:t>başlamıştır.</a:t>
            </a:r>
            <a:endParaRPr lang="tr-TR" sz="32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1 Dikdörtgen"/>
          <p:cNvSpPr>
            <a:spLocks noChangeArrowheads="1"/>
          </p:cNvSpPr>
          <p:nvPr/>
        </p:nvSpPr>
        <p:spPr bwMode="auto">
          <a:xfrm>
            <a:off x="107950" y="115888"/>
            <a:ext cx="8856663" cy="6638925"/>
          </a:xfrm>
          <a:prstGeom prst="rect">
            <a:avLst/>
          </a:prstGeom>
          <a:noFill/>
          <a:ln w="9525">
            <a:noFill/>
            <a:miter lim="800000"/>
            <a:headEnd/>
            <a:tailEnd/>
          </a:ln>
        </p:spPr>
        <p:txBody>
          <a:bodyPr>
            <a:spAutoFit/>
          </a:bodyPr>
          <a:lstStyle/>
          <a:p>
            <a:r>
              <a:rPr lang="tr-TR" sz="3200" b="1">
                <a:solidFill>
                  <a:srgbClr val="FF0000"/>
                </a:solidFill>
                <a:latin typeface="Calibri" pitchFamily="34" charset="0"/>
              </a:rPr>
              <a:t>Reformun Sonuçları:</a:t>
            </a:r>
          </a:p>
          <a:p>
            <a:r>
              <a:rPr lang="tr-TR" sz="3200">
                <a:solidFill>
                  <a:srgbClr val="FF0000"/>
                </a:solidFill>
                <a:latin typeface="Calibri" pitchFamily="34" charset="0"/>
              </a:rPr>
              <a:t>*</a:t>
            </a:r>
            <a:r>
              <a:rPr lang="tr-TR" sz="3200">
                <a:latin typeface="Calibri" pitchFamily="34" charset="0"/>
              </a:rPr>
              <a:t>Avrupa'da mezhep birliği bozuldu. Katolik ve Ortodoks mezhepleri yanında Protestanlık (Almanya), Kalvenizm (Fransa), Anglikanizm (İngiltere) mezhepleri ortaya çıktı.</a:t>
            </a:r>
          </a:p>
          <a:p>
            <a:r>
              <a:rPr lang="tr-TR" sz="3200">
                <a:solidFill>
                  <a:srgbClr val="FF0000"/>
                </a:solidFill>
                <a:latin typeface="Calibri" pitchFamily="34" charset="0"/>
              </a:rPr>
              <a:t>*</a:t>
            </a:r>
            <a:r>
              <a:rPr lang="tr-TR" sz="3200">
                <a:latin typeface="Calibri" pitchFamily="34" charset="0"/>
              </a:rPr>
              <a:t>Din adamları ve kilise güvenini kaybetti.</a:t>
            </a:r>
          </a:p>
          <a:p>
            <a:r>
              <a:rPr lang="tr-TR" sz="3200">
                <a:solidFill>
                  <a:srgbClr val="FF0000"/>
                </a:solidFill>
                <a:latin typeface="Calibri" pitchFamily="34" charset="0"/>
              </a:rPr>
              <a:t>*</a:t>
            </a:r>
            <a:r>
              <a:rPr lang="tr-TR" sz="3200">
                <a:latin typeface="Calibri" pitchFamily="34" charset="0"/>
              </a:rPr>
              <a:t>Katolik kilisesi kendini yeniledi ve düzeltti.</a:t>
            </a:r>
          </a:p>
          <a:p>
            <a:r>
              <a:rPr lang="tr-TR" sz="3200">
                <a:solidFill>
                  <a:srgbClr val="FF0000"/>
                </a:solidFill>
                <a:latin typeface="Calibri" pitchFamily="34" charset="0"/>
              </a:rPr>
              <a:t>*</a:t>
            </a:r>
            <a:r>
              <a:rPr lang="tr-TR" sz="3200">
                <a:latin typeface="Calibri" pitchFamily="34" charset="0"/>
              </a:rPr>
              <a:t>Eğitim-öğretim kiliseden alınarak laik eğitim sistemi kuruldu.</a:t>
            </a:r>
          </a:p>
          <a:p>
            <a:r>
              <a:rPr lang="tr-TR" sz="3200">
                <a:solidFill>
                  <a:srgbClr val="FF0000"/>
                </a:solidFill>
                <a:latin typeface="Calibri" pitchFamily="34" charset="0"/>
              </a:rPr>
              <a:t>*</a:t>
            </a:r>
            <a:r>
              <a:rPr lang="tr-TR" sz="3200">
                <a:latin typeface="Calibri" pitchFamily="34" charset="0"/>
              </a:rPr>
              <a:t>Katolik kilisesinden ayrılan ülkelerde kilisenin mallarına ve topraklarına el konuldu. * Papa ve kilisenin Avrupa ülkelerindeki krallar üzerindeki etkisi sona erdi.</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1 Dikdörtgen"/>
          <p:cNvSpPr>
            <a:spLocks noChangeArrowheads="1"/>
          </p:cNvSpPr>
          <p:nvPr/>
        </p:nvSpPr>
        <p:spPr bwMode="auto">
          <a:xfrm>
            <a:off x="179388" y="188913"/>
            <a:ext cx="8713787" cy="1570037"/>
          </a:xfrm>
          <a:prstGeom prst="rect">
            <a:avLst/>
          </a:prstGeom>
          <a:noFill/>
          <a:ln w="9525">
            <a:noFill/>
            <a:miter lim="800000"/>
            <a:headEnd/>
            <a:tailEnd/>
          </a:ln>
        </p:spPr>
        <p:txBody>
          <a:bodyPr>
            <a:spAutoFit/>
          </a:bodyPr>
          <a:lstStyle/>
          <a:p>
            <a:r>
              <a:rPr lang="tr-TR" sz="3200" b="1">
                <a:solidFill>
                  <a:srgbClr val="FF0000"/>
                </a:solidFill>
                <a:latin typeface="Calibri" pitchFamily="34" charset="0"/>
              </a:rPr>
              <a:t>BİLGİ NOTU: </a:t>
            </a:r>
            <a:r>
              <a:rPr lang="tr-TR" sz="3200" b="1">
                <a:latin typeface="Calibri" pitchFamily="34" charset="0"/>
              </a:rPr>
              <a:t>Reform Osmanlı'yı olumsuz etkilemedi, mezhep savaşlarının olması Osmanlı Devleti'nin Avrupa'da ilerlemesini kolaylaştırdı.</a:t>
            </a:r>
          </a:p>
        </p:txBody>
      </p:sp>
      <p:pic>
        <p:nvPicPr>
          <p:cNvPr id="89090" name="Picture 2" descr="https://slideplayer.biz.tr/slide/4258223/14/images/23/REFORM%E2%80%99UN+OSMANLI%E2%80%99YA+ETK%C4%B0LER%C4%B0.jpg"/>
          <p:cNvPicPr>
            <a:picLocks noChangeAspect="1" noChangeArrowheads="1"/>
          </p:cNvPicPr>
          <p:nvPr/>
        </p:nvPicPr>
        <p:blipFill>
          <a:blip r:embed="rId2" cstate="print"/>
          <a:srcRect/>
          <a:stretch>
            <a:fillRect/>
          </a:stretch>
        </p:blipFill>
        <p:spPr bwMode="auto">
          <a:xfrm>
            <a:off x="107950" y="1773238"/>
            <a:ext cx="8928100" cy="498475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p:cNvSpPr>
            <a:spLocks noChangeArrowheads="1"/>
          </p:cNvSpPr>
          <p:nvPr/>
        </p:nvSpPr>
        <p:spPr bwMode="auto">
          <a:xfrm>
            <a:off x="107950" y="357188"/>
            <a:ext cx="8856663" cy="5016500"/>
          </a:xfrm>
          <a:prstGeom prst="rect">
            <a:avLst/>
          </a:prstGeom>
          <a:noFill/>
          <a:ln w="9525">
            <a:noFill/>
            <a:miter lim="800000"/>
            <a:headEnd/>
            <a:tailEnd/>
          </a:ln>
        </p:spPr>
        <p:txBody>
          <a:bodyPr anchor="ctr">
            <a:spAutoFit/>
          </a:bodyPr>
          <a:lstStyle/>
          <a:p>
            <a:pPr indent="457200"/>
            <a:r>
              <a:rPr lang="tr-TR" sz="3200" b="1">
                <a:solidFill>
                  <a:srgbClr val="FF0000"/>
                </a:solidFill>
                <a:cs typeface="Times New Roman" pitchFamily="18" charset="0"/>
              </a:rPr>
              <a:t>AYDINLANMA ÇAĞI</a:t>
            </a:r>
            <a:endParaRPr lang="tr-TR" sz="3200"/>
          </a:p>
          <a:p>
            <a:pPr indent="457200" eaLnBrk="0" hangingPunct="0"/>
            <a:r>
              <a:rPr lang="tr-TR" sz="3200">
                <a:cs typeface="Times New Roman" pitchFamily="18" charset="0"/>
              </a:rPr>
              <a:t>Avrupa'da insanın önemini dine göre değil, akla dayanarak açıklayan düşünce sistemidir.</a:t>
            </a:r>
            <a:endParaRPr lang="tr-TR" sz="3200"/>
          </a:p>
          <a:p>
            <a:pPr indent="457200" eaLnBrk="0" hangingPunct="0"/>
            <a:r>
              <a:rPr lang="tr-TR" sz="3200" b="1">
                <a:solidFill>
                  <a:srgbClr val="FF0000"/>
                </a:solidFill>
                <a:cs typeface="Times New Roman" pitchFamily="18" charset="0"/>
              </a:rPr>
              <a:t>Aydınlanma Bilim İnsanları:                            *</a:t>
            </a:r>
            <a:r>
              <a:rPr lang="tr-TR" sz="3200">
                <a:cs typeface="Times New Roman" pitchFamily="18" charset="0"/>
              </a:rPr>
              <a:t>Newton,                                                                </a:t>
            </a:r>
            <a:r>
              <a:rPr lang="tr-TR" sz="3200">
                <a:solidFill>
                  <a:srgbClr val="FF0000"/>
                </a:solidFill>
                <a:cs typeface="Times New Roman" pitchFamily="18" charset="0"/>
              </a:rPr>
              <a:t>*</a:t>
            </a:r>
            <a:r>
              <a:rPr lang="tr-TR" sz="3200">
                <a:cs typeface="Times New Roman" pitchFamily="18" charset="0"/>
              </a:rPr>
              <a:t>Kopernik,                                                              </a:t>
            </a:r>
            <a:r>
              <a:rPr lang="tr-TR" sz="3200">
                <a:solidFill>
                  <a:srgbClr val="FF0000"/>
                </a:solidFill>
                <a:cs typeface="Times New Roman" pitchFamily="18" charset="0"/>
              </a:rPr>
              <a:t>*</a:t>
            </a:r>
            <a:r>
              <a:rPr lang="tr-TR" sz="3200">
                <a:cs typeface="Times New Roman" pitchFamily="18" charset="0"/>
              </a:rPr>
              <a:t>Galileo,                                                   </a:t>
            </a:r>
            <a:r>
              <a:rPr lang="tr-TR" sz="3200">
                <a:solidFill>
                  <a:srgbClr val="FF0000"/>
                </a:solidFill>
                <a:cs typeface="Times New Roman" pitchFamily="18" charset="0"/>
              </a:rPr>
              <a:t>*</a:t>
            </a:r>
            <a:r>
              <a:rPr lang="tr-TR" sz="3200">
                <a:cs typeface="Times New Roman" pitchFamily="18" charset="0"/>
              </a:rPr>
              <a:t>Descartes,                                                                        </a:t>
            </a:r>
            <a:r>
              <a:rPr lang="tr-TR" sz="3200">
                <a:solidFill>
                  <a:srgbClr val="FF0000"/>
                </a:solidFill>
                <a:cs typeface="Times New Roman" pitchFamily="18" charset="0"/>
              </a:rPr>
              <a:t>*</a:t>
            </a:r>
            <a:r>
              <a:rPr lang="tr-TR" sz="3200">
                <a:cs typeface="Times New Roman" pitchFamily="18" charset="0"/>
              </a:rPr>
              <a:t>Jan Jack Russo,                                                          </a:t>
            </a:r>
            <a:r>
              <a:rPr lang="tr-TR" sz="3200">
                <a:solidFill>
                  <a:srgbClr val="FF0000"/>
                </a:solidFill>
                <a:cs typeface="Times New Roman" pitchFamily="18" charset="0"/>
              </a:rPr>
              <a:t>*</a:t>
            </a:r>
            <a:r>
              <a:rPr lang="tr-TR" sz="3200">
                <a:cs typeface="Times New Roman" pitchFamily="18" charset="0"/>
              </a:rPr>
              <a:t>Mozart.</a:t>
            </a:r>
            <a:endParaRPr lang="tr-TR" sz="3200"/>
          </a:p>
        </p:txBody>
      </p:sp>
      <p:pic>
        <p:nvPicPr>
          <p:cNvPr id="90114" name="Picture 2" descr="https://realizemagazine.com/sites/default/files/Geoffrin%20Salon.png"/>
          <p:cNvPicPr>
            <a:picLocks noChangeAspect="1" noChangeArrowheads="1"/>
          </p:cNvPicPr>
          <p:nvPr/>
        </p:nvPicPr>
        <p:blipFill>
          <a:blip r:embed="rId2" cstate="print"/>
          <a:srcRect/>
          <a:stretch>
            <a:fillRect/>
          </a:stretch>
        </p:blipFill>
        <p:spPr bwMode="auto">
          <a:xfrm>
            <a:off x="3419475" y="2420938"/>
            <a:ext cx="5473700" cy="389890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https://slideplayer.biz.tr/slide/2547530/8/images/26/Ayd%C4%B1nlanma+%C3%87a%C4%9F%C4%B1%E2%80%99n%C4%B1n+%C3%96nemli+Bilim+%C4%B0nsanlar%C4%B1+Ayd%C4%B1nlanma+%C3%87a%C4%9F%C4%B1+ANA+SAYFA.jpg"/>
          <p:cNvPicPr>
            <a:picLocks noChangeAspect="1" noChangeArrowheads="1"/>
          </p:cNvPicPr>
          <p:nvPr/>
        </p:nvPicPr>
        <p:blipFill>
          <a:blip r:embed="rId2" cstate="print"/>
          <a:srcRect/>
          <a:stretch>
            <a:fillRect/>
          </a:stretch>
        </p:blipFill>
        <p:spPr bwMode="auto">
          <a:xfrm>
            <a:off x="179388" y="115888"/>
            <a:ext cx="8713787" cy="6499225"/>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1 Dikdörtgen"/>
          <p:cNvSpPr>
            <a:spLocks noChangeArrowheads="1"/>
          </p:cNvSpPr>
          <p:nvPr/>
        </p:nvSpPr>
        <p:spPr bwMode="auto">
          <a:xfrm>
            <a:off x="179388" y="333375"/>
            <a:ext cx="8713787" cy="1568450"/>
          </a:xfrm>
          <a:prstGeom prst="rect">
            <a:avLst/>
          </a:prstGeom>
          <a:noFill/>
          <a:ln w="9525">
            <a:noFill/>
            <a:miter lim="800000"/>
            <a:headEnd/>
            <a:tailEnd/>
          </a:ln>
        </p:spPr>
        <p:txBody>
          <a:bodyPr>
            <a:spAutoFit/>
          </a:bodyPr>
          <a:lstStyle/>
          <a:p>
            <a:pPr indent="457200" eaLnBrk="0" hangingPunct="0"/>
            <a:r>
              <a:rPr lang="tr-TR" sz="3200">
                <a:solidFill>
                  <a:srgbClr val="FF0000"/>
                </a:solidFill>
              </a:rPr>
              <a:t>BİLGİ NOTU</a:t>
            </a:r>
            <a:r>
              <a:rPr lang="tr-TR" sz="3200"/>
              <a:t>: Aydınlanma çağında meydana gelen bilim, sanat ve teknolojik gelişmeler sanayi inkılabına sebep oldu.</a:t>
            </a:r>
          </a:p>
        </p:txBody>
      </p:sp>
      <p:pic>
        <p:nvPicPr>
          <p:cNvPr id="92162" name="Picture 2" descr="https://slideplayer.biz.tr/slide/2548806/8/images/41/AYDINLANMA+%C3%87A%C4%9EI.jpg"/>
          <p:cNvPicPr>
            <a:picLocks noChangeAspect="1" noChangeArrowheads="1"/>
          </p:cNvPicPr>
          <p:nvPr/>
        </p:nvPicPr>
        <p:blipFill>
          <a:blip r:embed="rId2" cstate="print"/>
          <a:srcRect/>
          <a:stretch>
            <a:fillRect/>
          </a:stretch>
        </p:blipFill>
        <p:spPr bwMode="auto">
          <a:xfrm>
            <a:off x="250825" y="1844675"/>
            <a:ext cx="5257800" cy="4770438"/>
          </a:xfrm>
          <a:prstGeom prst="rect">
            <a:avLst/>
          </a:prstGeom>
          <a:noFill/>
          <a:ln w="9525">
            <a:noFill/>
            <a:miter lim="800000"/>
            <a:headEnd/>
            <a:tailEnd/>
          </a:ln>
        </p:spPr>
      </p:pic>
      <p:pic>
        <p:nvPicPr>
          <p:cNvPr id="92163" name="Picture 4" descr="https://i.pinimg.com/736x/fc/ba/ca/fcbaca88a1a9c6988dd26717a76df82f--old-lanterns-rustic-lanterns.jpg"/>
          <p:cNvPicPr>
            <a:picLocks noChangeAspect="1" noChangeArrowheads="1"/>
          </p:cNvPicPr>
          <p:nvPr/>
        </p:nvPicPr>
        <p:blipFill>
          <a:blip r:embed="rId3" cstate="print"/>
          <a:srcRect/>
          <a:stretch>
            <a:fillRect/>
          </a:stretch>
        </p:blipFill>
        <p:spPr bwMode="auto">
          <a:xfrm>
            <a:off x="5580063" y="1844675"/>
            <a:ext cx="3413125" cy="4687888"/>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323850" y="188913"/>
            <a:ext cx="8640763" cy="3151187"/>
          </a:xfrm>
          <a:prstGeom prst="rect">
            <a:avLst/>
          </a:prstGeom>
          <a:noFill/>
          <a:ln w="9525">
            <a:noFill/>
            <a:miter lim="800000"/>
            <a:headEnd/>
            <a:tailEnd/>
          </a:ln>
        </p:spPr>
        <p:txBody>
          <a:bodyPr anchor="ctr">
            <a:spAutoFit/>
          </a:bodyPr>
          <a:lstStyle/>
          <a:p>
            <a:r>
              <a:rPr lang="tr-TR" sz="3200" b="1">
                <a:solidFill>
                  <a:srgbClr val="FF0000"/>
                </a:solidFill>
                <a:cs typeface="Times New Roman" pitchFamily="18" charset="0"/>
              </a:rPr>
              <a:t>SANAYİ İNKILABI</a:t>
            </a:r>
            <a:endParaRPr lang="tr-TR" sz="3200"/>
          </a:p>
          <a:p>
            <a:pPr eaLnBrk="0" hangingPunct="0"/>
            <a:r>
              <a:rPr lang="tr-TR" sz="3200">
                <a:cs typeface="Times New Roman" pitchFamily="18" charset="0"/>
              </a:rPr>
              <a:t>Bilimsel ve teknolojik gelişmelerin üretimde kullanılmasına denir.</a:t>
            </a:r>
            <a:endParaRPr lang="tr-TR" sz="3200"/>
          </a:p>
          <a:p>
            <a:pPr eaLnBrk="0" hangingPunct="0"/>
            <a:r>
              <a:rPr lang="tr-TR" sz="3200">
                <a:solidFill>
                  <a:srgbClr val="FF0000"/>
                </a:solidFill>
              </a:rPr>
              <a:t>Buhar gücüyle çalışan makinelerin üretimde kullanılmasıyla Sanayi İnkılabı başladı. Sanayi İnkılabı ilk olarak İngiltere'de başladı.</a:t>
            </a:r>
            <a:endParaRPr lang="tr-TR" sz="3200"/>
          </a:p>
        </p:txBody>
      </p:sp>
      <p:pic>
        <p:nvPicPr>
          <p:cNvPr id="93186" name="Picture 2" descr="https://im0-tub-tr.yandex.net/i?id=a13bca5657a50e4ab1907dc0bfc99de2&amp;n=13"/>
          <p:cNvPicPr>
            <a:picLocks noChangeAspect="1" noChangeArrowheads="1"/>
          </p:cNvPicPr>
          <p:nvPr/>
        </p:nvPicPr>
        <p:blipFill>
          <a:blip r:embed="rId2" cstate="print"/>
          <a:srcRect/>
          <a:stretch>
            <a:fillRect/>
          </a:stretch>
        </p:blipFill>
        <p:spPr bwMode="auto">
          <a:xfrm>
            <a:off x="2268538" y="3284538"/>
            <a:ext cx="4000500" cy="30480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179388" y="188913"/>
            <a:ext cx="8856662" cy="4154487"/>
          </a:xfrm>
          <a:prstGeom prst="rect">
            <a:avLst/>
          </a:prstGeom>
          <a:noFill/>
          <a:ln w="9525">
            <a:noFill/>
            <a:miter lim="800000"/>
            <a:headEnd/>
            <a:tailEnd/>
          </a:ln>
        </p:spPr>
        <p:txBody>
          <a:bodyPr anchor="ctr">
            <a:spAutoFit/>
          </a:bodyPr>
          <a:lstStyle/>
          <a:p>
            <a:pPr>
              <a:tabLst>
                <a:tab pos="1416050" algn="l"/>
              </a:tabLst>
            </a:pPr>
            <a:r>
              <a:rPr lang="tr-TR" sz="3200">
                <a:solidFill>
                  <a:srgbClr val="FF0000"/>
                </a:solidFill>
              </a:rPr>
              <a:t>              Orhan Gazi (1324-1362):</a:t>
            </a:r>
            <a:endParaRPr lang="tr-TR" sz="3200"/>
          </a:p>
          <a:p>
            <a:pPr lvl="1" eaLnBrk="0" hangingPunct="0">
              <a:buClr>
                <a:srgbClr val="FF0000"/>
              </a:buClr>
              <a:buSzPct val="100000"/>
              <a:buFontTx/>
              <a:buAutoNum type="arabicPeriod"/>
              <a:tabLst>
                <a:tab pos="1416050" algn="l"/>
              </a:tabLst>
            </a:pPr>
            <a:r>
              <a:rPr lang="tr-TR" sz="3200"/>
              <a:t>Bizans'ı Maltepe (palekanon) Savaşı'nda yendi. (1329)</a:t>
            </a:r>
          </a:p>
          <a:p>
            <a:pPr lvl="1" eaLnBrk="0" hangingPunct="0">
              <a:buClr>
                <a:srgbClr val="FF0000"/>
              </a:buClr>
              <a:buSzPct val="100000"/>
              <a:buFontTx/>
              <a:buAutoNum type="arabicPeriod"/>
              <a:tabLst>
                <a:tab pos="1416050" algn="l"/>
              </a:tabLst>
            </a:pPr>
            <a:r>
              <a:rPr lang="tr-TR" sz="3200"/>
              <a:t>İznik, İzmit’i aldı.</a:t>
            </a:r>
          </a:p>
          <a:p>
            <a:pPr lvl="1" eaLnBrk="0" hangingPunct="0">
              <a:buClr>
                <a:srgbClr val="FF0000"/>
              </a:buClr>
              <a:buSzPct val="100000"/>
              <a:buFontTx/>
              <a:buAutoNum type="arabicPeriod"/>
              <a:tabLst>
                <a:tab pos="1416050" algn="l"/>
              </a:tabLst>
            </a:pPr>
            <a:r>
              <a:rPr lang="tr-TR" sz="3200" b="1">
                <a:solidFill>
                  <a:srgbClr val="FF0000"/>
                </a:solidFill>
              </a:rPr>
              <a:t>Bursa’yı </a:t>
            </a:r>
            <a:r>
              <a:rPr lang="tr-TR" sz="3200"/>
              <a:t>alarak </a:t>
            </a:r>
            <a:r>
              <a:rPr lang="tr-TR" sz="3200" b="1">
                <a:solidFill>
                  <a:srgbClr val="FF0000"/>
                </a:solidFill>
              </a:rPr>
              <a:t>başkent </a:t>
            </a:r>
            <a:r>
              <a:rPr lang="tr-TR" sz="3200"/>
              <a:t>yaptı. (1326)</a:t>
            </a:r>
          </a:p>
          <a:p>
            <a:pPr lvl="1" eaLnBrk="0" hangingPunct="0">
              <a:buClr>
                <a:srgbClr val="FF0000"/>
              </a:buClr>
              <a:buSzPct val="100000"/>
              <a:buFontTx/>
              <a:buAutoNum type="arabicPeriod"/>
              <a:tabLst>
                <a:tab pos="1416050" algn="l"/>
              </a:tabLst>
            </a:pPr>
            <a:r>
              <a:rPr lang="tr-TR" sz="3200"/>
              <a:t>Karesioğullarını alarak beyliğin donanması ile denizciliğe başladılar ve Rumeli’ye geçtiler.</a:t>
            </a:r>
          </a:p>
        </p:txBody>
      </p:sp>
      <p:pic>
        <p:nvPicPr>
          <p:cNvPr id="20482" name="Picture 2" descr="https://slideplayer.biz.tr/slide/3728777/12/images/7/Orhan+Gazi+%28+%29.jpg"/>
          <p:cNvPicPr>
            <a:picLocks noChangeAspect="1" noChangeArrowheads="1"/>
          </p:cNvPicPr>
          <p:nvPr/>
        </p:nvPicPr>
        <p:blipFill>
          <a:blip r:embed="rId2" cstate="print"/>
          <a:srcRect/>
          <a:stretch>
            <a:fillRect/>
          </a:stretch>
        </p:blipFill>
        <p:spPr bwMode="auto">
          <a:xfrm>
            <a:off x="2124075" y="3716338"/>
            <a:ext cx="6769100" cy="2825750"/>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noChangeArrowheads="1"/>
          </p:cNvSpPr>
          <p:nvPr/>
        </p:nvSpPr>
        <p:spPr bwMode="auto">
          <a:xfrm>
            <a:off x="179388" y="188913"/>
            <a:ext cx="8856662" cy="4189412"/>
          </a:xfrm>
          <a:prstGeom prst="rect">
            <a:avLst/>
          </a:prstGeom>
          <a:noFill/>
          <a:ln w="9525">
            <a:noFill/>
            <a:miter lim="800000"/>
            <a:headEnd/>
            <a:tailEnd/>
          </a:ln>
        </p:spPr>
        <p:txBody>
          <a:bodyPr anchor="ctr">
            <a:spAutoFit/>
          </a:bodyPr>
          <a:lstStyle/>
          <a:p>
            <a:r>
              <a:rPr lang="tr-TR" sz="3200" b="1">
                <a:solidFill>
                  <a:srgbClr val="FF0000"/>
                </a:solidFill>
                <a:cs typeface="Times New Roman" pitchFamily="18" charset="0"/>
              </a:rPr>
              <a:t>Sanayi İnkılabının Sonuçları:</a:t>
            </a:r>
            <a:endParaRPr lang="tr-TR" sz="3200"/>
          </a:p>
          <a:p>
            <a:pPr eaLnBrk="0" hangingPunct="0"/>
            <a:r>
              <a:rPr lang="tr-TR" sz="3200">
                <a:solidFill>
                  <a:srgbClr val="FF0000"/>
                </a:solidFill>
                <a:cs typeface="Times New Roman" pitchFamily="18" charset="0"/>
              </a:rPr>
              <a:t>*</a:t>
            </a:r>
            <a:r>
              <a:rPr lang="tr-TR" sz="3200">
                <a:cs typeface="Times New Roman" pitchFamily="18" charset="0"/>
              </a:rPr>
              <a:t>Pazar ve hammadde ihtiyacı sebebiyle sömürgecilik faaliyetleri başladı. </a:t>
            </a:r>
          </a:p>
          <a:p>
            <a:pPr eaLnBrk="0" hangingPunct="0"/>
            <a:r>
              <a:rPr lang="tr-TR" sz="3200">
                <a:solidFill>
                  <a:srgbClr val="FF0000"/>
                </a:solidFill>
                <a:cs typeface="Times New Roman" pitchFamily="18" charset="0"/>
              </a:rPr>
              <a:t>*</a:t>
            </a:r>
            <a:r>
              <a:rPr lang="tr-TR" sz="3200">
                <a:cs typeface="Times New Roman" pitchFamily="18" charset="0"/>
              </a:rPr>
              <a:t>İşçi sınıfı ortaya çıktı.</a:t>
            </a:r>
            <a:endParaRPr lang="tr-TR" sz="3200"/>
          </a:p>
          <a:p>
            <a:pPr eaLnBrk="0" hangingPunct="0"/>
            <a:r>
              <a:rPr lang="tr-TR" sz="3200">
                <a:solidFill>
                  <a:srgbClr val="FF0000"/>
                </a:solidFill>
                <a:cs typeface="Times New Roman" pitchFamily="18" charset="0"/>
              </a:rPr>
              <a:t>*</a:t>
            </a:r>
            <a:r>
              <a:rPr lang="tr-TR" sz="3200">
                <a:cs typeface="Times New Roman" pitchFamily="18" charset="0"/>
              </a:rPr>
              <a:t>Köyden şehre hızlı nüfus göçü başladı. </a:t>
            </a:r>
          </a:p>
          <a:p>
            <a:pPr eaLnBrk="0" hangingPunct="0"/>
            <a:r>
              <a:rPr lang="tr-TR" sz="3200">
                <a:solidFill>
                  <a:srgbClr val="FF0000"/>
                </a:solidFill>
                <a:cs typeface="Times New Roman" pitchFamily="18" charset="0"/>
              </a:rPr>
              <a:t>*</a:t>
            </a:r>
            <a:r>
              <a:rPr lang="tr-TR" sz="3200">
                <a:cs typeface="Times New Roman" pitchFamily="18" charset="0"/>
              </a:rPr>
              <a:t>Sanayileşemeyen ülkeler sömürüldü.</a:t>
            </a:r>
            <a:endParaRPr lang="tr-TR" sz="3200"/>
          </a:p>
          <a:p>
            <a:pPr eaLnBrk="0" hangingPunct="0"/>
            <a:r>
              <a:rPr lang="tr-TR" sz="3200">
                <a:solidFill>
                  <a:srgbClr val="FF0000"/>
                </a:solidFill>
                <a:cs typeface="Times New Roman" pitchFamily="18" charset="0"/>
              </a:rPr>
              <a:t>*</a:t>
            </a:r>
            <a:r>
              <a:rPr lang="tr-TR" sz="3200">
                <a:cs typeface="Times New Roman" pitchFamily="18" charset="0"/>
              </a:rPr>
              <a:t>Osmanlı devleti açık pazar haline geldi,   Osmanlı esnafı çöktü.</a:t>
            </a:r>
            <a:endParaRPr lang="tr-TR" sz="3200"/>
          </a:p>
        </p:txBody>
      </p:sp>
      <p:pic>
        <p:nvPicPr>
          <p:cNvPr id="94210" name="Picture 2" descr="https://im0-tub-tr.yandex.net/i?id=9f816371841e69e0ac1d846154b43e0c&amp;n=13"/>
          <p:cNvPicPr>
            <a:picLocks noChangeAspect="1" noChangeArrowheads="1"/>
          </p:cNvPicPr>
          <p:nvPr/>
        </p:nvPicPr>
        <p:blipFill>
          <a:blip r:embed="rId2" cstate="print"/>
          <a:srcRect/>
          <a:stretch>
            <a:fillRect/>
          </a:stretch>
        </p:blipFill>
        <p:spPr bwMode="auto">
          <a:xfrm>
            <a:off x="4932363" y="3860800"/>
            <a:ext cx="4067175" cy="283210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ChangeArrowheads="1"/>
          </p:cNvSpPr>
          <p:nvPr/>
        </p:nvSpPr>
        <p:spPr bwMode="auto">
          <a:xfrm>
            <a:off x="107950" y="180975"/>
            <a:ext cx="8785225" cy="3046413"/>
          </a:xfrm>
          <a:prstGeom prst="rect">
            <a:avLst/>
          </a:prstGeom>
          <a:noFill/>
          <a:ln w="9525">
            <a:noFill/>
            <a:miter lim="800000"/>
            <a:headEnd/>
            <a:tailEnd/>
          </a:ln>
        </p:spPr>
        <p:txBody>
          <a:bodyPr anchor="ctr">
            <a:spAutoFit/>
          </a:bodyPr>
          <a:lstStyle/>
          <a:p>
            <a:pPr indent="457200" algn="just"/>
            <a:r>
              <a:rPr lang="tr-TR" sz="3200" b="1">
                <a:solidFill>
                  <a:srgbClr val="FF0000"/>
                </a:solidFill>
                <a:cs typeface="Times New Roman" pitchFamily="18" charset="0"/>
              </a:rPr>
              <a:t>BİLGİ NOTU: </a:t>
            </a:r>
            <a:r>
              <a:rPr lang="tr-TR" sz="3200">
                <a:cs typeface="Times New Roman" pitchFamily="18" charset="0"/>
              </a:rPr>
              <a:t>Ortaçağda Avrupa'da dini ve yönetim gücünü elinde bulunduran gruplar düşünce özgürlüğünü engellemişler. </a:t>
            </a:r>
            <a:r>
              <a:rPr lang="tr-TR" sz="3200" b="1">
                <a:solidFill>
                  <a:srgbClr val="FF0000"/>
                </a:solidFill>
                <a:cs typeface="Times New Roman" pitchFamily="18" charset="0"/>
              </a:rPr>
              <a:t>Rönesans, Reform, Aydınlanma Çağı </a:t>
            </a:r>
            <a:r>
              <a:rPr lang="tr-TR" sz="3200">
                <a:cs typeface="Times New Roman" pitchFamily="18" charset="0"/>
              </a:rPr>
              <a:t>ile bilim, sanat ve siyasette gelişmeler yaşanmış, özgür </a:t>
            </a:r>
            <a:r>
              <a:rPr lang="tr-TR" sz="3200" b="1">
                <a:solidFill>
                  <a:srgbClr val="FF0000"/>
                </a:solidFill>
                <a:cs typeface="Times New Roman" pitchFamily="18" charset="0"/>
              </a:rPr>
              <a:t>düşünce gelişmiştir.</a:t>
            </a:r>
            <a:endParaRPr lang="tr-TR" sz="3200"/>
          </a:p>
        </p:txBody>
      </p:sp>
      <p:sp>
        <p:nvSpPr>
          <p:cNvPr id="95234" name="2 Dikdörtgen"/>
          <p:cNvSpPr>
            <a:spLocks noChangeArrowheads="1"/>
          </p:cNvSpPr>
          <p:nvPr/>
        </p:nvSpPr>
        <p:spPr bwMode="auto">
          <a:xfrm>
            <a:off x="179388" y="4167188"/>
            <a:ext cx="8856662" cy="400050"/>
          </a:xfrm>
          <a:prstGeom prst="rect">
            <a:avLst/>
          </a:prstGeom>
          <a:noFill/>
          <a:ln w="9525">
            <a:noFill/>
            <a:miter lim="800000"/>
            <a:headEnd/>
            <a:tailEnd/>
          </a:ln>
        </p:spPr>
        <p:txBody>
          <a:bodyPr>
            <a:spAutoFit/>
          </a:bodyPr>
          <a:lstStyle/>
          <a:p>
            <a:pPr algn="ctr"/>
            <a:r>
              <a:rPr lang="tr-TR" sz="2000">
                <a:solidFill>
                  <a:srgbClr val="FF0000"/>
                </a:solidFill>
                <a:latin typeface="Calibri" pitchFamily="34" charset="0"/>
              </a:rPr>
              <a:t>Coğrafi Keşifler-----Rönesans-----Reform-----Aydınlanma Çağı-----Sanayi İnkılabı</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
          <p:cNvSpPr>
            <a:spLocks noChangeArrowheads="1"/>
          </p:cNvSpPr>
          <p:nvPr/>
        </p:nvSpPr>
        <p:spPr bwMode="auto">
          <a:xfrm>
            <a:off x="179388" y="225425"/>
            <a:ext cx="8785225" cy="4524375"/>
          </a:xfrm>
          <a:prstGeom prst="rect">
            <a:avLst/>
          </a:prstGeom>
          <a:noFill/>
          <a:ln w="9525">
            <a:noFill/>
            <a:miter lim="800000"/>
            <a:headEnd/>
            <a:tailEnd/>
          </a:ln>
        </p:spPr>
        <p:txBody>
          <a:bodyPr anchor="ctr">
            <a:spAutoFit/>
          </a:bodyPr>
          <a:lstStyle/>
          <a:p>
            <a:r>
              <a:rPr lang="tr-TR" sz="3200">
                <a:solidFill>
                  <a:srgbClr val="FF0000"/>
                </a:solidFill>
              </a:rPr>
              <a:t>FRANSIZ İHTİLALİ</a:t>
            </a:r>
            <a:endParaRPr lang="tr-TR" sz="3200"/>
          </a:p>
          <a:p>
            <a:pPr eaLnBrk="0" hangingPunct="0"/>
            <a:r>
              <a:rPr lang="tr-TR" sz="3200" b="1">
                <a:solidFill>
                  <a:srgbClr val="FF0000"/>
                </a:solidFill>
                <a:cs typeface="Times New Roman" pitchFamily="18" charset="0"/>
              </a:rPr>
              <a:t>Fransız İhtilalinin Sebepleri:</a:t>
            </a:r>
            <a:endParaRPr lang="tr-TR" sz="3200"/>
          </a:p>
          <a:p>
            <a:pPr eaLnBrk="0" hangingPunct="0"/>
            <a:r>
              <a:rPr lang="tr-TR" sz="3200">
                <a:solidFill>
                  <a:srgbClr val="FF0000"/>
                </a:solidFill>
                <a:cs typeface="Times New Roman" pitchFamily="18" charset="0"/>
              </a:rPr>
              <a:t>1- </a:t>
            </a:r>
            <a:r>
              <a:rPr lang="tr-TR" sz="3200">
                <a:cs typeface="Times New Roman" pitchFamily="18" charset="0"/>
              </a:rPr>
              <a:t>Rönesans, Reform ve Aydınlanma Çağı ile özgür düşünce fikrinin yayılması </a:t>
            </a:r>
          </a:p>
          <a:p>
            <a:pPr eaLnBrk="0" hangingPunct="0"/>
            <a:r>
              <a:rPr lang="tr-TR" sz="3200">
                <a:solidFill>
                  <a:srgbClr val="FF0000"/>
                </a:solidFill>
                <a:cs typeface="Times New Roman" pitchFamily="18" charset="0"/>
              </a:rPr>
              <a:t>2-</a:t>
            </a:r>
            <a:r>
              <a:rPr lang="tr-TR" sz="3200">
                <a:cs typeface="Times New Roman" pitchFamily="18" charset="0"/>
              </a:rPr>
              <a:t>Burjuva sınıfının söz sahibi olmaya başlaması</a:t>
            </a:r>
            <a:endParaRPr lang="tr-TR" sz="3200"/>
          </a:p>
          <a:p>
            <a:pPr eaLnBrk="0" hangingPunct="0"/>
            <a:r>
              <a:rPr lang="tr-TR" sz="3200">
                <a:solidFill>
                  <a:srgbClr val="FF0000"/>
                </a:solidFill>
                <a:cs typeface="Times New Roman" pitchFamily="18" charset="0"/>
              </a:rPr>
              <a:t>3-</a:t>
            </a:r>
            <a:r>
              <a:rPr lang="tr-TR" sz="3200">
                <a:cs typeface="Times New Roman" pitchFamily="18" charset="0"/>
              </a:rPr>
              <a:t>Reform hareketiyle kilisenin gücünü yitirmesi</a:t>
            </a:r>
            <a:endParaRPr lang="tr-TR" sz="3200"/>
          </a:p>
          <a:p>
            <a:pPr eaLnBrk="0" hangingPunct="0"/>
            <a:r>
              <a:rPr lang="tr-TR" sz="3200">
                <a:solidFill>
                  <a:srgbClr val="FF0000"/>
                </a:solidFill>
                <a:cs typeface="Times New Roman" pitchFamily="18" charset="0"/>
              </a:rPr>
              <a:t>4-</a:t>
            </a:r>
            <a:r>
              <a:rPr lang="tr-TR" sz="3200">
                <a:cs typeface="Times New Roman" pitchFamily="18" charset="0"/>
              </a:rPr>
              <a:t>Toplumda gelir adaletsizliği, toplumsal ve siyasal reform isteyen düşünürlerin halkı bilinçlendirmesi.</a:t>
            </a:r>
            <a:endParaRPr lang="tr-TR" sz="3200"/>
          </a:p>
        </p:txBody>
      </p:sp>
      <p:pic>
        <p:nvPicPr>
          <p:cNvPr id="96258" name="Picture 2" descr="https://im0-tub-tr.yandex.net/i?id=6969049a45f734e51babe26c44b22f7b&amp;n=13"/>
          <p:cNvPicPr>
            <a:picLocks noChangeAspect="1" noChangeArrowheads="1"/>
          </p:cNvPicPr>
          <p:nvPr/>
        </p:nvPicPr>
        <p:blipFill>
          <a:blip r:embed="rId2" cstate="print"/>
          <a:srcRect/>
          <a:stretch>
            <a:fillRect/>
          </a:stretch>
        </p:blipFill>
        <p:spPr bwMode="auto">
          <a:xfrm>
            <a:off x="3563938" y="4149725"/>
            <a:ext cx="5400675" cy="2614613"/>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179388" y="282575"/>
            <a:ext cx="8713787" cy="4030663"/>
          </a:xfrm>
          <a:prstGeom prst="rect">
            <a:avLst/>
          </a:prstGeom>
          <a:noFill/>
          <a:ln w="9525">
            <a:noFill/>
            <a:miter lim="800000"/>
            <a:headEnd/>
            <a:tailEnd/>
          </a:ln>
        </p:spPr>
        <p:txBody>
          <a:bodyPr anchor="ctr">
            <a:spAutoFit/>
          </a:bodyPr>
          <a:lstStyle/>
          <a:p>
            <a:r>
              <a:rPr lang="tr-TR" sz="3200" dirty="0">
                <a:solidFill>
                  <a:srgbClr val="FF0000"/>
                </a:solidFill>
              </a:rPr>
              <a:t>Fransız </a:t>
            </a:r>
            <a:r>
              <a:rPr lang="tr-TR" sz="3200" dirty="0" err="1">
                <a:solidFill>
                  <a:srgbClr val="FF0000"/>
                </a:solidFill>
              </a:rPr>
              <a:t>İhtilalinin</a:t>
            </a:r>
            <a:r>
              <a:rPr lang="tr-TR" sz="3200" dirty="0">
                <a:solidFill>
                  <a:srgbClr val="FF0000"/>
                </a:solidFill>
              </a:rPr>
              <a:t> Sonuçları:</a:t>
            </a:r>
            <a:endParaRPr lang="tr-TR" sz="3200" dirty="0"/>
          </a:p>
          <a:p>
            <a:pPr eaLnBrk="0" hangingPunct="0"/>
            <a:r>
              <a:rPr lang="tr-TR" sz="3200" dirty="0">
                <a:solidFill>
                  <a:srgbClr val="FF0000"/>
                </a:solidFill>
                <a:cs typeface="Times New Roman" pitchFamily="18" charset="0"/>
              </a:rPr>
              <a:t>*</a:t>
            </a:r>
            <a:r>
              <a:rPr lang="tr-TR" sz="3200" dirty="0">
                <a:cs typeface="Times New Roman" pitchFamily="18" charset="0"/>
              </a:rPr>
              <a:t>Fransa’da monarşi rejiminin yıkılıp yerine </a:t>
            </a:r>
            <a:r>
              <a:rPr lang="tr-TR" sz="3200" b="1" dirty="0">
                <a:solidFill>
                  <a:srgbClr val="FF0000"/>
                </a:solidFill>
                <a:cs typeface="Times New Roman" pitchFamily="18" charset="0"/>
              </a:rPr>
              <a:t>cumhuriyetin </a:t>
            </a:r>
            <a:r>
              <a:rPr lang="tr-TR" sz="3200" dirty="0">
                <a:cs typeface="Times New Roman" pitchFamily="18" charset="0"/>
              </a:rPr>
              <a:t>kurulmasına neden oldu.</a:t>
            </a:r>
          </a:p>
          <a:p>
            <a:pPr eaLnBrk="0" hangingPunct="0"/>
            <a:r>
              <a:rPr lang="tr-TR" sz="3200" dirty="0">
                <a:solidFill>
                  <a:srgbClr val="FF0000"/>
                </a:solidFill>
                <a:cs typeface="Times New Roman" pitchFamily="18" charset="0"/>
              </a:rPr>
              <a:t>*</a:t>
            </a:r>
            <a:r>
              <a:rPr lang="tr-TR" sz="3200" dirty="0">
                <a:cs typeface="Times New Roman" pitchFamily="18" charset="0"/>
              </a:rPr>
              <a:t>Fransız </a:t>
            </a:r>
            <a:r>
              <a:rPr lang="tr-TR" sz="3200" dirty="0" err="1">
                <a:cs typeface="Times New Roman" pitchFamily="18" charset="0"/>
              </a:rPr>
              <a:t>İhtilali</a:t>
            </a:r>
            <a:r>
              <a:rPr lang="tr-TR" sz="3200" dirty="0">
                <a:cs typeface="Times New Roman" pitchFamily="18" charset="0"/>
              </a:rPr>
              <a:t> </a:t>
            </a:r>
            <a:r>
              <a:rPr lang="tr-TR" sz="3200" b="1" dirty="0">
                <a:solidFill>
                  <a:srgbClr val="FF0000"/>
                </a:solidFill>
                <a:cs typeface="Times New Roman" pitchFamily="18" charset="0"/>
              </a:rPr>
              <a:t>Yeni Çağı </a:t>
            </a:r>
            <a:r>
              <a:rPr lang="tr-TR" sz="3200" dirty="0">
                <a:cs typeface="Times New Roman" pitchFamily="18" charset="0"/>
              </a:rPr>
              <a:t>bitiren, </a:t>
            </a:r>
            <a:r>
              <a:rPr lang="tr-TR" sz="3200" b="1" dirty="0">
                <a:solidFill>
                  <a:srgbClr val="FF0000"/>
                </a:solidFill>
                <a:cs typeface="Times New Roman" pitchFamily="18" charset="0"/>
              </a:rPr>
              <a:t>Yakın Çağ’ı </a:t>
            </a:r>
            <a:r>
              <a:rPr lang="tr-TR" sz="3200" dirty="0">
                <a:cs typeface="Times New Roman" pitchFamily="18" charset="0"/>
              </a:rPr>
              <a:t>başlatan olay olarak kabul edildi.</a:t>
            </a:r>
            <a:endParaRPr lang="tr-TR" sz="3200" dirty="0"/>
          </a:p>
          <a:p>
            <a:pPr eaLnBrk="0" hangingPunct="0"/>
            <a:r>
              <a:rPr lang="tr-TR" sz="3200" dirty="0">
                <a:solidFill>
                  <a:srgbClr val="FF0000"/>
                </a:solidFill>
                <a:cs typeface="Times New Roman" pitchFamily="18" charset="0"/>
              </a:rPr>
              <a:t>*</a:t>
            </a:r>
            <a:r>
              <a:rPr lang="tr-TR" sz="3200" dirty="0">
                <a:cs typeface="Times New Roman" pitchFamily="18" charset="0"/>
              </a:rPr>
              <a:t>Fransız </a:t>
            </a:r>
            <a:r>
              <a:rPr lang="tr-TR" sz="3200" dirty="0" err="1">
                <a:cs typeface="Times New Roman" pitchFamily="18" charset="0"/>
              </a:rPr>
              <a:t>İhtilali</a:t>
            </a:r>
            <a:r>
              <a:rPr lang="tr-TR" sz="3200" dirty="0">
                <a:cs typeface="Times New Roman" pitchFamily="18" charset="0"/>
              </a:rPr>
              <a:t> sonucunda tüm dünyada </a:t>
            </a:r>
            <a:r>
              <a:rPr lang="tr-TR" sz="3200" b="1" dirty="0">
                <a:solidFill>
                  <a:srgbClr val="FF0000"/>
                </a:solidFill>
                <a:cs typeface="Times New Roman" pitchFamily="18" charset="0"/>
              </a:rPr>
              <a:t>milliyetçilik, eşitlik, özgürlük </a:t>
            </a:r>
            <a:r>
              <a:rPr lang="tr-TR" sz="3200" dirty="0">
                <a:cs typeface="Times New Roman" pitchFamily="18" charset="0"/>
              </a:rPr>
              <a:t>kavramları önem kazandı</a:t>
            </a:r>
            <a:r>
              <a:rPr lang="tr-TR" sz="3200" dirty="0" smtClean="0">
                <a:cs typeface="Times New Roman" pitchFamily="18" charset="0"/>
              </a:rPr>
              <a:t>. </a:t>
            </a:r>
            <a:r>
              <a:rPr lang="tr-TR" sz="3200" b="1" i="1" dirty="0" smtClean="0">
                <a:hlinkClick r:id="rId2"/>
              </a:rPr>
              <a:t>https://</a:t>
            </a:r>
            <a:r>
              <a:rPr lang="tr-TR" sz="3200" b="1" i="1" dirty="0" smtClean="0">
                <a:hlinkClick r:id="rId2"/>
              </a:rPr>
              <a:t>www.HangiSoru.com</a:t>
            </a:r>
            <a:r>
              <a:rPr lang="tr-TR" sz="3200" b="1" i="1" dirty="0" smtClean="0"/>
              <a:t> </a:t>
            </a:r>
            <a:endParaRPr lang="tr-TR" sz="32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https://im0-tub-tr.yandex.net/i?id=271e1560bfe45e5937eccca48d2454bb&amp;n=13"/>
          <p:cNvPicPr>
            <a:picLocks noChangeAspect="1" noChangeArrowheads="1"/>
          </p:cNvPicPr>
          <p:nvPr/>
        </p:nvPicPr>
        <p:blipFill>
          <a:blip r:embed="rId2" cstate="print"/>
          <a:srcRect/>
          <a:stretch>
            <a:fillRect/>
          </a:stretch>
        </p:blipFill>
        <p:spPr bwMode="auto">
          <a:xfrm>
            <a:off x="250825" y="188913"/>
            <a:ext cx="8497888" cy="6264275"/>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179388" y="90488"/>
            <a:ext cx="8856662" cy="4524375"/>
          </a:xfrm>
          <a:prstGeom prst="rect">
            <a:avLst/>
          </a:prstGeom>
          <a:noFill/>
          <a:ln w="9525">
            <a:noFill/>
            <a:miter lim="800000"/>
            <a:headEnd/>
            <a:tailEnd/>
          </a:ln>
        </p:spPr>
        <p:txBody>
          <a:bodyPr anchor="ctr">
            <a:spAutoFit/>
          </a:bodyPr>
          <a:lstStyle/>
          <a:p>
            <a:pPr indent="457200" algn="just"/>
            <a:r>
              <a:rPr lang="tr-TR" sz="3200">
                <a:solidFill>
                  <a:srgbClr val="FF0000"/>
                </a:solidFill>
              </a:rPr>
              <a:t>Fransız İhtilalinin Osmanlıya Etkisi</a:t>
            </a:r>
            <a:endParaRPr lang="tr-TR" sz="3200"/>
          </a:p>
          <a:p>
            <a:pPr indent="457200" algn="just" eaLnBrk="0" hangingPunct="0"/>
            <a:r>
              <a:rPr lang="tr-TR" sz="3200">
                <a:cs typeface="Times New Roman" pitchFamily="18" charset="0"/>
              </a:rPr>
              <a:t>Fransız İhtilali ile dünyaya yayılan milliyetçilik fikri, Osmanlı Devleti gibi çok uluslu olan devletleri olumsuz etkiledi. Osmanlı Devleti’ne bağlı olan bazı milletler, </a:t>
            </a:r>
            <a:r>
              <a:rPr lang="tr-TR" sz="3200" b="1">
                <a:solidFill>
                  <a:srgbClr val="FF0000"/>
                </a:solidFill>
                <a:cs typeface="Times New Roman" pitchFamily="18" charset="0"/>
              </a:rPr>
              <a:t>milliyetçilik fikrine kapılarak kendi bağımsız devletlerini kurmak i</a:t>
            </a:r>
            <a:r>
              <a:rPr lang="tr-TR" sz="3200">
                <a:cs typeface="Times New Roman" pitchFamily="18" charset="0"/>
              </a:rPr>
              <a:t>stediler. Bu milletler Osmanlı Devleti’nin ekonomik ve siyasi sıkıntılarından faydalanarak isyanlar başlattılar</a:t>
            </a:r>
            <a:r>
              <a:rPr lang="tr-TR" sz="1200">
                <a:cs typeface="Times New Roman" pitchFamily="18" charset="0"/>
              </a:rPr>
              <a:t>.</a:t>
            </a:r>
            <a:endParaRPr lang="tr-TR" sz="6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descr="https://image.slideserve.com/1248390/slide25-l.jpg"/>
          <p:cNvPicPr>
            <a:picLocks noChangeAspect="1" noChangeArrowheads="1"/>
          </p:cNvPicPr>
          <p:nvPr/>
        </p:nvPicPr>
        <p:blipFill>
          <a:blip r:embed="rId2" cstate="print"/>
          <a:srcRect/>
          <a:stretch>
            <a:fillRect/>
          </a:stretch>
        </p:blipFill>
        <p:spPr bwMode="auto">
          <a:xfrm>
            <a:off x="107950" y="188913"/>
            <a:ext cx="8928100" cy="6523037"/>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1 Dikdörtgen"/>
          <p:cNvSpPr>
            <a:spLocks noChangeArrowheads="1"/>
          </p:cNvSpPr>
          <p:nvPr/>
        </p:nvSpPr>
        <p:spPr bwMode="auto">
          <a:xfrm>
            <a:off x="107950" y="188913"/>
            <a:ext cx="8928100" cy="4524375"/>
          </a:xfrm>
          <a:prstGeom prst="rect">
            <a:avLst/>
          </a:prstGeom>
          <a:noFill/>
          <a:ln w="9525">
            <a:noFill/>
            <a:miter lim="800000"/>
            <a:headEnd/>
            <a:tailEnd/>
          </a:ln>
        </p:spPr>
        <p:txBody>
          <a:bodyPr>
            <a:spAutoFit/>
          </a:bodyPr>
          <a:lstStyle/>
          <a:p>
            <a:pPr indent="457200" algn="just" eaLnBrk="0" hangingPunct="0"/>
            <a:r>
              <a:rPr lang="tr-TR" sz="3200">
                <a:cs typeface="Times New Roman" pitchFamily="18" charset="0"/>
              </a:rPr>
              <a:t>Fransız İhtilali Osmanlı Devleti’ni derinden etkileyerek çok uluslu olan devleti yönetmeyi zorlaştırdı. Fransız ihtilalinden etkilenen bazı Osmanlı aydınları sayesinde demokrasi hareketleri başladı. Bu sayede </a:t>
            </a:r>
            <a:r>
              <a:rPr lang="tr-TR" sz="3200" b="1">
                <a:solidFill>
                  <a:srgbClr val="FF0000"/>
                </a:solidFill>
                <a:cs typeface="Times New Roman" pitchFamily="18" charset="0"/>
              </a:rPr>
              <a:t>1839 Tanzimat Fermanı’na </a:t>
            </a:r>
            <a:r>
              <a:rPr lang="tr-TR" sz="3200">
                <a:cs typeface="Times New Roman" pitchFamily="18" charset="0"/>
              </a:rPr>
              <a:t>giden siyasi gelişmeler yaşandı. Sonrasında da Müslüman olmayan Osmanlı halkının devlete bağlılıklarını artırmayı amaçlayan </a:t>
            </a:r>
            <a:r>
              <a:rPr lang="tr-TR" sz="3200" b="1">
                <a:solidFill>
                  <a:srgbClr val="FF0000"/>
                </a:solidFill>
                <a:cs typeface="Times New Roman" pitchFamily="18" charset="0"/>
              </a:rPr>
              <a:t>Islahat Fermanı </a:t>
            </a:r>
            <a:r>
              <a:rPr lang="tr-TR" sz="3200">
                <a:cs typeface="Times New Roman" pitchFamily="18" charset="0"/>
              </a:rPr>
              <a:t>yayınlandı (1856).</a:t>
            </a:r>
            <a:endParaRPr lang="tr-TR" sz="32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noChangeArrowheads="1"/>
          </p:cNvSpPr>
          <p:nvPr/>
        </p:nvSpPr>
        <p:spPr bwMode="auto">
          <a:xfrm>
            <a:off x="107950" y="115888"/>
            <a:ext cx="8928100" cy="3652837"/>
          </a:xfrm>
          <a:prstGeom prst="rect">
            <a:avLst/>
          </a:prstGeom>
          <a:noFill/>
          <a:ln w="9525">
            <a:noFill/>
            <a:miter lim="800000"/>
            <a:headEnd/>
            <a:tailEnd/>
          </a:ln>
          <a:effectLst/>
        </p:spPr>
        <p:txBody>
          <a:bodyPr anchor="ctr">
            <a:spAutoFit/>
          </a:bodyPr>
          <a:lstStyle/>
          <a:p>
            <a:pPr indent="244475" algn="ctr"/>
            <a:r>
              <a:rPr lang="tr-TR" sz="3200">
                <a:solidFill>
                  <a:srgbClr val="0070C0"/>
                </a:solidFill>
              </a:rPr>
              <a:t>DEĞİŞEN DÜNYADA DEĞİŞEN OSMANLI </a:t>
            </a:r>
          </a:p>
          <a:p>
            <a:pPr indent="244475" algn="ctr"/>
            <a:r>
              <a:rPr lang="tr-TR" sz="3200">
                <a:solidFill>
                  <a:srgbClr val="0070C0"/>
                </a:solidFill>
              </a:rPr>
              <a:t>(2. öğrenme alanı-4.kazanım) </a:t>
            </a:r>
          </a:p>
          <a:p>
            <a:pPr indent="244475"/>
            <a:r>
              <a:rPr lang="tr-TR" sz="3200">
                <a:solidFill>
                  <a:srgbClr val="FF0000"/>
                </a:solidFill>
              </a:rPr>
              <a:t>Lale Devri (1718-1730) Yenilikleri</a:t>
            </a:r>
            <a:endParaRPr lang="tr-TR" sz="3200"/>
          </a:p>
          <a:p>
            <a:pPr indent="244475" eaLnBrk="0" hangingPunct="0"/>
            <a:r>
              <a:rPr lang="tr-TR" sz="3200">
                <a:cs typeface="Times New Roman" pitchFamily="18" charset="0"/>
              </a:rPr>
              <a:t>1718 Pasarofça Antlaşması ile başlayıp 1730 Patrona Halil İsyanı ile sona eren döneme Lale Devri denir. Lale Devri </a:t>
            </a:r>
            <a:r>
              <a:rPr lang="tr-TR" sz="3200" b="1">
                <a:solidFill>
                  <a:srgbClr val="FF0000"/>
                </a:solidFill>
                <a:cs typeface="Times New Roman" pitchFamily="18" charset="0"/>
              </a:rPr>
              <a:t>padişahı III. Ahmet</a:t>
            </a:r>
            <a:r>
              <a:rPr lang="tr-TR" sz="3200">
                <a:cs typeface="Times New Roman" pitchFamily="18" charset="0"/>
              </a:rPr>
              <a:t>, </a:t>
            </a:r>
            <a:r>
              <a:rPr lang="tr-TR" sz="3200" b="1">
                <a:solidFill>
                  <a:srgbClr val="FF0000"/>
                </a:solidFill>
                <a:cs typeface="Times New Roman" pitchFamily="18" charset="0"/>
              </a:rPr>
              <a:t>Sadrazamı Damat İbrahim Paşa</a:t>
            </a:r>
            <a:r>
              <a:rPr lang="tr-TR" sz="3200">
                <a:cs typeface="Times New Roman" pitchFamily="18" charset="0"/>
              </a:rPr>
              <a:t>'dır.</a:t>
            </a:r>
            <a:endParaRPr lang="tr-TR" sz="3200"/>
          </a:p>
        </p:txBody>
      </p:sp>
      <p:pic>
        <p:nvPicPr>
          <p:cNvPr id="102402" name="Picture 2" descr="https://slideplayer.biz.tr/slide/2717852/10/images/7/LALE+DEVR%C4%B0+%28+%29.jpg"/>
          <p:cNvPicPr>
            <a:picLocks noChangeAspect="1" noChangeArrowheads="1"/>
          </p:cNvPicPr>
          <p:nvPr/>
        </p:nvPicPr>
        <p:blipFill>
          <a:blip r:embed="rId2" cstate="print"/>
          <a:srcRect/>
          <a:stretch>
            <a:fillRect/>
          </a:stretch>
        </p:blipFill>
        <p:spPr bwMode="auto">
          <a:xfrm>
            <a:off x="179388" y="3644900"/>
            <a:ext cx="8569325" cy="2970213"/>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ChangeArrowheads="1"/>
          </p:cNvSpPr>
          <p:nvPr/>
        </p:nvSpPr>
        <p:spPr bwMode="auto">
          <a:xfrm>
            <a:off x="107950" y="360363"/>
            <a:ext cx="8928100" cy="6000750"/>
          </a:xfrm>
          <a:prstGeom prst="rect">
            <a:avLst/>
          </a:prstGeom>
          <a:noFill/>
          <a:ln w="9525">
            <a:noFill/>
            <a:miter lim="800000"/>
            <a:headEnd/>
            <a:tailEnd/>
          </a:ln>
        </p:spPr>
        <p:txBody>
          <a:bodyPr anchor="ctr">
            <a:spAutoFit/>
          </a:bodyPr>
          <a:lstStyle/>
          <a:p>
            <a:pPr indent="457200"/>
            <a:r>
              <a:rPr lang="tr-TR" sz="3200">
                <a:solidFill>
                  <a:srgbClr val="FF0000"/>
                </a:solidFill>
              </a:rPr>
              <a:t>Yenilikler:</a:t>
            </a:r>
            <a:r>
              <a:rPr lang="tr-TR" sz="3200"/>
              <a:t>                                                                       </a:t>
            </a:r>
            <a:r>
              <a:rPr lang="tr-TR" sz="3200">
                <a:solidFill>
                  <a:srgbClr val="FF0000"/>
                </a:solidFill>
                <a:cs typeface="Times New Roman" pitchFamily="18" charset="0"/>
              </a:rPr>
              <a:t>1-</a:t>
            </a:r>
            <a:r>
              <a:rPr lang="tr-TR" sz="3200">
                <a:cs typeface="Times New Roman" pitchFamily="18" charset="0"/>
              </a:rPr>
              <a:t>Avrupa'ya ilk kez elçiler gönderildi.</a:t>
            </a:r>
            <a:r>
              <a:rPr lang="tr-TR" sz="3200"/>
              <a:t>                                  </a:t>
            </a:r>
            <a:r>
              <a:rPr lang="tr-TR" sz="3200">
                <a:solidFill>
                  <a:srgbClr val="FF0000"/>
                </a:solidFill>
                <a:cs typeface="Times New Roman" pitchFamily="18" charset="0"/>
              </a:rPr>
              <a:t>2-</a:t>
            </a:r>
            <a:r>
              <a:rPr lang="tr-TR" sz="3200">
                <a:cs typeface="Times New Roman" pitchFamily="18" charset="0"/>
              </a:rPr>
              <a:t>Fransa'ya elçi olarak gönderilen Yirmisekiz Çelebi Sait Efendi ve İbrahim Müteferrika </a:t>
            </a:r>
            <a:r>
              <a:rPr lang="tr-TR" sz="3200" b="1">
                <a:solidFill>
                  <a:srgbClr val="FF0000"/>
                </a:solidFill>
                <a:cs typeface="Times New Roman" pitchFamily="18" charset="0"/>
              </a:rPr>
              <a:t>ilk devlet matbaasını </a:t>
            </a:r>
            <a:r>
              <a:rPr lang="tr-TR" sz="3200">
                <a:cs typeface="Times New Roman" pitchFamily="18" charset="0"/>
              </a:rPr>
              <a:t>kurdular.</a:t>
            </a:r>
            <a:r>
              <a:rPr lang="tr-TR" sz="3200"/>
              <a:t>                                                </a:t>
            </a:r>
            <a:r>
              <a:rPr lang="tr-TR" sz="3200">
                <a:solidFill>
                  <a:srgbClr val="FF0000"/>
                </a:solidFill>
                <a:cs typeface="Times New Roman" pitchFamily="18" charset="0"/>
              </a:rPr>
              <a:t>3-</a:t>
            </a:r>
            <a:r>
              <a:rPr lang="tr-TR" sz="3200">
                <a:cs typeface="Times New Roman" pitchFamily="18" charset="0"/>
              </a:rPr>
              <a:t>Çini ve kumaş fabrikaları açıldı.                                       </a:t>
            </a:r>
            <a:r>
              <a:rPr lang="tr-TR" sz="3200">
                <a:solidFill>
                  <a:srgbClr val="FF0000"/>
                </a:solidFill>
                <a:cs typeface="Times New Roman" pitchFamily="18" charset="0"/>
              </a:rPr>
              <a:t>4-</a:t>
            </a:r>
            <a:r>
              <a:rPr lang="tr-TR" sz="3200">
                <a:cs typeface="Times New Roman" pitchFamily="18" charset="0"/>
              </a:rPr>
              <a:t>İlk kez çiçek aşısı uygulandı.</a:t>
            </a:r>
            <a:r>
              <a:rPr lang="tr-TR" sz="3200"/>
              <a:t>                                              </a:t>
            </a:r>
            <a:r>
              <a:rPr lang="tr-TR" sz="3200">
                <a:solidFill>
                  <a:srgbClr val="FF0000"/>
                </a:solidFill>
                <a:cs typeface="Times New Roman" pitchFamily="18" charset="0"/>
              </a:rPr>
              <a:t>5-</a:t>
            </a:r>
            <a:r>
              <a:rPr lang="tr-TR" sz="3200">
                <a:cs typeface="Times New Roman" pitchFamily="18" charset="0"/>
              </a:rPr>
              <a:t>Arapça eserler Türkçeye çevrildi.</a:t>
            </a:r>
            <a:endParaRPr lang="tr-TR" sz="3200"/>
          </a:p>
          <a:p>
            <a:pPr indent="457200" eaLnBrk="0" hangingPunct="0"/>
            <a:r>
              <a:rPr lang="tr-TR" sz="3200" b="1">
                <a:solidFill>
                  <a:srgbClr val="FF0000"/>
                </a:solidFill>
                <a:cs typeface="Times New Roman" pitchFamily="18" charset="0"/>
              </a:rPr>
              <a:t>BİLGİ NOTU: </a:t>
            </a:r>
            <a:r>
              <a:rPr lang="tr-TR" sz="3200">
                <a:solidFill>
                  <a:srgbClr val="0070C0"/>
                </a:solidFill>
                <a:cs typeface="Times New Roman" pitchFamily="18" charset="0"/>
              </a:rPr>
              <a:t>Lale devrinde ilk kez batı örnek alınarak ıslahat(yenilik)lar yapılmıştır. Lale Devri’nin ilk mimari eserlerinden biri III. Ahmed Çeşmesi’dir.</a:t>
            </a:r>
            <a:endParaRPr lang="tr-TR" sz="3200">
              <a:solidFill>
                <a:srgbClr val="0070C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1 Dikdörtgen"/>
          <p:cNvSpPr>
            <a:spLocks noChangeArrowheads="1"/>
          </p:cNvSpPr>
          <p:nvPr/>
        </p:nvSpPr>
        <p:spPr bwMode="auto">
          <a:xfrm>
            <a:off x="250825" y="260350"/>
            <a:ext cx="8785225" cy="2062163"/>
          </a:xfrm>
          <a:prstGeom prst="rect">
            <a:avLst/>
          </a:prstGeom>
          <a:noFill/>
          <a:ln w="9525">
            <a:noFill/>
            <a:miter lim="800000"/>
            <a:headEnd/>
            <a:tailEnd/>
          </a:ln>
        </p:spPr>
        <p:txBody>
          <a:bodyPr>
            <a:spAutoFit/>
          </a:bodyPr>
          <a:lstStyle/>
          <a:p>
            <a:pPr lvl="1" eaLnBrk="0" hangingPunct="0">
              <a:buClr>
                <a:srgbClr val="FF0000"/>
              </a:buClr>
              <a:buSzPct val="100000"/>
              <a:buFontTx/>
              <a:buAutoNum type="arabicPeriod"/>
              <a:tabLst>
                <a:tab pos="1416050" algn="l"/>
              </a:tabLst>
            </a:pPr>
            <a:r>
              <a:rPr lang="tr-TR" sz="3200" b="1">
                <a:solidFill>
                  <a:srgbClr val="FF0000"/>
                </a:solidFill>
              </a:rPr>
              <a:t>İznik'te </a:t>
            </a:r>
            <a:r>
              <a:rPr lang="tr-TR" sz="3200"/>
              <a:t>ilk </a:t>
            </a:r>
            <a:r>
              <a:rPr lang="tr-TR" sz="3200" b="1">
                <a:solidFill>
                  <a:srgbClr val="FF0000"/>
                </a:solidFill>
              </a:rPr>
              <a:t>medreseyi </a:t>
            </a:r>
            <a:r>
              <a:rPr lang="tr-TR" sz="3200"/>
              <a:t>kurdular.</a:t>
            </a:r>
          </a:p>
          <a:p>
            <a:pPr lvl="1" eaLnBrk="0" hangingPunct="0">
              <a:buClr>
                <a:srgbClr val="FF0000"/>
              </a:buClr>
              <a:buSzPct val="100000"/>
              <a:buFontTx/>
              <a:buAutoNum type="arabicPeriod"/>
              <a:tabLst>
                <a:tab pos="1416050" algn="l"/>
              </a:tabLst>
            </a:pPr>
            <a:r>
              <a:rPr lang="tr-TR" sz="3200"/>
              <a:t>İlk </a:t>
            </a:r>
            <a:r>
              <a:rPr lang="tr-TR" sz="3200" b="1">
                <a:solidFill>
                  <a:srgbClr val="FF0000"/>
                </a:solidFill>
              </a:rPr>
              <a:t>divan </a:t>
            </a:r>
            <a:r>
              <a:rPr lang="tr-TR" sz="3200"/>
              <a:t>teşkilatını kurdular.</a:t>
            </a:r>
          </a:p>
          <a:p>
            <a:pPr lvl="1" eaLnBrk="0" hangingPunct="0">
              <a:buClr>
                <a:srgbClr val="FF0000"/>
              </a:buClr>
              <a:buSzPct val="100000"/>
              <a:buFontTx/>
              <a:buAutoNum type="arabicPeriod"/>
              <a:tabLst>
                <a:tab pos="1416050" algn="l"/>
              </a:tabLst>
            </a:pPr>
            <a:r>
              <a:rPr lang="tr-TR" sz="3200" b="1">
                <a:solidFill>
                  <a:srgbClr val="FF0000"/>
                </a:solidFill>
              </a:rPr>
              <a:t>Yaya ve Müsellem </a:t>
            </a:r>
            <a:r>
              <a:rPr lang="tr-TR" sz="3200"/>
              <a:t>adıyla ilk orduyu kurdu.</a:t>
            </a:r>
          </a:p>
          <a:p>
            <a:pPr lvl="1" eaLnBrk="0" hangingPunct="0">
              <a:buClr>
                <a:srgbClr val="FF0000"/>
              </a:buClr>
              <a:buSzPct val="100000"/>
              <a:buFontTx/>
              <a:buAutoNum type="arabicPeriod"/>
              <a:tabLst>
                <a:tab pos="1416050" algn="l"/>
              </a:tabLst>
            </a:pPr>
            <a:r>
              <a:rPr lang="tr-TR" sz="3200"/>
              <a:t>İlk gümüş parayı bastırdı.</a:t>
            </a:r>
          </a:p>
        </p:txBody>
      </p:sp>
      <p:pic>
        <p:nvPicPr>
          <p:cNvPr id="21506" name="Picture 2" descr="https://2.bp.blogspot.com/-IpDzQEEznG0/Vw-j0MFdjFI/AAAAAAAACII/p8QCMZGtV1gzTWnLHxJoXmpQWrxYVtpxgCLcB/s1600/suleymanpasa.1.JPG"/>
          <p:cNvPicPr>
            <a:picLocks noChangeAspect="1" noChangeArrowheads="1"/>
          </p:cNvPicPr>
          <p:nvPr/>
        </p:nvPicPr>
        <p:blipFill>
          <a:blip r:embed="rId2" cstate="print"/>
          <a:srcRect/>
          <a:stretch>
            <a:fillRect/>
          </a:stretch>
        </p:blipFill>
        <p:spPr bwMode="auto">
          <a:xfrm>
            <a:off x="179388" y="2349500"/>
            <a:ext cx="8785225" cy="4032250"/>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https://slideplayer.biz.tr/slide/12971454/79/images/4/LALE+DEVR%C4%B0+ISLAHATLARI.jpg"/>
          <p:cNvPicPr>
            <a:picLocks noChangeAspect="1" noChangeArrowheads="1"/>
          </p:cNvPicPr>
          <p:nvPr/>
        </p:nvPicPr>
        <p:blipFill>
          <a:blip r:embed="rId2" cstate="print"/>
          <a:srcRect/>
          <a:stretch>
            <a:fillRect/>
          </a:stretch>
        </p:blipFill>
        <p:spPr bwMode="auto">
          <a:xfrm>
            <a:off x="107950" y="188913"/>
            <a:ext cx="8928100" cy="6480175"/>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1 Dikdörtgen"/>
          <p:cNvSpPr>
            <a:spLocks noChangeArrowheads="1"/>
          </p:cNvSpPr>
          <p:nvPr/>
        </p:nvSpPr>
        <p:spPr bwMode="auto">
          <a:xfrm>
            <a:off x="179388" y="260350"/>
            <a:ext cx="8785225" cy="3048000"/>
          </a:xfrm>
          <a:prstGeom prst="rect">
            <a:avLst/>
          </a:prstGeom>
          <a:noFill/>
          <a:ln w="9525">
            <a:noFill/>
            <a:miter lim="800000"/>
            <a:headEnd/>
            <a:tailEnd/>
          </a:ln>
        </p:spPr>
        <p:txBody>
          <a:bodyPr>
            <a:spAutoFit/>
          </a:bodyPr>
          <a:lstStyle/>
          <a:p>
            <a:pPr algn="ctr"/>
            <a:r>
              <a:rPr lang="tr-TR" sz="3200" b="1">
                <a:solidFill>
                  <a:srgbClr val="FF0000"/>
                </a:solidFill>
                <a:latin typeface="Calibri" pitchFamily="34" charset="0"/>
              </a:rPr>
              <a:t>III. Selim (1789-1807) Dönemi Yenilikleri:</a:t>
            </a:r>
          </a:p>
          <a:p>
            <a:r>
              <a:rPr lang="tr-TR" sz="3200">
                <a:solidFill>
                  <a:srgbClr val="FF0000"/>
                </a:solidFill>
                <a:latin typeface="Calibri" pitchFamily="34" charset="0"/>
              </a:rPr>
              <a:t>1-</a:t>
            </a:r>
            <a:r>
              <a:rPr lang="tr-TR" sz="3200">
                <a:latin typeface="Calibri" pitchFamily="34" charset="0"/>
              </a:rPr>
              <a:t>Avrupa’ya ilk kez sürekli elçiler gönderildi.                          </a:t>
            </a:r>
            <a:r>
              <a:rPr lang="tr-TR" sz="3200">
                <a:solidFill>
                  <a:srgbClr val="FF0000"/>
                </a:solidFill>
                <a:latin typeface="Calibri" pitchFamily="34" charset="0"/>
              </a:rPr>
              <a:t>2-</a:t>
            </a:r>
            <a:r>
              <a:rPr lang="tr-TR" sz="3200">
                <a:latin typeface="Calibri" pitchFamily="34" charset="0"/>
              </a:rPr>
              <a:t>Nizam- Cedit adıyla yeni bir ordu kuruldu.</a:t>
            </a:r>
          </a:p>
          <a:p>
            <a:r>
              <a:rPr lang="tr-TR" sz="3200">
                <a:solidFill>
                  <a:srgbClr val="FF0000"/>
                </a:solidFill>
                <a:latin typeface="Calibri" pitchFamily="34" charset="0"/>
              </a:rPr>
              <a:t>3-</a:t>
            </a:r>
            <a:r>
              <a:rPr lang="tr-TR" sz="3200">
                <a:latin typeface="Calibri" pitchFamily="34" charset="0"/>
              </a:rPr>
              <a:t>Mühendishane-i Berri Hümayun (Kara Mühendishanesi) kuruldu.   </a:t>
            </a:r>
          </a:p>
          <a:p>
            <a:r>
              <a:rPr lang="tr-TR" sz="3200">
                <a:solidFill>
                  <a:srgbClr val="FF0000"/>
                </a:solidFill>
                <a:latin typeface="Calibri" pitchFamily="34" charset="0"/>
              </a:rPr>
              <a:t>4-</a:t>
            </a:r>
            <a:r>
              <a:rPr lang="tr-TR" sz="3200">
                <a:latin typeface="Calibri" pitchFamily="34" charset="0"/>
              </a:rPr>
              <a:t>Yerli malı kullanması özendirildi.</a:t>
            </a:r>
          </a:p>
        </p:txBody>
      </p:sp>
      <p:pic>
        <p:nvPicPr>
          <p:cNvPr id="105474" name="Picture 2" descr="https://im0-tub-tr.yandex.net/i?id=aa8375d206c8aa9f7fe083e8ba0f665c&amp;n=13"/>
          <p:cNvPicPr>
            <a:picLocks noChangeAspect="1" noChangeArrowheads="1"/>
          </p:cNvPicPr>
          <p:nvPr/>
        </p:nvPicPr>
        <p:blipFill>
          <a:blip r:embed="rId2" cstate="print"/>
          <a:srcRect/>
          <a:stretch>
            <a:fillRect/>
          </a:stretch>
        </p:blipFill>
        <p:spPr bwMode="auto">
          <a:xfrm>
            <a:off x="5795963" y="2276475"/>
            <a:ext cx="3168650" cy="4465638"/>
          </a:xfrm>
          <a:prstGeom prst="rect">
            <a:avLst/>
          </a:prstGeom>
          <a:noFill/>
          <a:ln w="9525">
            <a:noFill/>
            <a:miter lim="800000"/>
            <a:headEnd/>
            <a:tailEnd/>
          </a:ln>
        </p:spPr>
      </p:pic>
      <p:pic>
        <p:nvPicPr>
          <p:cNvPr id="105475" name="Picture 4" descr="https://slideplayer.biz.tr/slide/11829873/66/images/13/III.SEL%C4%B0M+D%C3%96NEM%C4%B0+%28N%C4%B0ZAM-I+CED%C4%B0T%29.jpg"/>
          <p:cNvPicPr>
            <a:picLocks noChangeAspect="1" noChangeArrowheads="1"/>
          </p:cNvPicPr>
          <p:nvPr/>
        </p:nvPicPr>
        <p:blipFill>
          <a:blip r:embed="rId3" cstate="print"/>
          <a:srcRect/>
          <a:stretch>
            <a:fillRect/>
          </a:stretch>
        </p:blipFill>
        <p:spPr bwMode="auto">
          <a:xfrm>
            <a:off x="107950" y="3213100"/>
            <a:ext cx="5759450" cy="3529013"/>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
          <p:cNvSpPr>
            <a:spLocks noChangeArrowheads="1"/>
          </p:cNvSpPr>
          <p:nvPr/>
        </p:nvSpPr>
        <p:spPr bwMode="auto">
          <a:xfrm>
            <a:off x="179388" y="127000"/>
            <a:ext cx="8785225" cy="4524375"/>
          </a:xfrm>
          <a:prstGeom prst="rect">
            <a:avLst/>
          </a:prstGeom>
          <a:noFill/>
          <a:ln w="9525">
            <a:noFill/>
            <a:miter lim="800000"/>
            <a:headEnd/>
            <a:tailEnd/>
          </a:ln>
        </p:spPr>
        <p:txBody>
          <a:bodyPr anchor="ctr">
            <a:spAutoFit/>
          </a:bodyPr>
          <a:lstStyle/>
          <a:p>
            <a:pPr>
              <a:tabLst>
                <a:tab pos="1416050" algn="l"/>
              </a:tabLst>
            </a:pPr>
            <a:r>
              <a:rPr lang="tr-TR" sz="3200">
                <a:solidFill>
                  <a:srgbClr val="FF0000"/>
                </a:solidFill>
              </a:rPr>
              <a:t>II:Mahmut (1808-1839) Dönemi Yenilikleri:</a:t>
            </a:r>
            <a:endParaRPr lang="tr-TR" sz="3200"/>
          </a:p>
          <a:p>
            <a:pPr eaLnBrk="0" hangingPunct="0">
              <a:tabLst>
                <a:tab pos="1416050" algn="l"/>
              </a:tabLst>
            </a:pPr>
            <a:r>
              <a:rPr lang="tr-TR" sz="3200">
                <a:solidFill>
                  <a:srgbClr val="FF0000"/>
                </a:solidFill>
              </a:rPr>
              <a:t>1-</a:t>
            </a:r>
            <a:r>
              <a:rPr lang="tr-TR" sz="3200"/>
              <a:t>Yeniçeri Ocağı'nı kaldırılmıştır. Bu olaya Vaka-i Hayriye (Hayırlı olay) denir.</a:t>
            </a:r>
          </a:p>
          <a:p>
            <a:pPr eaLnBrk="0" hangingPunct="0">
              <a:tabLst>
                <a:tab pos="1416050" algn="l"/>
              </a:tabLst>
            </a:pPr>
            <a:r>
              <a:rPr lang="tr-TR" sz="3200">
                <a:solidFill>
                  <a:srgbClr val="FF0000"/>
                </a:solidFill>
              </a:rPr>
              <a:t>2-</a:t>
            </a:r>
            <a:r>
              <a:rPr lang="tr-TR" sz="3200"/>
              <a:t>Asakir-i Mansure-i Muhammediyye ordusu kurulmuştur.</a:t>
            </a:r>
          </a:p>
          <a:p>
            <a:pPr eaLnBrk="0" hangingPunct="0">
              <a:tabLst>
                <a:tab pos="1416050" algn="l"/>
              </a:tabLst>
            </a:pPr>
            <a:r>
              <a:rPr lang="tr-TR" sz="3200" b="1">
                <a:solidFill>
                  <a:srgbClr val="FF0000"/>
                </a:solidFill>
              </a:rPr>
              <a:t>3-Takvimi Vekayi </a:t>
            </a:r>
            <a:r>
              <a:rPr lang="tr-TR" sz="3200"/>
              <a:t>adlı </a:t>
            </a:r>
            <a:r>
              <a:rPr lang="tr-TR" sz="3200" b="1">
                <a:solidFill>
                  <a:srgbClr val="FF0000"/>
                </a:solidFill>
              </a:rPr>
              <a:t>ilk resmi gazete </a:t>
            </a:r>
            <a:r>
              <a:rPr lang="tr-TR" sz="3200"/>
              <a:t>çıkarıldı.</a:t>
            </a:r>
          </a:p>
          <a:p>
            <a:pPr eaLnBrk="0" hangingPunct="0">
              <a:tabLst>
                <a:tab pos="1416050" algn="l"/>
              </a:tabLst>
            </a:pPr>
            <a:r>
              <a:rPr lang="tr-TR" sz="3200">
                <a:solidFill>
                  <a:srgbClr val="FF0000"/>
                </a:solidFill>
              </a:rPr>
              <a:t>4-</a:t>
            </a:r>
            <a:r>
              <a:rPr lang="tr-TR" sz="3200"/>
              <a:t>Askeri amaçlı ilk nüfus sayımı yapıldı.</a:t>
            </a:r>
          </a:p>
          <a:p>
            <a:pPr eaLnBrk="0" hangingPunct="0">
              <a:tabLst>
                <a:tab pos="1416050" algn="l"/>
              </a:tabLst>
            </a:pPr>
            <a:r>
              <a:rPr lang="tr-TR" sz="3200">
                <a:solidFill>
                  <a:srgbClr val="FF0000"/>
                </a:solidFill>
              </a:rPr>
              <a:t>5-</a:t>
            </a:r>
            <a:r>
              <a:rPr lang="tr-TR" sz="3200"/>
              <a:t>İlköğretim zorunlu hale getirildi.</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https://slideplayer.biz.tr/slide/11850376/66/images/164/II.MAHMUT+D%C3%96NEM%C4%B0+ISLAHATLARI.jpg"/>
          <p:cNvPicPr>
            <a:picLocks noChangeAspect="1" noChangeArrowheads="1"/>
          </p:cNvPicPr>
          <p:nvPr/>
        </p:nvPicPr>
        <p:blipFill>
          <a:blip r:embed="rId2" cstate="print"/>
          <a:srcRect/>
          <a:stretch>
            <a:fillRect/>
          </a:stretch>
        </p:blipFill>
        <p:spPr bwMode="auto">
          <a:xfrm>
            <a:off x="250825" y="188913"/>
            <a:ext cx="8713788" cy="6378575"/>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1 Dikdörtgen"/>
          <p:cNvSpPr>
            <a:spLocks noChangeArrowheads="1"/>
          </p:cNvSpPr>
          <p:nvPr/>
        </p:nvSpPr>
        <p:spPr bwMode="auto">
          <a:xfrm>
            <a:off x="250825" y="333375"/>
            <a:ext cx="8713788" cy="5016500"/>
          </a:xfrm>
          <a:prstGeom prst="rect">
            <a:avLst/>
          </a:prstGeom>
          <a:noFill/>
          <a:ln w="9525">
            <a:noFill/>
            <a:miter lim="800000"/>
            <a:headEnd/>
            <a:tailEnd/>
          </a:ln>
        </p:spPr>
        <p:txBody>
          <a:bodyPr>
            <a:spAutoFit/>
          </a:bodyPr>
          <a:lstStyle/>
          <a:p>
            <a:r>
              <a:rPr lang="tr-TR" sz="3200" b="1">
                <a:latin typeface="Calibri" pitchFamily="34" charset="0"/>
              </a:rPr>
              <a:t>Tanzimat Dönemi (1839-1876): </a:t>
            </a:r>
            <a:r>
              <a:rPr lang="tr-TR" sz="3200">
                <a:latin typeface="Calibri" pitchFamily="34" charset="0"/>
              </a:rPr>
              <a:t>Tarihimizde Tanzimat Fermanı ile başlayıp I. Meşrutiyet’in ilanına kadar süren döneme Tanzimat Dönemi denir. Tanzimat Fermanı ile Osmanlı tarihinde yeni bir devir başlamıştır. Tanzimat ile devletin siyasi, sosyal, askerî ve kültürel alanlarda kötüye gidişini önlemek amacıyla daha geniş kapsamlı yenilikler yapılmıştır. Tanzimat Fermanı’na 3 Kasım 1839’da Gülhane Parkı’nda halka okunduğu için </a:t>
            </a:r>
            <a:r>
              <a:rPr lang="tr-TR" sz="3200" b="1">
                <a:solidFill>
                  <a:srgbClr val="FF0000"/>
                </a:solidFill>
                <a:latin typeface="Calibri" pitchFamily="34" charset="0"/>
              </a:rPr>
              <a:t>“Gülhane Hatt-ı Hümayun’u” </a:t>
            </a:r>
            <a:r>
              <a:rPr lang="tr-TR" sz="3200">
                <a:latin typeface="Calibri" pitchFamily="34" charset="0"/>
              </a:rPr>
              <a:t>da denir.</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
          <p:cNvSpPr>
            <a:spLocks noChangeArrowheads="1"/>
          </p:cNvSpPr>
          <p:nvPr/>
        </p:nvSpPr>
        <p:spPr bwMode="auto">
          <a:xfrm>
            <a:off x="107950" y="357188"/>
            <a:ext cx="8928100" cy="4524375"/>
          </a:xfrm>
          <a:prstGeom prst="rect">
            <a:avLst/>
          </a:prstGeom>
          <a:noFill/>
          <a:ln w="9525">
            <a:noFill/>
            <a:miter lim="800000"/>
            <a:headEnd/>
            <a:tailEnd/>
          </a:ln>
        </p:spPr>
        <p:txBody>
          <a:bodyPr anchor="ctr">
            <a:spAutoFit/>
          </a:bodyPr>
          <a:lstStyle/>
          <a:p>
            <a:pPr indent="457200" algn="just"/>
            <a:r>
              <a:rPr lang="tr-TR" sz="3200" b="1">
                <a:solidFill>
                  <a:srgbClr val="FF0000"/>
                </a:solidFill>
                <a:cs typeface="Times New Roman" pitchFamily="18" charset="0"/>
              </a:rPr>
              <a:t>Islahat Fermanı: </a:t>
            </a:r>
            <a:r>
              <a:rPr lang="tr-TR" sz="3200">
                <a:cs typeface="Times New Roman" pitchFamily="18" charset="0"/>
              </a:rPr>
              <a:t>1856 yılında Islahat Fermanı ilan edilmiştir. Bu fermanla yabancı devletlerin ülkenin iç işlerine karışmasını önlemek ve azınlıkların devlete bağlılıklarını kuvvetlendirmek amaçlanmıştır.</a:t>
            </a:r>
            <a:endParaRPr lang="tr-TR" sz="3200"/>
          </a:p>
          <a:p>
            <a:pPr indent="457200" algn="just" eaLnBrk="0" hangingPunct="0"/>
            <a:r>
              <a:rPr lang="tr-TR" sz="3200">
                <a:cs typeface="Times New Roman" pitchFamily="18" charset="0"/>
              </a:rPr>
              <a:t>Tanzimat Sonrası Ekonomik Alandaki Değişimler: Tanzimat sonrasında Osmanlı Devleti’nde birçok alanda olduğu gibi ekonomik alanda da değişimler yaşanmıştır. </a:t>
            </a:r>
            <a:endParaRPr lang="tr-TR" sz="32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http://www.erguven.net/medya/www.erguven.net-osmanli_yenileSme_donemi_(36).JPG"/>
          <p:cNvPicPr>
            <a:picLocks noChangeAspect="1" noChangeArrowheads="1"/>
          </p:cNvPicPr>
          <p:nvPr/>
        </p:nvPicPr>
        <p:blipFill>
          <a:blip r:embed="rId2" cstate="print"/>
          <a:srcRect/>
          <a:stretch>
            <a:fillRect/>
          </a:stretch>
        </p:blipFill>
        <p:spPr bwMode="auto">
          <a:xfrm>
            <a:off x="179388" y="115888"/>
            <a:ext cx="8785225" cy="6499225"/>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1 Dikdörtgen"/>
          <p:cNvSpPr>
            <a:spLocks noChangeArrowheads="1"/>
          </p:cNvSpPr>
          <p:nvPr/>
        </p:nvSpPr>
        <p:spPr bwMode="auto">
          <a:xfrm>
            <a:off x="395288" y="333375"/>
            <a:ext cx="8640762" cy="2554288"/>
          </a:xfrm>
          <a:prstGeom prst="rect">
            <a:avLst/>
          </a:prstGeom>
          <a:noFill/>
          <a:ln w="9525">
            <a:noFill/>
            <a:miter lim="800000"/>
            <a:headEnd/>
            <a:tailEnd/>
          </a:ln>
        </p:spPr>
        <p:txBody>
          <a:bodyPr>
            <a:spAutoFit/>
          </a:bodyPr>
          <a:lstStyle/>
          <a:p>
            <a:r>
              <a:rPr lang="tr-TR" sz="3200">
                <a:cs typeface="Times New Roman" pitchFamily="18" charset="0"/>
              </a:rPr>
              <a:t>Özellikle </a:t>
            </a:r>
            <a:r>
              <a:rPr lang="tr-TR" sz="3200" b="1">
                <a:solidFill>
                  <a:srgbClr val="001F5F"/>
                </a:solidFill>
                <a:cs typeface="Times New Roman" pitchFamily="18" charset="0"/>
              </a:rPr>
              <a:t>1838’de imzalanan Balta Limanı Ticaret Anlaşması </a:t>
            </a:r>
            <a:r>
              <a:rPr lang="tr-TR" sz="3200">
                <a:cs typeface="Times New Roman" pitchFamily="18" charset="0"/>
              </a:rPr>
              <a:t>ile </a:t>
            </a:r>
            <a:r>
              <a:rPr lang="tr-TR" sz="3200" b="1">
                <a:solidFill>
                  <a:srgbClr val="001F5F"/>
                </a:solidFill>
                <a:cs typeface="Times New Roman" pitchFamily="18" charset="0"/>
              </a:rPr>
              <a:t>yabancıların serbestçe ticaret yapabilmelerine </a:t>
            </a:r>
            <a:r>
              <a:rPr lang="tr-TR" sz="3200">
                <a:cs typeface="Times New Roman" pitchFamily="18" charset="0"/>
              </a:rPr>
              <a:t>imkân sağlanmıştır. Bunun sonucu yabancı sermaye yatırımları Osmanlı ekonomisini olumsuz etkilemiştir.</a:t>
            </a:r>
            <a:endParaRPr lang="tr-TR" sz="3200">
              <a:latin typeface="Calibri" pitchFamily="34" charset="0"/>
            </a:endParaRPr>
          </a:p>
        </p:txBody>
      </p:sp>
      <p:pic>
        <p:nvPicPr>
          <p:cNvPr id="111618" name="Picture 2" descr="https://slideplayer.biz.tr/slide/11899685/67/images/17/BALTA+L%C4%B0MANI+T%C4%B0CARET+ANTLA%C5%9EMASI.jpg"/>
          <p:cNvPicPr>
            <a:picLocks noChangeAspect="1" noChangeArrowheads="1"/>
          </p:cNvPicPr>
          <p:nvPr/>
        </p:nvPicPr>
        <p:blipFill>
          <a:blip r:embed="rId2" cstate="print"/>
          <a:srcRect/>
          <a:stretch>
            <a:fillRect/>
          </a:stretch>
        </p:blipFill>
        <p:spPr bwMode="auto">
          <a:xfrm>
            <a:off x="107950" y="2852738"/>
            <a:ext cx="8856663" cy="3744912"/>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1 Dikdörtgen"/>
          <p:cNvSpPr>
            <a:spLocks noChangeArrowheads="1"/>
          </p:cNvSpPr>
          <p:nvPr/>
        </p:nvSpPr>
        <p:spPr bwMode="auto">
          <a:xfrm>
            <a:off x="179388" y="333375"/>
            <a:ext cx="8785225" cy="6000750"/>
          </a:xfrm>
          <a:prstGeom prst="rect">
            <a:avLst/>
          </a:prstGeom>
          <a:noFill/>
          <a:ln w="9525">
            <a:noFill/>
            <a:miter lim="800000"/>
            <a:headEnd/>
            <a:tailEnd/>
          </a:ln>
        </p:spPr>
        <p:txBody>
          <a:bodyPr>
            <a:spAutoFit/>
          </a:bodyPr>
          <a:lstStyle/>
          <a:p>
            <a:pPr indent="457200" algn="just" eaLnBrk="0" hangingPunct="0"/>
            <a:r>
              <a:rPr lang="tr-TR" sz="3200" b="1">
                <a:solidFill>
                  <a:srgbClr val="001F5F"/>
                </a:solidFill>
                <a:cs typeface="Times New Roman" pitchFamily="18" charset="0"/>
              </a:rPr>
              <a:t>1881 </a:t>
            </a:r>
            <a:r>
              <a:rPr lang="tr-TR" sz="3200">
                <a:cs typeface="Times New Roman" pitchFamily="18" charset="0"/>
              </a:rPr>
              <a:t>yılında </a:t>
            </a:r>
            <a:r>
              <a:rPr lang="tr-TR" sz="3200" b="1">
                <a:solidFill>
                  <a:srgbClr val="001F5F"/>
                </a:solidFill>
                <a:cs typeface="Times New Roman" pitchFamily="18" charset="0"/>
              </a:rPr>
              <a:t>Osmanlı Devleti’nin dış borçlarını ödeyememesi </a:t>
            </a:r>
            <a:r>
              <a:rPr lang="tr-TR" sz="3200">
                <a:cs typeface="Times New Roman" pitchFamily="18" charset="0"/>
              </a:rPr>
              <a:t>üzerine </a:t>
            </a:r>
            <a:r>
              <a:rPr lang="tr-TR" sz="3200" b="1">
                <a:solidFill>
                  <a:srgbClr val="001F5F"/>
                </a:solidFill>
                <a:cs typeface="Times New Roman" pitchFamily="18" charset="0"/>
              </a:rPr>
              <a:t>Duyun-u Umumiye İdaresi (Genel Borçlar) </a:t>
            </a:r>
            <a:r>
              <a:rPr lang="tr-TR" sz="3200">
                <a:cs typeface="Times New Roman" pitchFamily="18" charset="0"/>
              </a:rPr>
              <a:t>kurulmuştur.</a:t>
            </a:r>
            <a:endParaRPr lang="tr-TR" sz="3200"/>
          </a:p>
          <a:p>
            <a:pPr indent="457200" algn="just" eaLnBrk="0" hangingPunct="0"/>
            <a:r>
              <a:rPr lang="tr-TR" sz="3200">
                <a:cs typeface="Times New Roman" pitchFamily="18" charset="0"/>
              </a:rPr>
              <a:t>Memleket sandıkları 1883’te aynı amaçlar doğrultusunda “Menafi Sandıkları”na dönüştürülmüştür. 15 Ağustos 1888’de </a:t>
            </a:r>
            <a:r>
              <a:rPr lang="tr-TR" sz="3200" b="1">
                <a:solidFill>
                  <a:srgbClr val="001F5F"/>
                </a:solidFill>
                <a:cs typeface="Times New Roman" pitchFamily="18" charset="0"/>
              </a:rPr>
              <a:t>Menafi Sandıkları’nın </a:t>
            </a:r>
            <a:r>
              <a:rPr lang="tr-TR" sz="3200">
                <a:cs typeface="Times New Roman" pitchFamily="18" charset="0"/>
              </a:rPr>
              <a:t>yerine Ziraat Bankası resmen kurulmuş, o tarihte faaliyette bulunan Menafi Sandıkları da banka şubelerine dönüştürülerek faaliyete başlamıştır. </a:t>
            </a:r>
            <a:r>
              <a:rPr lang="tr-TR" sz="3200" b="1">
                <a:solidFill>
                  <a:srgbClr val="001F5F"/>
                </a:solidFill>
                <a:cs typeface="Times New Roman" pitchFamily="18" charset="0"/>
              </a:rPr>
              <a:t>1888’de Ziraat Bankası </a:t>
            </a:r>
            <a:r>
              <a:rPr lang="tr-TR" sz="3200">
                <a:cs typeface="Times New Roman" pitchFamily="18" charset="0"/>
              </a:rPr>
              <a:t>kurulmuştur.</a:t>
            </a:r>
            <a:endParaRPr lang="tr-TR" sz="320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1"/>
          <p:cNvSpPr>
            <a:spLocks noChangeArrowheads="1"/>
          </p:cNvSpPr>
          <p:nvPr/>
        </p:nvSpPr>
        <p:spPr bwMode="auto">
          <a:xfrm>
            <a:off x="395288" y="144463"/>
            <a:ext cx="8569325" cy="5510212"/>
          </a:xfrm>
          <a:prstGeom prst="rect">
            <a:avLst/>
          </a:prstGeom>
          <a:noFill/>
          <a:ln w="9525">
            <a:noFill/>
            <a:miter lim="800000"/>
            <a:headEnd/>
            <a:tailEnd/>
          </a:ln>
        </p:spPr>
        <p:txBody>
          <a:bodyPr anchor="ctr">
            <a:spAutoFit/>
          </a:bodyPr>
          <a:lstStyle/>
          <a:p>
            <a:r>
              <a:rPr lang="tr-TR" sz="3200">
                <a:solidFill>
                  <a:srgbClr val="FF0000"/>
                </a:solidFill>
              </a:rPr>
              <a:t>Abdülmecit (1839-1860) Dönemi Yenilikleri:</a:t>
            </a:r>
            <a:endParaRPr lang="tr-TR" sz="3200"/>
          </a:p>
          <a:p>
            <a:pPr eaLnBrk="0" hangingPunct="0"/>
            <a:r>
              <a:rPr lang="tr-TR" sz="3200">
                <a:solidFill>
                  <a:srgbClr val="FF0000"/>
                </a:solidFill>
                <a:cs typeface="Times New Roman" pitchFamily="18" charset="0"/>
              </a:rPr>
              <a:t>1-</a:t>
            </a:r>
            <a:r>
              <a:rPr lang="tr-TR" sz="3200">
                <a:cs typeface="Times New Roman" pitchFamily="18" charset="0"/>
              </a:rPr>
              <a:t>1840’ta Posta Nezareti(Bakanlık) kuruldu, ilk postaneler açıldı.</a:t>
            </a:r>
            <a:endParaRPr lang="tr-TR" sz="3200"/>
          </a:p>
          <a:p>
            <a:pPr eaLnBrk="0" hangingPunct="0"/>
            <a:r>
              <a:rPr lang="tr-TR" sz="3200">
                <a:solidFill>
                  <a:srgbClr val="FF0000"/>
                </a:solidFill>
                <a:cs typeface="Times New Roman" pitchFamily="18" charset="0"/>
              </a:rPr>
              <a:t>2-</a:t>
            </a:r>
            <a:r>
              <a:rPr lang="tr-TR" sz="3200">
                <a:cs typeface="Times New Roman" pitchFamily="18" charset="0"/>
              </a:rPr>
              <a:t>1851 yılında ulaşımı düzenli hale getirmek için Şirket-i Hayriye (vapur işletme şirketi) kuruldu.</a:t>
            </a:r>
            <a:endParaRPr lang="tr-TR" sz="3200"/>
          </a:p>
          <a:p>
            <a:pPr eaLnBrk="0" hangingPunct="0"/>
            <a:r>
              <a:rPr lang="tr-TR" sz="3200">
                <a:solidFill>
                  <a:srgbClr val="FF0000"/>
                </a:solidFill>
                <a:cs typeface="Times New Roman" pitchFamily="18" charset="0"/>
              </a:rPr>
              <a:t>3-</a:t>
            </a:r>
            <a:r>
              <a:rPr lang="tr-TR" sz="3200">
                <a:cs typeface="Times New Roman" pitchFamily="18" charset="0"/>
              </a:rPr>
              <a:t>1854 yılında telgraf</a:t>
            </a:r>
          </a:p>
          <a:p>
            <a:pPr eaLnBrk="0" hangingPunct="0"/>
            <a:r>
              <a:rPr lang="tr-TR" sz="3200">
                <a:cs typeface="Times New Roman" pitchFamily="18" charset="0"/>
              </a:rPr>
              <a:t> kullanıldı.</a:t>
            </a:r>
            <a:endParaRPr lang="tr-TR" sz="3200"/>
          </a:p>
          <a:p>
            <a:pPr eaLnBrk="0" hangingPunct="0"/>
            <a:r>
              <a:rPr lang="tr-TR" sz="3200">
                <a:solidFill>
                  <a:srgbClr val="FF0000"/>
                </a:solidFill>
                <a:cs typeface="Times New Roman" pitchFamily="18" charset="0"/>
              </a:rPr>
              <a:t>4-</a:t>
            </a:r>
            <a:r>
              <a:rPr lang="tr-TR" sz="3200">
                <a:cs typeface="Times New Roman" pitchFamily="18" charset="0"/>
              </a:rPr>
              <a:t>1856 yılında ilk </a:t>
            </a:r>
          </a:p>
          <a:p>
            <a:pPr eaLnBrk="0" hangingPunct="0"/>
            <a:r>
              <a:rPr lang="tr-TR" sz="3200">
                <a:cs typeface="Times New Roman" pitchFamily="18" charset="0"/>
              </a:rPr>
              <a:t>demiryolu İzmir-Aydın</a:t>
            </a:r>
          </a:p>
          <a:p>
            <a:pPr eaLnBrk="0" hangingPunct="0"/>
            <a:r>
              <a:rPr lang="tr-TR" sz="3200">
                <a:cs typeface="Times New Roman" pitchFamily="18" charset="0"/>
              </a:rPr>
              <a:t> hattına yapıldı.</a:t>
            </a:r>
            <a:endParaRPr lang="tr-TR" sz="3200"/>
          </a:p>
        </p:txBody>
      </p:sp>
      <p:pic>
        <p:nvPicPr>
          <p:cNvPr id="113666" name="Picture 2" descr="https://i.pinimg.com/736x/9c/75/d3/9c75d3efad22f89da61c2e5ff8a12270--google-art-mughal-empire.jpg"/>
          <p:cNvPicPr>
            <a:picLocks noChangeAspect="1" noChangeArrowheads="1"/>
          </p:cNvPicPr>
          <p:nvPr/>
        </p:nvPicPr>
        <p:blipFill>
          <a:blip r:embed="rId2" cstate="print"/>
          <a:srcRect/>
          <a:stretch>
            <a:fillRect/>
          </a:stretch>
        </p:blipFill>
        <p:spPr bwMode="auto">
          <a:xfrm>
            <a:off x="5219700" y="2852738"/>
            <a:ext cx="3554413" cy="3889375"/>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TotalTime>
  <Words>3648</Words>
  <PresentationFormat>Ekran Gösterisi (4:3)</PresentationFormat>
  <Paragraphs>398</Paragraphs>
  <Slides>109</Slides>
  <Notes>1</Notes>
  <HiddenSlides>0</HiddenSlides>
  <MMClips>0</MMClips>
  <ScaleCrop>false</ScaleCrop>
  <HeadingPairs>
    <vt:vector size="4" baseType="variant">
      <vt:variant>
        <vt:lpstr>Tema</vt:lpstr>
      </vt:variant>
      <vt:variant>
        <vt:i4>1</vt:i4>
      </vt:variant>
      <vt:variant>
        <vt:lpstr>Slayt Başlıkları</vt:lpstr>
      </vt:variant>
      <vt:variant>
        <vt:i4>109</vt:i4>
      </vt:variant>
    </vt:vector>
  </HeadingPairs>
  <TitlesOfParts>
    <vt:vector size="110" baseType="lpstr">
      <vt:lpstr>Ofis Teması</vt:lpstr>
      <vt:lpstr> 7. SINIF 2. ÜNİTE https://www.HangiSoru.com  2. ÖĞRENME ALANI:  KÜLTÜR ve MİRAS</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lpstr>Slayt 68</vt:lpstr>
      <vt:lpstr>Slayt 69</vt:lpstr>
      <vt:lpstr>Slayt 70</vt:lpstr>
      <vt:lpstr>Slayt 71</vt:lpstr>
      <vt:lpstr>Slayt 72</vt:lpstr>
      <vt:lpstr>Slayt 73</vt:lpstr>
      <vt:lpstr>Slayt 74</vt:lpstr>
      <vt:lpstr>Slayt 75</vt:lpstr>
      <vt:lpstr>Slayt 76</vt:lpstr>
      <vt:lpstr>Slayt 77</vt:lpstr>
      <vt:lpstr>Slayt 78</vt:lpstr>
      <vt:lpstr>Slayt 79</vt:lpstr>
      <vt:lpstr>Slayt 80</vt:lpstr>
      <vt:lpstr>Slayt 81</vt:lpstr>
      <vt:lpstr>Slayt 82</vt:lpstr>
      <vt:lpstr>Slayt 83</vt:lpstr>
      <vt:lpstr>Slayt 84</vt:lpstr>
      <vt:lpstr>Slayt 85</vt:lpstr>
      <vt:lpstr>Slayt 86</vt:lpstr>
      <vt:lpstr>Slayt 87</vt:lpstr>
      <vt:lpstr>Slayt 88</vt:lpstr>
      <vt:lpstr>Slayt 89</vt:lpstr>
      <vt:lpstr>Slayt 90</vt:lpstr>
      <vt:lpstr>Slayt 91</vt:lpstr>
      <vt:lpstr>Slayt 92</vt:lpstr>
      <vt:lpstr>Slayt 93</vt:lpstr>
      <vt:lpstr>Slayt 94</vt:lpstr>
      <vt:lpstr>Slayt 95</vt:lpstr>
      <vt:lpstr>Slayt 96</vt:lpstr>
      <vt:lpstr>Slayt 97</vt:lpstr>
      <vt:lpstr>Slayt 98</vt:lpstr>
      <vt:lpstr>Slayt 99</vt:lpstr>
      <vt:lpstr>Slayt 100</vt:lpstr>
      <vt:lpstr>Slayt 101</vt:lpstr>
      <vt:lpstr>Slayt 102</vt:lpstr>
      <vt:lpstr>Slayt 103</vt:lpstr>
      <vt:lpstr>Slayt 104</vt:lpstr>
      <vt:lpstr>Slayt 105</vt:lpstr>
      <vt:lpstr>Slayt 106</vt:lpstr>
      <vt:lpstr>Slayt 107</vt:lpstr>
      <vt:lpstr>Slayt 108</vt:lpstr>
      <vt:lpstr>Erol OKUTAN</vt:lpstr>
    </vt:vector>
  </TitlesOfParts>
  <Manager>https://www.HangiSoru.com</Manager>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https://www.HangiSoru.com</dc:title>
  <dc:subject>https://www.HangiSoru.com</dc:subject>
  <dc:creator>https://www.HangiSoru.com</dc:creator>
  <cp:keywords>https:/www.HangiSoru.com</cp:keywords>
  <dc:description>https://www.HangiSoru.com</dc:description>
  <cp:lastModifiedBy>Öğretmenler Odası</cp:lastModifiedBy>
  <cp:revision>3</cp:revision>
  <dcterms:created xsi:type="dcterms:W3CDTF">2019-09-10T17:11:43Z</dcterms:created>
  <dcterms:modified xsi:type="dcterms:W3CDTF">2020-09-02T08:50:52Z</dcterms:modified>
  <cp:category>https://www.HangiSoru.com</cp:category>
</cp:coreProperties>
</file>