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BAŞLA" id="{49DEFA23-E314-495C-9552-DC2A36F8BE9B}">
          <p14:sldIdLst>
            <p14:sldId id="256"/>
          </p14:sldIdLst>
        </p14:section>
        <p14:section name="1. SORULAR" id="{91760113-7BF4-4460-B1C1-81BFF2C95CC0}">
          <p14:sldIdLst>
            <p14:sldId id="257"/>
            <p14:sldId id="258"/>
            <p14:sldId id="259"/>
            <p14:sldId id="260"/>
          </p14:sldIdLst>
        </p14:section>
        <p14:section name="2. SORULAR" id="{3554AD90-4E80-4A06-9704-81632E2C288E}">
          <p14:sldIdLst>
            <p14:sldId id="261"/>
            <p14:sldId id="262"/>
            <p14:sldId id="263"/>
            <p14:sldId id="264"/>
          </p14:sldIdLst>
        </p14:section>
        <p14:section name="3. SORULAR" id="{A79C04C3-C171-494F-8C8B-CA85F6EFE48F}">
          <p14:sldIdLst>
            <p14:sldId id="265"/>
            <p14:sldId id="266"/>
            <p14:sldId id="267"/>
            <p14:sldId id="268"/>
          </p14:sldIdLst>
        </p14:section>
        <p14:section name="4. SORULAR" id="{9076C489-2D0A-4426-9460-727193C9D771}">
          <p14:sldIdLst>
            <p14:sldId id="269"/>
            <p14:sldId id="270"/>
            <p14:sldId id="271"/>
            <p14:sldId id="272"/>
          </p14:sldIdLst>
        </p14:section>
        <p14:section name="5. SORULAR" id="{9124F32B-DAD2-4C17-A7CF-26EE0762936B}">
          <p14:sldIdLst>
            <p14:sldId id="274"/>
            <p14:sldId id="275"/>
            <p14:sldId id="276"/>
            <p14:sldId id="277"/>
          </p14:sldIdLst>
        </p14:section>
        <p14:section name="6. SORULAR" id="{966AA4C4-C8E6-49ED-9BF3-DAFCDAF36396}">
          <p14:sldIdLst>
            <p14:sldId id="278"/>
            <p14:sldId id="279"/>
            <p14:sldId id="280"/>
            <p14:sldId id="281"/>
          </p14:sldIdLst>
        </p14:section>
        <p14:section name="7. SORULAR" id="{D4F30439-7322-4428-813E-282FB412FD02}">
          <p14:sldIdLst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  <p14:section name="8. SORULAR" id="{8D9A036A-F946-4351-8C47-6856B66E718A}">
          <p14:sldIdLst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</p14:sldIdLst>
        </p14:section>
        <p14:section name="9. SORULAR" id="{EE478F0F-D24E-4914-9014-016DBB1FCC68}">
          <p14:sldIdLst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</p14:sldIdLst>
        </p14:section>
        <p14:section name="SON" id="{11E91AC9-731E-4EBA-AE28-4858C564577B}">
          <p14:sldIdLst>
            <p14:sldId id="30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801"/>
    <a:srgbClr val="FF9933"/>
    <a:srgbClr val="FFD253"/>
    <a:srgbClr val="FFE9AB"/>
    <a:srgbClr val="B7FFB7"/>
    <a:srgbClr val="422300"/>
    <a:srgbClr val="924C00"/>
    <a:srgbClr val="005C0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01B58-947C-4B99-9924-A2065633CE1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B7DA0-EAA8-417C-BAD9-89515C9CBCF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2AE08-9130-4341-8D29-FE4C2FCC2A62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00272-C4E9-4011-B4B2-1F4ED9D86246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3.wav"/><Relationship Id="rId1" Type="http://schemas.openxmlformats.org/officeDocument/2006/relationships/audio" Target="../media/audio2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3.wav"/><Relationship Id="rId1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48104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72464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95832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1" name="Yuvarlatılmış Dikdörtgen 140"/>
          <p:cNvSpPr/>
          <p:nvPr userDrawn="1"/>
        </p:nvSpPr>
        <p:spPr>
          <a:xfrm>
            <a:off x="169664" y="460637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2" name="Yuvarlatılmış Dikdörtgen 141"/>
          <p:cNvSpPr/>
          <p:nvPr userDrawn="1"/>
        </p:nvSpPr>
        <p:spPr>
          <a:xfrm>
            <a:off x="384352" y="378965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3" name="Yuvarlatılmış Dikdörtgen 142"/>
          <p:cNvSpPr/>
          <p:nvPr userDrawn="1"/>
        </p:nvSpPr>
        <p:spPr>
          <a:xfrm>
            <a:off x="389760" y="3395034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7000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4" name="Yuvarlatılmış Dikdörtgen 143"/>
          <p:cNvSpPr/>
          <p:nvPr userDrawn="1"/>
        </p:nvSpPr>
        <p:spPr>
          <a:xfrm>
            <a:off x="381523" y="2996538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15000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5" name="Yuvarlatılmış Dikdörtgen 144"/>
          <p:cNvSpPr/>
          <p:nvPr userDrawn="1"/>
        </p:nvSpPr>
        <p:spPr>
          <a:xfrm>
            <a:off x="389760" y="260678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30000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6" name="Yuvarlatılmış Dikdörtgen 145"/>
          <p:cNvSpPr/>
          <p:nvPr userDrawn="1"/>
        </p:nvSpPr>
        <p:spPr>
          <a:xfrm>
            <a:off x="381520" y="221216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60000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7" name="Yuvarlatılmış Dikdörtgen 146"/>
          <p:cNvSpPr/>
          <p:nvPr userDrawn="1"/>
        </p:nvSpPr>
        <p:spPr>
          <a:xfrm>
            <a:off x="373283" y="1827316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125000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8" name="Yuvarlatılmış Dikdörtgen 147"/>
          <p:cNvSpPr/>
          <p:nvPr userDrawn="1"/>
        </p:nvSpPr>
        <p:spPr>
          <a:xfrm>
            <a:off x="389761" y="143860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250000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9" name="Yuvarlatılmış Dikdörtgen 148"/>
          <p:cNvSpPr/>
          <p:nvPr userDrawn="1"/>
        </p:nvSpPr>
        <p:spPr>
          <a:xfrm>
            <a:off x="381521" y="104398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500000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50" name="Yuvarlatılmış Dikdörtgen 149"/>
          <p:cNvSpPr/>
          <p:nvPr userDrawn="1"/>
        </p:nvSpPr>
        <p:spPr>
          <a:xfrm>
            <a:off x="386932" y="64549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1000000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51" name="Yuvarlatılmış Dikdörtgen 150"/>
          <p:cNvSpPr/>
          <p:nvPr userDrawn="1"/>
        </p:nvSpPr>
        <p:spPr>
          <a:xfrm>
            <a:off x="95522" y="107204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</a:rPr>
              <a:t>KAZANILAN TUTAR</a:t>
            </a:r>
            <a:endParaRPr lang="tr-TR" b="1" dirty="0">
              <a:solidFill>
                <a:srgbClr val="FFC000"/>
              </a:solidFill>
            </a:endParaRPr>
          </a:p>
        </p:txBody>
      </p:sp>
      <p:sp>
        <p:nvSpPr>
          <p:cNvPr id="152" name="Yuvarlatılmış Dikdörtgen 151"/>
          <p:cNvSpPr/>
          <p:nvPr userDrawn="1"/>
        </p:nvSpPr>
        <p:spPr>
          <a:xfrm>
            <a:off x="386625" y="418771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0 TL</a:t>
            </a:r>
            <a:endParaRPr lang="tr-T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775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/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65"/>
          <a:stretch/>
        </p:blipFill>
        <p:spPr>
          <a:xfrm>
            <a:off x="-1" y="1673"/>
            <a:ext cx="12194979" cy="6104488"/>
          </a:xfrm>
          <a:prstGeom prst="rect">
            <a:avLst/>
          </a:prstGeom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Yuvarlatılmış Dikdörtgen 6"/>
          <p:cNvSpPr/>
          <p:nvPr userDrawn="1"/>
        </p:nvSpPr>
        <p:spPr>
          <a:xfrm>
            <a:off x="169664" y="460637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 userDrawn="1"/>
        </p:nvSpPr>
        <p:spPr>
          <a:xfrm>
            <a:off x="384352" y="378965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9" name="Yuvarlatılmış Dikdörtgen 8"/>
          <p:cNvSpPr/>
          <p:nvPr userDrawn="1"/>
        </p:nvSpPr>
        <p:spPr>
          <a:xfrm>
            <a:off x="389760" y="3395034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7000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0" name="Yuvarlatılmış Dikdörtgen 9"/>
          <p:cNvSpPr/>
          <p:nvPr userDrawn="1"/>
        </p:nvSpPr>
        <p:spPr>
          <a:xfrm>
            <a:off x="381523" y="2996538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15000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1" name="Yuvarlatılmış Dikdörtgen 10"/>
          <p:cNvSpPr/>
          <p:nvPr userDrawn="1"/>
        </p:nvSpPr>
        <p:spPr>
          <a:xfrm>
            <a:off x="389760" y="260678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30000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2" name="Yuvarlatılmış Dikdörtgen 11"/>
          <p:cNvSpPr/>
          <p:nvPr userDrawn="1"/>
        </p:nvSpPr>
        <p:spPr>
          <a:xfrm>
            <a:off x="381520" y="221216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60000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3" name="Yuvarlatılmış Dikdörtgen 12"/>
          <p:cNvSpPr/>
          <p:nvPr userDrawn="1"/>
        </p:nvSpPr>
        <p:spPr>
          <a:xfrm>
            <a:off x="373283" y="1827316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125000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4" name="Yuvarlatılmış Dikdörtgen 13"/>
          <p:cNvSpPr/>
          <p:nvPr userDrawn="1"/>
        </p:nvSpPr>
        <p:spPr>
          <a:xfrm>
            <a:off x="389761" y="143860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250000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5" name="Yuvarlatılmış Dikdörtgen 14"/>
          <p:cNvSpPr/>
          <p:nvPr userDrawn="1"/>
        </p:nvSpPr>
        <p:spPr>
          <a:xfrm>
            <a:off x="381521" y="104398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500000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6" name="Yuvarlatılmış Dikdörtgen 15"/>
          <p:cNvSpPr/>
          <p:nvPr userDrawn="1"/>
        </p:nvSpPr>
        <p:spPr>
          <a:xfrm>
            <a:off x="386932" y="64549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1000000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17" name="Yuvarlatılmış Dikdörtgen 16"/>
          <p:cNvSpPr/>
          <p:nvPr userDrawn="1"/>
        </p:nvSpPr>
        <p:spPr>
          <a:xfrm>
            <a:off x="95522" y="107204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</a:rPr>
              <a:t>KAZANILAN TUTAR</a:t>
            </a:r>
            <a:endParaRPr lang="tr-TR" b="1" dirty="0">
              <a:solidFill>
                <a:srgbClr val="FFC000"/>
              </a:solidFill>
            </a:endParaRPr>
          </a:p>
        </p:txBody>
      </p:sp>
      <p:sp>
        <p:nvSpPr>
          <p:cNvPr id="18" name="Yuvarlatılmış Dikdörtgen 17"/>
          <p:cNvSpPr/>
          <p:nvPr userDrawn="1"/>
        </p:nvSpPr>
        <p:spPr>
          <a:xfrm>
            <a:off x="386625" y="4187710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</a:rPr>
              <a:t>0 TL</a:t>
            </a:r>
            <a:endParaRPr lang="tr-TR" b="1" dirty="0">
              <a:solidFill>
                <a:schemeClr val="tx1"/>
              </a:solidFill>
            </a:endParaRPr>
          </a:p>
        </p:txBody>
      </p:sp>
      <p:sp>
        <p:nvSpPr>
          <p:cNvPr id="20" name="Gözyaşı Damlası 19">
            <a:hlinkClick r:id="" action="ppaction://hlinkshowjump?jump=endshow" highlightClick="1">
              <a:snd r:embed="rId5" name="click.wav"/>
            </a:hlinkClick>
          </p:cNvPr>
          <p:cNvSpPr/>
          <p:nvPr userDrawn="1"/>
        </p:nvSpPr>
        <p:spPr>
          <a:xfrm>
            <a:off x="11533632" y="48768"/>
            <a:ext cx="597408" cy="644573"/>
          </a:xfrm>
          <a:prstGeom prst="teardrop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C00000"/>
                </a:solidFill>
                <a:latin typeface="+mn-lt"/>
              </a:rPr>
              <a:t>X</a:t>
            </a:r>
            <a:endParaRPr lang="tr-TR" sz="4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6630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649366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016718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844672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65455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331926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32239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77E7-2730-4289-A272-37754B446DDB}" type="datetimeFigureOut">
              <a:rPr lang="tr-TR" smtClean="0"/>
              <a:pPr/>
              <a:t>10.03.2019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197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Dikdörtgen 6"/>
          <p:cNvSpPr/>
          <p:nvPr userDrawn="1"/>
        </p:nvSpPr>
        <p:spPr>
          <a:xfrm>
            <a:off x="9075451" y="6213539"/>
            <a:ext cx="2985485" cy="5445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000" b="1" cap="none" spc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Mehmet</a:t>
            </a:r>
            <a:r>
              <a:rPr lang="tr-TR" sz="2000" b="1" cap="none" spc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ÖZKÜZ (Sosyal Bilgiler)</a:t>
            </a:r>
          </a:p>
          <a:p>
            <a:pPr algn="ctr"/>
            <a:r>
              <a:rPr lang="tr-TR" sz="2000" b="1" cap="none" spc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Sezer KARATEKE (Bilişim Teknolojileri)</a:t>
            </a:r>
          </a:p>
        </p:txBody>
      </p:sp>
      <p:sp>
        <p:nvSpPr>
          <p:cNvPr id="8" name="Dikdörtgen 7"/>
          <p:cNvSpPr/>
          <p:nvPr userDrawn="1"/>
        </p:nvSpPr>
        <p:spPr>
          <a:xfrm>
            <a:off x="9081547" y="6156928"/>
            <a:ext cx="2985485" cy="5445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000" b="1" cap="none" spc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Mehmet</a:t>
            </a:r>
            <a:r>
              <a:rPr lang="tr-TR" sz="2000" b="1" cap="none" spc="0" baseline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ÖZKÜZ (Sosyal Bilgiler)</a:t>
            </a:r>
          </a:p>
          <a:p>
            <a:pPr algn="ctr"/>
            <a:r>
              <a:rPr lang="tr-TR" sz="2000" b="1" cap="none" spc="0" baseline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Sezer KARATEKE (Bilişim Teknolojileri)</a:t>
            </a:r>
          </a:p>
        </p:txBody>
      </p:sp>
      <p:sp>
        <p:nvSpPr>
          <p:cNvPr id="9" name="Slayt Numarası Yer Tutucusu 5"/>
          <p:cNvSpPr txBox="1">
            <a:spLocks/>
          </p:cNvSpPr>
          <p:nvPr userDrawn="1"/>
        </p:nvSpPr>
        <p:spPr>
          <a:xfrm>
            <a:off x="-345979" y="6324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B70D93-CBD4-4AAD-B191-B84AE19B4EE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Dikdörtgen 10"/>
          <p:cNvSpPr/>
          <p:nvPr userDrawn="1"/>
        </p:nvSpPr>
        <p:spPr>
          <a:xfrm>
            <a:off x="4690841" y="6502304"/>
            <a:ext cx="2874264" cy="2159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r-TR" sz="2000" b="1" cap="none" spc="0" baseline="0" dirty="0" smtClean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KALE CUMHURİYET YBO</a:t>
            </a:r>
          </a:p>
        </p:txBody>
      </p:sp>
      <p:sp>
        <p:nvSpPr>
          <p:cNvPr id="13" name="Gözyaşı Damlası 12">
            <a:hlinkClick r:id="" action="ppaction://hlinkshowjump?jump=endshow" highlightClick="1">
              <a:snd r:embed="rId14" name="click.wav"/>
            </a:hlinkClick>
          </p:cNvPr>
          <p:cNvSpPr/>
          <p:nvPr userDrawn="1"/>
        </p:nvSpPr>
        <p:spPr>
          <a:xfrm>
            <a:off x="11533632" y="48768"/>
            <a:ext cx="597408" cy="644573"/>
          </a:xfrm>
          <a:prstGeom prst="teardrop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solidFill>
                  <a:srgbClr val="C00000"/>
                </a:solidFill>
                <a:latin typeface="+mn-lt"/>
              </a:rPr>
              <a:t>X</a:t>
            </a:r>
            <a:endParaRPr lang="tr-TR" sz="44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50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28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25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30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26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32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28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30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36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32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38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34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0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36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2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38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3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4.xml"/><Relationship Id="rId1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40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4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6.xml"/><Relationship Id="rId18" Type="http://schemas.openxmlformats.org/officeDocument/2006/relationships/image" Target="../media/image10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42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4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8.xml"/><Relationship Id="rId1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44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slide" Target="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50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slide" Target="slide46.xml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slide" Target="slide46.xml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17" Type="http://schemas.openxmlformats.org/officeDocument/2006/relationships/slide" Target="slide50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3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11" Type="http://schemas.microsoft.com/office/2007/relationships/media" Target="../media/media2.mp3"/><Relationship Id="rId5" Type="http://schemas.openxmlformats.org/officeDocument/2006/relationships/audio" Target="../media/audio6.wav"/><Relationship Id="rId15" Type="http://schemas.openxmlformats.org/officeDocument/2006/relationships/image" Target="../media/image4.png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audio" Target="../media/audio10.wav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052383" y="2804805"/>
            <a:ext cx="10087233" cy="276600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b="1" dirty="0">
                <a:ln w="6600">
                  <a:solidFill>
                    <a:srgbClr val="FF980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3’TE 3 TARİH BİLGİ YARIŞMASINA HOŞGELDİNİZ. </a:t>
            </a:r>
          </a:p>
          <a:p>
            <a:pPr lvl="0" algn="ctr"/>
            <a:r>
              <a:rPr lang="tr-TR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omic Sans MS" pitchFamily="66" charset="0"/>
              </a:rPr>
              <a:t>YARIŞMA 4 ÖĞRENCİ GRUBUYLA YAPILACAKTIR. </a:t>
            </a:r>
          </a:p>
          <a:p>
            <a:pPr lvl="0" algn="ctr"/>
            <a:r>
              <a:rPr lang="tr-TR" b="1" dirty="0">
                <a:ln w="6600">
                  <a:solidFill>
                    <a:srgbClr val="FF980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HER GRUBA SIRASIYLA 9 SORU SORULACAKTIR. </a:t>
            </a:r>
          </a:p>
          <a:p>
            <a:pPr lvl="0" algn="ctr"/>
            <a:r>
              <a:rPr lang="tr-TR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omic Sans MS" pitchFamily="66" charset="0"/>
              </a:rPr>
              <a:t>İLK 6 SORUDA HOCAYA SOR, YARI YARIYA ve KORUMA JOKERLERİ VARDIR. </a:t>
            </a:r>
          </a:p>
          <a:p>
            <a:pPr lvl="0" algn="ctr"/>
            <a:r>
              <a:rPr lang="tr-TR" b="1" dirty="0">
                <a:ln w="6600">
                  <a:solidFill>
                    <a:srgbClr val="FF9801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SON 3 SORUDA SORU DEĞİŞTİRME JOKERİ DE EKLENMEKTEDİR.</a:t>
            </a:r>
            <a:r>
              <a:rPr lang="tr-TR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lvl="0" algn="ctr"/>
            <a:r>
              <a:rPr lang="tr-TR" b="1" dirty="0" smtClean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GRUPLAR TOPLAMDA HER BİR GRUBA VERİLEN </a:t>
            </a:r>
            <a:r>
              <a:rPr lang="tr-TR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4 </a:t>
            </a:r>
            <a:r>
              <a:rPr lang="tr-TR" b="1" dirty="0" smtClean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JOKERİ </a:t>
            </a:r>
            <a:r>
              <a:rPr lang="tr-TR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Comic Sans MS" pitchFamily="66" charset="0"/>
              </a:rPr>
              <a:t>SADECE 1 KERE KULLANABİLİR.</a:t>
            </a:r>
          </a:p>
          <a:p>
            <a:pPr lvl="0" algn="ctr"/>
            <a:r>
              <a:rPr lang="tr-TR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omic Sans MS" pitchFamily="66" charset="0"/>
              </a:rPr>
              <a:t>15000 VE 125000 DE PARANIZ KORUMA ALTINA ALINMAKTADIR.</a:t>
            </a:r>
            <a:endParaRPr lang="tr-TR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539619" y="1094264"/>
            <a:ext cx="885518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3000" b="1" dirty="0">
                <a:ln w="38100" cmpd="sng">
                  <a:solidFill>
                    <a:srgbClr val="422300"/>
                  </a:solidFill>
                  <a:prstDash val="solid"/>
                </a:ln>
                <a:gradFill>
                  <a:gsLst>
                    <a:gs pos="0">
                      <a:srgbClr val="FFFF00"/>
                    </a:gs>
                    <a:gs pos="87000">
                      <a:srgbClr val="FFE9AB"/>
                    </a:gs>
                  </a:gsLst>
                  <a:lin ang="5400000"/>
                </a:gradFill>
              </a:rPr>
              <a:t>3’TE 3 TARİH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4869844" y="5665042"/>
            <a:ext cx="2506715" cy="599684"/>
            <a:chOff x="4493175" y="5659227"/>
            <a:chExt cx="2506715" cy="599684"/>
          </a:xfrm>
        </p:grpSpPr>
        <p:sp>
          <p:nvSpPr>
            <p:cNvPr id="10" name="Yuvarlatılmış Dikdörtgen 9">
              <a:hlinkClick r:id="" action="ppaction://hlinkshowjump?jump=nextslide"/>
            </p:cNvPr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00" b="1" dirty="0" smtClean="0">
                  <a:solidFill>
                    <a:srgbClr val="FFFF00"/>
                  </a:solidFill>
                  <a:latin typeface="Comic Sans MS" pitchFamily="66" charset="0"/>
                </a:rPr>
                <a:t>BAŞLA</a:t>
              </a:r>
              <a:endParaRPr lang="tr-TR" sz="2800" b="1" dirty="0">
                <a:solidFill>
                  <a:srgbClr val="FFFF00"/>
                </a:solidFill>
                <a:latin typeface="Comic Sans MS" pitchFamily="66" charset="0"/>
              </a:endParaRPr>
            </a:p>
          </p:txBody>
        </p:sp>
        <p:sp>
          <p:nvSpPr>
            <p:cNvPr id="11" name="Kiriş 10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13" name="3'te 3 Tarih altyap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198" y="-896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4940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Osmanlı Devleti’nde gönüllü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olarak fetihlere katılan ve fethedilen bölgelerdeki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halka manevi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yönden destek veren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dervişlere ne ad verilirdi?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Abdalân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-ı Rum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Ahiyân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-ı Rum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Gaziyân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-ı Rum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Baciyân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-ı Rum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3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95685" y="1910425"/>
            <a:ext cx="195510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270738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3074810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Bu dervişlerin faaliyetleri </a:t>
              </a:r>
              <a:r>
                <a:rPr lang="tr-TR" dirty="0">
                  <a:latin typeface="Comic Sans MS" pitchFamily="66" charset="0"/>
                </a:rPr>
                <a:t>Anadolu’da İslâmiyet’in yayılmasını sağladı. </a:t>
              </a:r>
              <a:r>
                <a:rPr lang="tr-TR" dirty="0" err="1" smtClean="0">
                  <a:latin typeface="Comic Sans MS" pitchFamily="66" charset="0"/>
                </a:rPr>
                <a:t>Devişler</a:t>
              </a:r>
              <a:r>
                <a:rPr lang="tr-TR" dirty="0" smtClean="0">
                  <a:latin typeface="Comic Sans MS" pitchFamily="66" charset="0"/>
                </a:rPr>
                <a:t> halk </a:t>
              </a:r>
              <a:r>
                <a:rPr lang="tr-TR" dirty="0">
                  <a:latin typeface="Comic Sans MS" pitchFamily="66" charset="0"/>
                </a:rPr>
                <a:t>arasında gaza ve </a:t>
              </a:r>
              <a:r>
                <a:rPr lang="tr-TR" dirty="0" err="1">
                  <a:latin typeface="Comic Sans MS" pitchFamily="66" charset="0"/>
                </a:rPr>
                <a:t>cihad</a:t>
              </a:r>
              <a:r>
                <a:rPr lang="tr-TR" dirty="0">
                  <a:latin typeface="Comic Sans MS" pitchFamily="66" charset="0"/>
                </a:rPr>
                <a:t> </a:t>
              </a:r>
              <a:r>
                <a:rPr lang="tr-TR" dirty="0" smtClean="0">
                  <a:latin typeface="Comic Sans MS" pitchFamily="66" charset="0"/>
                </a:rPr>
                <a:t>anlayışını yaydılar</a:t>
              </a:r>
              <a:r>
                <a:rPr lang="tr-TR" dirty="0">
                  <a:latin typeface="Comic Sans MS" pitchFamily="66" charset="0"/>
                </a:rPr>
                <a:t>.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8608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03055" y="4418547"/>
            <a:ext cx="5190938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Orhan Bey Dönemi’nde Anadolu’yu gezen ünlü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seyyah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İbni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Batuta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9397" y="476558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Lami Çelebi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0" y="548073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Nedim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Evliya Çelebi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3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00823" y="1910425"/>
            <a:ext cx="2049965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3187890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1700" dirty="0" smtClean="0">
                  <a:latin typeface="Comic Sans MS" pitchFamily="66" charset="0"/>
                </a:rPr>
                <a:t>Seyyah, Denizli’den </a:t>
              </a:r>
              <a:r>
                <a:rPr lang="tr-TR" sz="1700" dirty="0">
                  <a:latin typeface="Comic Sans MS" pitchFamily="66" charset="0"/>
                </a:rPr>
                <a:t>geçerken </a:t>
              </a:r>
              <a:r>
                <a:rPr lang="tr-TR" sz="1700" dirty="0" smtClean="0">
                  <a:latin typeface="Comic Sans MS" pitchFamily="66" charset="0"/>
                </a:rPr>
                <a:t>dükkânlarından çıkan </a:t>
              </a:r>
              <a:r>
                <a:rPr lang="tr-TR" sz="1700" dirty="0">
                  <a:latin typeface="Comic Sans MS" pitchFamily="66" charset="0"/>
                </a:rPr>
                <a:t>bazı kimselerin yollarını keserek </a:t>
              </a:r>
              <a:r>
                <a:rPr lang="tr-TR" sz="1700" dirty="0" smtClean="0">
                  <a:latin typeface="Comic Sans MS" pitchFamily="66" charset="0"/>
                </a:rPr>
                <a:t>kendilerini götürmek istemelerinin asıl nedenini öğrenince çok şaşırmıştır.</a:t>
              </a:r>
              <a:endParaRPr lang="tr-TR" sz="1700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8077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Osmanlı Devleti’nde fetihlerde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yararlılık gösteren cesur ve yiğit kimselere verilen genel</a:t>
            </a:r>
          </a:p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i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sim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47730" y="4769255"/>
            <a:ext cx="2953327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Alperen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81925"/>
            <a:ext cx="303188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Deli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47730" y="5466935"/>
            <a:ext cx="2938337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Ahi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9119"/>
            <a:ext cx="303188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Derviş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3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20519" y="1910425"/>
            <a:ext cx="223027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1" y="1404722"/>
              <a:ext cx="3091163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dirty="0">
                  <a:latin typeface="Comic Sans MS" pitchFamily="66" charset="0"/>
                </a:rPr>
                <a:t>Bunlara Gaziyân-ı Rum da </a:t>
              </a:r>
              <a:r>
                <a:rPr lang="pt-BR" dirty="0" smtClean="0">
                  <a:latin typeface="Comic Sans MS" pitchFamily="66" charset="0"/>
                </a:rPr>
                <a:t>denilmektedir</a:t>
              </a:r>
              <a:r>
                <a:rPr lang="tr-TR" dirty="0">
                  <a:latin typeface="Comic Sans MS" pitchFamily="66" charset="0"/>
                </a:rPr>
                <a:t>. 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5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Türkiye Selçukluları ve Osmanlı Devleti’nin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ilk dönemlerinde Anadolu’da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faaliyet kadınlardan oluşan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sivil toplum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örgütü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548501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Bâcıyan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-ı Rum 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444387" y="476395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Gaziyanı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Rum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İşlemeci Bacılar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9119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Aşina Kadınlar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3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49307" y="1910425"/>
            <a:ext cx="2101481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Anadolu’daki Moğol istilasına karşı </a:t>
              </a:r>
              <a:r>
                <a:rPr lang="tr-TR" dirty="0">
                  <a:latin typeface="Comic Sans MS" pitchFamily="66" charset="0"/>
                </a:rPr>
                <a:t>erkekler </a:t>
              </a:r>
              <a:r>
                <a:rPr lang="tr-TR" dirty="0" smtClean="0">
                  <a:latin typeface="Comic Sans MS" pitchFamily="66" charset="0"/>
                </a:rPr>
                <a:t>ile beraber </a:t>
              </a:r>
              <a:r>
                <a:rPr lang="tr-TR" dirty="0">
                  <a:latin typeface="Comic Sans MS" pitchFamily="66" charset="0"/>
                </a:rPr>
                <a:t>direnmişler ve bizzat çatışmaların içerisinde yer almışlardır.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1229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XIII. yüzyılın sonlarında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Asya’yı boydan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boya geçip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‘Seyahatler’ 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adlı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kitabında Asya’nın zenginliklerini anlatan ünlü İtalyan gezgin kimdir?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020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Morco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Polo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0427" y="546945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Vasko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Do Gama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Hernan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Cortes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İbni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Batuta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4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39459" y="1910425"/>
            <a:ext cx="201132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err="1" smtClean="0">
                  <a:latin typeface="Comic Sans MS" pitchFamily="66" charset="0"/>
                </a:rPr>
                <a:t>Travels</a:t>
              </a:r>
              <a:r>
                <a:rPr lang="tr-TR" dirty="0" smtClean="0">
                  <a:latin typeface="Comic Sans MS" pitchFamily="66" charset="0"/>
                </a:rPr>
                <a:t> adlı eserinde yazdıklarından </a:t>
              </a:r>
              <a:r>
                <a:rPr lang="tr-TR" dirty="0">
                  <a:latin typeface="Comic Sans MS" pitchFamily="66" charset="0"/>
                </a:rPr>
                <a:t>etkilenen gemicilerden biri de Cenovalı </a:t>
              </a:r>
              <a:r>
                <a:rPr lang="tr-TR" dirty="0" err="1">
                  <a:latin typeface="Comic Sans MS" pitchFamily="66" charset="0"/>
                </a:rPr>
                <a:t>Kristof</a:t>
              </a:r>
              <a:endParaRPr lang="tr-TR" dirty="0">
                <a:latin typeface="Comic Sans MS" pitchFamily="66" charset="0"/>
              </a:endParaRPr>
            </a:p>
            <a:p>
              <a:pPr algn="ctr"/>
              <a:r>
                <a:rPr lang="tr-TR" dirty="0" err="1">
                  <a:latin typeface="Comic Sans MS" pitchFamily="66" charset="0"/>
                </a:rPr>
                <a:t>Kolomb’tur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3945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Hayvan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ve insan gücüne dayalı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ekonomi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yerine makinelerin ve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fabrikaların egemen olduğu sisteme ilk olarak hangi ülkede geçilmiştir?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İngiltere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İtalya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Fransa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Almanya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4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00823" y="1910425"/>
            <a:ext cx="2049965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610" y="1353616"/>
            <a:ext cx="3105522" cy="188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35200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Her milletin kendi devletini kurma düşüncesine dayanan Milliyetçilik akımının Dünya’da yayılmasına neden olan gelişme hangisidir?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020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Fransız İhtilali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1932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Sanayi İnkılabı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Coğrafi Keşifler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Aydınlanma Çağı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13701" y="1910425"/>
            <a:ext cx="2037087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930" y="1262988"/>
            <a:ext cx="3175011" cy="197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80396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Hangisi, Sanayi İnkılabı sonucunda ortaya çıkan işçi sınıfının sorunlarını çözmek ve haklarını korumak amacıyla kurulmuştur?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Sendika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Burjuvazi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Kooperatif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Şirket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75065" y="1910425"/>
            <a:ext cx="2075723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80538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Aynı </a:t>
              </a:r>
              <a:r>
                <a:rPr lang="tr-TR" dirty="0">
                  <a:latin typeface="Comic Sans MS" pitchFamily="66" charset="0"/>
                </a:rPr>
                <a:t>meslekten olanların iş, kazanç, toplumsal ve kültürel konular yönünden çıkarlarını </a:t>
              </a:r>
              <a:r>
                <a:rPr lang="tr-TR" dirty="0" smtClean="0">
                  <a:latin typeface="Comic Sans MS" pitchFamily="66" charset="0"/>
                </a:rPr>
                <a:t>korumak, onları </a:t>
              </a:r>
              <a:r>
                <a:rPr lang="tr-TR" dirty="0">
                  <a:latin typeface="Comic Sans MS" pitchFamily="66" charset="0"/>
                </a:rPr>
                <a:t>daha da </a:t>
              </a:r>
              <a:r>
                <a:rPr lang="tr-TR" dirty="0" smtClean="0">
                  <a:latin typeface="Comic Sans MS" pitchFamily="66" charset="0"/>
                </a:rPr>
                <a:t>geliştirmek amacıyla kuruldu.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4239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Hangisi, Sanayi Devriminden sonra yaşanan üretim teknolojisindeki gelişmelerin olumlu yönlerinden biridir?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Refah düzeyinin artması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Sömürgeciliğin yaygınlaşması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Ülkeler arası gelişmişlik seviyesinin artması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Doğal kaynakların hızlı tükenmesi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5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36428" y="1910425"/>
            <a:ext cx="211436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İnsanların yararına olan bir şıkkı arayınız.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2924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Matbaanın icat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edilmesiyle çok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sayıda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İncil’in basılması ve birçok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dile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çevrilmesi Avrupa’da hangisine doğrudan neden olmuştur?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679450"/>
            <a:ext cx="2957746" cy="7213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Reform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888574" y="4329534"/>
            <a:ext cx="3036423" cy="794687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Coğrafi Keşifler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6" y="4767195"/>
            <a:ext cx="2957747" cy="71405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Rönesans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888574" y="5267459"/>
            <a:ext cx="3036424" cy="786989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Aydınlanma Çağı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5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62186" y="1910425"/>
            <a:ext cx="2088602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557555" y="924411"/>
            <a:ext cx="5481094" cy="2752120"/>
            <a:chOff x="4557555" y="924411"/>
            <a:chExt cx="5481094" cy="2752120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557555" y="924411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90000" y="1341369"/>
              <a:ext cx="3154214" cy="1888347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sz="1700" dirty="0">
                  <a:latin typeface="Comic Sans MS" pitchFamily="66" charset="0"/>
                </a:rPr>
                <a:t>Hristiyan din adamı olan Martin </a:t>
              </a:r>
              <a:r>
                <a:rPr lang="tr-TR" sz="1700" dirty="0" smtClean="0">
                  <a:latin typeface="Comic Sans MS" pitchFamily="66" charset="0"/>
                </a:rPr>
                <a:t>Luther, 95 maddeden </a:t>
              </a:r>
              <a:r>
                <a:rPr lang="tr-TR" sz="1700" dirty="0">
                  <a:latin typeface="Comic Sans MS" pitchFamily="66" charset="0"/>
                </a:rPr>
                <a:t>oluşan bildirisinde kilisenin yaptıklarının doğru</a:t>
              </a:r>
            </a:p>
            <a:p>
              <a:r>
                <a:rPr lang="tr-TR" sz="1700" dirty="0">
                  <a:latin typeface="Comic Sans MS" pitchFamily="66" charset="0"/>
                </a:rPr>
                <a:t>olmadığına dikkat </a:t>
              </a:r>
              <a:r>
                <a:rPr lang="tr-TR" sz="1700" dirty="0" smtClean="0">
                  <a:latin typeface="Comic Sans MS" pitchFamily="66" charset="0"/>
                </a:rPr>
                <a:t>çekerek bu hareketi başlattı.</a:t>
              </a:r>
              <a:endParaRPr lang="tr-TR" sz="1700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645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Türkiye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Selçuklu Devleti, Moğollara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karşı hangi savaşta ağır bir yenilgi alarak yıkılış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sürecine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girmiştir?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3402" y="4764472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Kösedağ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Koyunhisar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Varna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Maltepe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sz="2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600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1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sz="2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46649" y="39944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066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094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1218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3983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39944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78097" y="1910425"/>
            <a:ext cx="1972692" cy="473700"/>
            <a:chOff x="4493175" y="5659227"/>
            <a:chExt cx="2506713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7" y="5659819"/>
              <a:ext cx="2262351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10740025" y="39686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846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39077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39686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846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39077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39686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846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39077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39686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846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39077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39686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846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39112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3952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3993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39112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39523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8699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39111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8287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8698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39110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8286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8698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39109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8285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869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39109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828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8696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39108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8284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8695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39107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8283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869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39106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828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869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389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39148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801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8238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8465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869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38920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39147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800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8237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846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31157" y="34771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0782" y="38237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66254" y="336603"/>
            <a:ext cx="806734" cy="762579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625972" y="936031"/>
            <a:ext cx="5425556" cy="2758356"/>
            <a:chOff x="4584879" y="936031"/>
            <a:chExt cx="5453770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584879" y="942267"/>
              <a:ext cx="3965261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5036863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latin typeface="Comic Sans MS" pitchFamily="66" charset="0"/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5075619" y="1446179"/>
            <a:ext cx="2899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Sivas yakınlarında 1243 yılında gerçekleşen bu savaş II. Dönem Türk beyliklerinin kurulmasına ortam hazırlamıştır.</a:t>
            </a:r>
          </a:p>
          <a:p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10769799" y="386928"/>
            <a:ext cx="803189" cy="658829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91215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3" grpId="0"/>
      <p:bldP spid="1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28811" y="4418547"/>
            <a:ext cx="5267459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rgbClr val="7030A0"/>
                </a:solidFill>
                <a:latin typeface="Comic Sans MS" pitchFamily="66" charset="0"/>
              </a:rPr>
              <a:t>Önerme: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smtClean="0">
                <a:solidFill>
                  <a:srgbClr val="00B050"/>
                </a:solidFill>
                <a:latin typeface="Comic Sans MS" pitchFamily="66" charset="0"/>
              </a:rPr>
              <a:t>Fransız </a:t>
            </a:r>
            <a:r>
              <a:rPr lang="tr-TR" sz="1600" b="1" dirty="0">
                <a:solidFill>
                  <a:srgbClr val="00B050"/>
                </a:solidFill>
                <a:latin typeface="Comic Sans MS" pitchFamily="66" charset="0"/>
              </a:rPr>
              <a:t>ihtilalinden </a:t>
            </a:r>
            <a:r>
              <a:rPr lang="tr-TR" sz="1600" b="1" dirty="0" smtClean="0">
                <a:solidFill>
                  <a:srgbClr val="00B050"/>
                </a:solidFill>
                <a:latin typeface="Comic Sans MS" pitchFamily="66" charset="0"/>
              </a:rPr>
              <a:t>etkilenen bazı </a:t>
            </a:r>
            <a:r>
              <a:rPr lang="tr-TR" sz="1600" b="1" dirty="0">
                <a:solidFill>
                  <a:srgbClr val="00B050"/>
                </a:solidFill>
                <a:latin typeface="Comic Sans MS" pitchFamily="66" charset="0"/>
              </a:rPr>
              <a:t>Osmanlı aydınları </a:t>
            </a:r>
            <a:r>
              <a:rPr lang="tr-TR" sz="1600" b="1" dirty="0" smtClean="0">
                <a:solidFill>
                  <a:srgbClr val="00B050"/>
                </a:solidFill>
                <a:latin typeface="Comic Sans MS" pitchFamily="66" charset="0"/>
              </a:rPr>
              <a:t>sayesinde Osmanlı Devleti’nde </a:t>
            </a:r>
            <a:r>
              <a:rPr lang="tr-TR" sz="1600" b="1" dirty="0">
                <a:solidFill>
                  <a:srgbClr val="00B050"/>
                </a:solidFill>
                <a:latin typeface="Comic Sans MS" pitchFamily="66" charset="0"/>
              </a:rPr>
              <a:t>demokrasi hareketleri başladı</a:t>
            </a:r>
            <a:r>
              <a:rPr lang="tr-TR" sz="1600" b="1" dirty="0" smtClean="0">
                <a:solidFill>
                  <a:srgbClr val="00B050"/>
                </a:solidFill>
                <a:latin typeface="Comic Sans MS" pitchFamily="66" charset="0"/>
              </a:rPr>
              <a:t>.</a:t>
            </a:r>
          </a:p>
          <a:p>
            <a:endParaRPr lang="tr-TR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 bu demokratik hareketlerden biridir?</a:t>
            </a:r>
          </a:p>
          <a:p>
            <a:endParaRPr lang="tr-TR" sz="1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Islahat Fermanı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9397" y="476558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Lale Devri Yenilikleri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0" y="548073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Nizamı Cedit Hareketleri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Sened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-i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İttifak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72034" y="1910425"/>
            <a:ext cx="217875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43683" y="936031"/>
            <a:ext cx="5594966" cy="2758356"/>
            <a:chOff x="4443683" y="936031"/>
            <a:chExt cx="559496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4368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887276" y="1404722"/>
              <a:ext cx="3154214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>
                  <a:latin typeface="Comic Sans MS" pitchFamily="66" charset="0"/>
                </a:rPr>
                <a:t>Bu fermanla yabancı devletlerin ülkenin iç </a:t>
              </a:r>
              <a:r>
                <a:rPr lang="tr-TR" dirty="0" smtClean="0">
                  <a:latin typeface="Comic Sans MS" pitchFamily="66" charset="0"/>
                </a:rPr>
                <a:t>işlerine karışmasını </a:t>
              </a:r>
              <a:r>
                <a:rPr lang="tr-TR" dirty="0">
                  <a:latin typeface="Comic Sans MS" pitchFamily="66" charset="0"/>
                </a:rPr>
                <a:t>önlemek ve azınlıkların devlete bağlılıklarını </a:t>
              </a:r>
              <a:r>
                <a:rPr lang="tr-TR" dirty="0" smtClean="0">
                  <a:latin typeface="Comic Sans MS" pitchFamily="66" charset="0"/>
                </a:rPr>
                <a:t>güçlendirmek </a:t>
              </a:r>
              <a:r>
                <a:rPr lang="tr-TR" dirty="0">
                  <a:latin typeface="Comic Sans MS" pitchFamily="66" charset="0"/>
                </a:rPr>
                <a:t>amaçlanmıştır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892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 bilim insanı, Dünya’nın Güneş’in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etrafında</a:t>
            </a:r>
          </a:p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döndüğünü 1610’da bastırdığı kitabında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anlatmıştır?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Galileo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Mozart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Descartes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Dr.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Harvey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5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97792" y="1910425"/>
            <a:ext cx="2152996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916774" y="1404722"/>
            <a:ext cx="303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ünyanın </a:t>
            </a: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döndüğüne ilişkin </a:t>
            </a:r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düşüncesi Kilise tarafından </a:t>
            </a:r>
            <a:r>
              <a:rPr lang="tr-TR" dirty="0">
                <a:solidFill>
                  <a:schemeClr val="bg1"/>
                </a:solidFill>
                <a:latin typeface="Comic Sans MS" pitchFamily="66" charset="0"/>
              </a:rPr>
              <a:t>Engizisyon mahkemesi önünde inkara zorlandı.</a:t>
            </a:r>
          </a:p>
        </p:txBody>
      </p:sp>
    </p:spTree>
    <p:extLst>
      <p:ext uri="{BB962C8B-B14F-4D97-AF65-F5344CB8AC3E}">
        <p14:creationId xmlns="" xmlns:p14="http://schemas.microsoft.com/office/powerpoint/2010/main" val="16973797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6"/>
            <a:ext cx="5115697" cy="200801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XVII.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y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üzyılda Osmanlı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evleti’nin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bozulan kurumlarıyla ilgili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raporlar hazırlayan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Koçi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Bey, raporunu hangi padişaha sunmuştur?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IV. Murat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III. Selim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II. Selim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III. Ahmet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6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97792" y="1910425"/>
            <a:ext cx="2152996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Bağdat ve Revan fatihi olan bu hükümdar XVII. yüzyılın en kudretli </a:t>
              </a:r>
              <a:r>
                <a:rPr lang="tr-TR" dirty="0">
                  <a:latin typeface="Comic Sans MS" pitchFamily="66" charset="0"/>
                </a:rPr>
                <a:t>T</a:t>
              </a:r>
              <a:r>
                <a:rPr lang="tr-TR" dirty="0" smtClean="0">
                  <a:latin typeface="Comic Sans MS" pitchFamily="66" charset="0"/>
                </a:rPr>
                <a:t>ürk hakanıdır.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759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Hangisi, Lale devrinde ilk kez uygulanan yenilikler arasında </a:t>
            </a:r>
            <a:r>
              <a:rPr lang="tr-TR" sz="1600" b="1" u="sng" dirty="0" smtClean="0">
                <a:solidFill>
                  <a:srgbClr val="FF0000"/>
                </a:solidFill>
                <a:latin typeface="Comic Sans MS" pitchFamily="66" charset="0"/>
              </a:rPr>
              <a:t>gösterilemez?</a:t>
            </a:r>
            <a:endParaRPr lang="tr-TR" sz="16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020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G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azete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70456" y="5469454"/>
            <a:ext cx="3016641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Özel Matbaa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70456" y="4767195"/>
            <a:ext cx="3015611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Çiçek aşısı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Kağıt fabrikası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557964" y="1910425"/>
            <a:ext cx="2268906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Lale devri 1718-1730 yılları arasında gerçekleşmiştir.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1589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Nizam-ı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Cedid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adıyla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Avrupa tarzında bir askerî ocak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kuran III. Selim,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bu ocağın masraflarını karşılamak için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hangisini kurmuştur?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İrad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-ı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Cedid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Sened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-i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İttifak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Sekbanı Cedit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Takvim-i </a:t>
            </a:r>
            <a:r>
              <a:rPr lang="tr-TR" sz="1600" b="1" dirty="0" err="1">
                <a:solidFill>
                  <a:schemeClr val="bg1"/>
                </a:solidFill>
                <a:latin typeface="Comic Sans MS" pitchFamily="66" charset="0"/>
              </a:rPr>
              <a:t>Vekayi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6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72034" y="1910425"/>
            <a:ext cx="217875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Türkçesi; Yeni Hazine anlamına gelir.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5245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Osmanlılar, 1856’daki hangi fermanla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yabancı devletlerin ülkenin iç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işlerine karışmasını önlemeyi ve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azınlıkların devlete bağlılıklarını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kuvvetlendirmeyi amaçlamıştır?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Islahat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I. Meşrutiyet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Tanzimat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Senedi İttifak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97792" y="1910425"/>
            <a:ext cx="2152996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Abdülmecit döneminde yayımlanmıştır.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5914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I-</a:t>
            </a:r>
            <a:r>
              <a:rPr lang="tr-TR" sz="1600" i="1" dirty="0" err="1">
                <a:solidFill>
                  <a:srgbClr val="00B0F0"/>
                </a:solidFill>
                <a:latin typeface="Comic Sans MS" pitchFamily="66" charset="0"/>
              </a:rPr>
              <a:t>Mohaç</a:t>
            </a:r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 Meydan Savaşı</a:t>
            </a:r>
          </a:p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II-</a:t>
            </a:r>
            <a:r>
              <a:rPr lang="tr-TR" sz="1600" i="1" dirty="0" err="1">
                <a:solidFill>
                  <a:srgbClr val="00B0F0"/>
                </a:solidFill>
                <a:latin typeface="Comic Sans MS" pitchFamily="66" charset="0"/>
              </a:rPr>
              <a:t>İnebahtı</a:t>
            </a:r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 Deniz Savaşı</a:t>
            </a:r>
          </a:p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III-Çaldıran Savaşı</a:t>
            </a:r>
          </a:p>
          <a:p>
            <a:pPr lvl="0"/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Verilen olayların kronolojik sıralaması nasıldır?</a:t>
            </a:r>
          </a:p>
          <a:p>
            <a:pPr lvl="0"/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C) III – 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I 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- 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II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B) III – 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II 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- 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I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A) I – III - II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D) II – I - III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72034" y="1910425"/>
            <a:ext cx="217875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Bu gelişmeler; Kanuni Sultan Süleyman, Yavuz Sultan Selim ve II. Selim zamanında gerçekleşmiştir.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005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Lale Devri’nde Tulumbacılar ocağı yerine ‘İtfaiye teşkilatı’ kurulması hangi alanla ilgili bir yeniliktir?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Sosyal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Ekonomik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Siyasi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Kültürel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72034" y="1910425"/>
            <a:ext cx="217875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Günlük hayatla ilgili gelişmelere örnektir sorumuz.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omic Sans MS" pitchFamily="66" charset="0"/>
              </a:rPr>
              <a:t>SORU DEĞİŞTİ</a:t>
            </a:r>
            <a:endParaRPr lang="tr-TR" b="1" dirty="0">
              <a:latin typeface="Comic Sans MS" pitchFamily="66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2988423" y="-1223942"/>
            <a:ext cx="1027420" cy="996411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0596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64417" y="4395009"/>
            <a:ext cx="5344732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</a:t>
            </a:r>
            <a:r>
              <a:rPr lang="tr-TR" sz="1600" i="1" dirty="0" err="1" smtClean="0">
                <a:solidFill>
                  <a:srgbClr val="00B0F0"/>
                </a:solidFill>
                <a:latin typeface="Comic Sans MS" pitchFamily="66" charset="0"/>
              </a:rPr>
              <a:t>Koçi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 Bey Risalesi</a:t>
            </a:r>
          </a:p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II-Yalova’da 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kâğıt fabrikasının açılması</a:t>
            </a:r>
          </a:p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III-Avrupa 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başkentlerinde daimi elçiliklerin açılması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Verilen olayların kronolojik sıralaması nasıldır?</a:t>
            </a:r>
          </a:p>
          <a:p>
            <a:pPr lvl="0"/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 – II -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7948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 – III -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III – I - II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III – II -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594761" y="1910425"/>
            <a:ext cx="2256027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39461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Bu gelişmeler; III. Selim, III. Ahmet ve IV. Murat zamanında gerçekleşmiştir.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6001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II. Mahmut döneminde Divanı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Hümayun’un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kaldırılarak yerine nazırlık adı verilen  bakanlıkların kurulması hangi alandaki yeniliklere örnektir?</a:t>
            </a:r>
            <a:endParaRPr lang="tr-TR" sz="1600" b="1" u="sng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İdari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6848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Ekonom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i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Sosyal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925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Askeri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12401" y="1940935"/>
            <a:ext cx="2204512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5814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Devlet </a:t>
              </a:r>
              <a:r>
                <a:rPr lang="tr-TR" dirty="0">
                  <a:latin typeface="Comic Sans MS" pitchFamily="66" charset="0"/>
                </a:rPr>
                <a:t>memurlarına maaş </a:t>
              </a:r>
              <a:r>
                <a:rPr lang="tr-TR" dirty="0" smtClean="0">
                  <a:latin typeface="Comic Sans MS" pitchFamily="66" charset="0"/>
                </a:rPr>
                <a:t>bağlanması, Meclis-i </a:t>
              </a:r>
              <a:r>
                <a:rPr lang="tr-TR" dirty="0">
                  <a:latin typeface="Comic Sans MS" pitchFamily="66" charset="0"/>
                </a:rPr>
                <a:t>Has-ı Vükela </a:t>
              </a:r>
              <a:r>
                <a:rPr lang="tr-TR" dirty="0" smtClean="0">
                  <a:latin typeface="Comic Sans MS" pitchFamily="66" charset="0"/>
                </a:rPr>
                <a:t>ve </a:t>
              </a:r>
              <a:r>
                <a:rPr lang="tr-TR" dirty="0">
                  <a:latin typeface="Comic Sans MS" pitchFamily="66" charset="0"/>
                </a:rPr>
                <a:t>m</a:t>
              </a:r>
              <a:r>
                <a:rPr lang="tr-TR" dirty="0" smtClean="0">
                  <a:latin typeface="Comic Sans MS" pitchFamily="66" charset="0"/>
                </a:rPr>
                <a:t>uhtarlıkların oluşturulması bu alana örnektir. 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omic Sans MS" pitchFamily="66" charset="0"/>
              </a:rPr>
              <a:t>SORU DEĞİŞTİ</a:t>
            </a:r>
            <a:endParaRPr lang="tr-T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4832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25781" y="4418547"/>
            <a:ext cx="5396248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 Gazi, hangi savaşta ilk kez Bizans İmparatorluğunu yenerek şöhretini artırmıştır?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86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Koyunhisar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Varna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Maltepe Savaşı’nda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0906" y="477271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r-TR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Sırpsındığı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Savaşı’nda	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1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10038649" y="1910425"/>
            <a:ext cx="181213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1302 yılındaki bu savaş tarih kayıtlarına ilk önemli Bizans – Osmanlı savaşı diye geçmiştir.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36015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I-Takvimi </a:t>
            </a:r>
            <a:r>
              <a:rPr lang="tr-TR" sz="1600" i="1" dirty="0" err="1" smtClean="0">
                <a:solidFill>
                  <a:srgbClr val="00B0F0"/>
                </a:solidFill>
                <a:latin typeface="Comic Sans MS" pitchFamily="66" charset="0"/>
              </a:rPr>
              <a:t>Vekayinin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 çıkarılmaya başlanması</a:t>
            </a:r>
          </a:p>
          <a:p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II-İlköğretimin zorunlu hale getirilmesi</a:t>
            </a:r>
          </a:p>
          <a:p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III-Nüfus sayımının yapılması</a:t>
            </a:r>
          </a:p>
          <a:p>
            <a:endParaRPr lang="tr-TR" sz="1600" b="1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Verilenlerden hangisi ya da hangileri II. Mahmut döneminde yapılan yenilikler arasında yer alır?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145330" y="55023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I, II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9145330" y="4668028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 ve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Yalnız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9397" y="561003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D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07639" y="1910425"/>
            <a:ext cx="224314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68908" y="936031"/>
            <a:ext cx="5569741" cy="2758356"/>
            <a:chOff x="4468908" y="936031"/>
            <a:chExt cx="5569741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68908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126635" y="1573967"/>
            <a:ext cx="273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II. Mahmut; kültür, eğitim ve sosyal alanda yenilikler yapmıştır.</a:t>
            </a: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12004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Abdülmecit Han’ın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1840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yılında Posta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hizmetleri için Posta Nezareti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açması hangi alanda yenilikler yaptığını kanıtlamaktadır?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Haberleşme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2492" y="4766018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Ekonomi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Kültür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Hukuk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46276" y="1910425"/>
            <a:ext cx="2204512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omic Sans MS" pitchFamily="66" charset="0"/>
              </a:rPr>
              <a:t>SORU DEĞİŞTİ</a:t>
            </a:r>
            <a:endParaRPr lang="tr-TR" b="1" dirty="0">
              <a:latin typeface="Comic Sans MS" pitchFamily="66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074153" y="1642212"/>
            <a:ext cx="2626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Posta, bizim hangi ihtiyacımızı görür. Düşününüz.</a:t>
            </a: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018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4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I-Anadolu Hisarının yapılması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II-İznik’ Medresesinin açılması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III-Devşirme ve Yeniçeri ocaklarının kurulması</a:t>
            </a:r>
          </a:p>
          <a:p>
            <a:pPr lvl="0"/>
            <a:endParaRPr lang="tr-TR" sz="1600" b="1" dirty="0" smtClean="0">
              <a:solidFill>
                <a:prstClr val="white"/>
              </a:solidFill>
              <a:latin typeface="Comic Sans MS" pitchFamily="66" charset="0"/>
            </a:endParaRPr>
          </a:p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Verilen 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olayların kronolojik sıralaması nasıldır?</a:t>
            </a:r>
          </a:p>
          <a:p>
            <a:pPr lvl="0"/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547736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II – III -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II – I -II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III – II -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32030" y="545653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 – II -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13701" y="1853031"/>
            <a:ext cx="2111297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700" dirty="0" smtClean="0">
                  <a:latin typeface="Comic Sans MS" pitchFamily="66" charset="0"/>
                </a:rPr>
                <a:t>Verilen gelişmeler; Orhan Gazi, Yıldırım Beyazıt ve I. Murat dönemlerinde gerçekleşmiştir.</a:t>
              </a:r>
              <a:endParaRPr lang="tr-TR" sz="1700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2483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393833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latin typeface="Comic Sans MS" pitchFamily="66" charset="0"/>
              </a:rPr>
              <a:t>Tanzimat Fermanıyla herkese </a:t>
            </a:r>
            <a:r>
              <a:rPr lang="tr-TR" sz="1600" b="1" dirty="0" smtClean="0">
                <a:solidFill>
                  <a:srgbClr val="00FF00"/>
                </a:solidFill>
                <a:latin typeface="Comic Sans MS" pitchFamily="66" charset="0"/>
              </a:rPr>
              <a:t>‘açık </a:t>
            </a:r>
            <a:r>
              <a:rPr lang="tr-TR" sz="1600" b="1" dirty="0">
                <a:solidFill>
                  <a:srgbClr val="00FF00"/>
                </a:solidFill>
                <a:latin typeface="Comic Sans MS" pitchFamily="66" charset="0"/>
              </a:rPr>
              <a:t>mahkemede ve eşit şartlarda </a:t>
            </a:r>
            <a:r>
              <a:rPr lang="tr-TR" sz="1600" b="1" dirty="0" smtClean="0">
                <a:solidFill>
                  <a:srgbClr val="00FF00"/>
                </a:solidFill>
                <a:latin typeface="Comic Sans MS" pitchFamily="66" charset="0"/>
              </a:rPr>
              <a:t>yargılanma’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hakkı verilmesi hangi alanla ilgilidir?</a:t>
            </a:r>
            <a:endParaRPr lang="tr-TR" sz="1600" b="1" dirty="0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547527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D) Hukuk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B) Toplumsal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54578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C) Siyasi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9859" y="4766018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A) Ekonomik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</a:t>
            </a:r>
            <a:r>
              <a:rPr lang="tr-TR" b="1" dirty="0">
                <a:solidFill>
                  <a:srgbClr val="FFC000"/>
                </a:solidFill>
                <a:latin typeface="Comic Sans MS" pitchFamily="66" charset="0"/>
              </a:rPr>
              <a:t>7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26580" y="1910425"/>
            <a:ext cx="2098418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Mahkemeler, anayasalar ve kanunlar bu alanla ilgilidir.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latin typeface="Comic Sans MS" pitchFamily="66" charset="0"/>
              </a:rPr>
              <a:t>SORU DEĞİŞTİ</a:t>
            </a:r>
            <a:endParaRPr lang="tr-TR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684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II. </a:t>
            </a:r>
            <a:r>
              <a:rPr lang="tr-TR" sz="1600" b="1" dirty="0" err="1">
                <a:solidFill>
                  <a:prstClr val="white"/>
                </a:solidFill>
                <a:latin typeface="Comic Sans MS" pitchFamily="66" charset="0"/>
              </a:rPr>
              <a:t>Mahmud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 Dönemi’nde, bozulan ve devlete zarar veren Yeniçeri Ocağı kaldırılınca yerine kurulan ordu hangisidir?</a:t>
            </a:r>
          </a:p>
          <a:p>
            <a:pPr lvl="0"/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36881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A) </a:t>
            </a:r>
            <a:r>
              <a:rPr lang="tr-TR" sz="1600" b="1" dirty="0" err="1">
                <a:solidFill>
                  <a:prstClr val="white"/>
                </a:solidFill>
                <a:latin typeface="Comic Sans MS" pitchFamily="66" charset="0"/>
              </a:rPr>
              <a:t>Asakir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-i </a:t>
            </a:r>
            <a:r>
              <a:rPr lang="tr-TR" sz="1600" b="1" dirty="0" err="1">
                <a:solidFill>
                  <a:prstClr val="white"/>
                </a:solidFill>
                <a:latin typeface="Comic Sans MS" pitchFamily="66" charset="0"/>
              </a:rPr>
              <a:t>Mansure</a:t>
            </a:r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-i Muhammediye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B) Redif Birlikleri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36881" y="4790732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C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) Eşkinci Ocağı 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D) Nizamı Cedit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36428" y="1910425"/>
            <a:ext cx="211436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Muhammedin Savaş Kazanmış Orduları anlamındadır.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1176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1881 yılında Osmanlı Devleti’nin dış borçlarını ödeyememesi üzerine Avrupalı Devletler hangisini kurmuştur?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476844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) Duyun-u Umumiye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23833" y="476844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A) Şirket-i 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Hayriye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C) Balta Limanı Ticaret Anlaşması 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b="1" dirty="0">
                <a:solidFill>
                  <a:prstClr val="white"/>
                </a:solidFill>
                <a:latin typeface="Comic Sans MS" pitchFamily="66" charset="0"/>
              </a:rPr>
              <a:t>D) Menafi Sandıkları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36428" y="1910425"/>
            <a:ext cx="211436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Türkçesi; Genel Borçlar anlamına gelir.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6367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I-Şirketi </a:t>
            </a:r>
            <a:r>
              <a:rPr lang="tr-TR" sz="1600" i="1" dirty="0" err="1" smtClean="0">
                <a:solidFill>
                  <a:srgbClr val="00B0F0"/>
                </a:solidFill>
                <a:latin typeface="Comic Sans MS" pitchFamily="66" charset="0"/>
              </a:rPr>
              <a:t>Hayriyenin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 kurulması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II-Telgrafın kullanılması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III-İzmir – Aydın arası ilk demiryolunun açılması</a:t>
            </a:r>
          </a:p>
          <a:p>
            <a:pPr lvl="0"/>
            <a:endParaRPr lang="tr-TR" sz="1600" b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XVIII. yüzyılda yapılan yukarıdaki yeniliklerden hangisi ya da hangileri haberleşme ile ilgilidir?</a:t>
            </a:r>
            <a:endParaRPr lang="tr-TR" sz="16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21627" y="45951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Yalnız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21627" y="5467799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Yalnız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3625" y="546780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75066" y="1910425"/>
            <a:ext cx="2149933" cy="473700"/>
            <a:chOff x="4493175" y="5659227"/>
            <a:chExt cx="2596333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7" y="5659821"/>
              <a:ext cx="2351971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İnsanların birbiriyle </a:t>
              </a:r>
              <a:r>
                <a:rPr lang="tr-TR" dirty="0" smtClean="0">
                  <a:solidFill>
                    <a:srgbClr val="FF0000"/>
                  </a:solidFill>
                  <a:latin typeface="Comic Sans MS" pitchFamily="66" charset="0"/>
                </a:rPr>
                <a:t>iletişim ve haberleşme</a:t>
              </a:r>
              <a:r>
                <a:rPr lang="tr-TR" dirty="0" smtClean="0">
                  <a:latin typeface="Comic Sans MS" pitchFamily="66" charset="0"/>
                </a:rPr>
                <a:t> kurmalarını sağlayan yenilikleri seçiniz.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4519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I-Şirketi </a:t>
            </a:r>
            <a:r>
              <a:rPr lang="tr-TR" sz="1600" i="1" dirty="0" err="1">
                <a:solidFill>
                  <a:srgbClr val="00B0F0"/>
                </a:solidFill>
                <a:latin typeface="Comic Sans MS" pitchFamily="66" charset="0"/>
              </a:rPr>
              <a:t>Hayriyenin</a:t>
            </a:r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 kurulması</a:t>
            </a: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II-Memleket Sandıklarının açılması</a:t>
            </a: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III-Takvim-i </a:t>
            </a:r>
            <a:r>
              <a:rPr lang="tr-TR" sz="1600" i="1" dirty="0" err="1" smtClean="0">
                <a:solidFill>
                  <a:srgbClr val="00B0F0"/>
                </a:solidFill>
                <a:latin typeface="Comic Sans MS" pitchFamily="66" charset="0"/>
              </a:rPr>
              <a:t>Vekayi’nin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 çıkarılması</a:t>
            </a:r>
          </a:p>
          <a:p>
            <a:pPr lvl="0"/>
            <a:endParaRPr lang="tr-TR" sz="16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lvl="0"/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Bu ıslahatlarla Osmanlı Devleti’nin hangi alanda ilerlemesi </a:t>
            </a:r>
            <a:r>
              <a:rPr lang="tr-TR" sz="1600" b="1" u="sng" dirty="0" smtClean="0">
                <a:solidFill>
                  <a:srgbClr val="FF0000"/>
                </a:solidFill>
                <a:latin typeface="Comic Sans MS" pitchFamily="66" charset="0"/>
              </a:rPr>
              <a:t>beklenemez?</a:t>
            </a:r>
            <a:endParaRPr lang="tr-TR" sz="16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Haberleşme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Ulaşım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Kültür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Ekonomi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52338" y="1910425"/>
            <a:ext cx="199845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80538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Şirketi </a:t>
              </a:r>
              <a:r>
                <a:rPr lang="tr-TR" dirty="0">
                  <a:latin typeface="Comic Sans MS" pitchFamily="66" charset="0"/>
                </a:rPr>
                <a:t>H</a:t>
              </a:r>
              <a:r>
                <a:rPr lang="tr-TR" dirty="0" smtClean="0">
                  <a:latin typeface="Comic Sans MS" pitchFamily="66" charset="0"/>
                </a:rPr>
                <a:t>ayriye vapur seferlerini başlatmıştır, Memleket Sandıkları Ziraat Bankasının temelini oluşturmuştur, Takvimi </a:t>
              </a:r>
              <a:r>
                <a:rPr lang="tr-TR" dirty="0" err="1" smtClean="0">
                  <a:latin typeface="Comic Sans MS" pitchFamily="66" charset="0"/>
                </a:rPr>
                <a:t>Vekayi</a:t>
              </a:r>
              <a:r>
                <a:rPr lang="tr-TR" dirty="0" smtClean="0">
                  <a:latin typeface="Comic Sans MS" pitchFamily="66" charset="0"/>
                </a:rPr>
                <a:t> ilk gazetedir.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657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99513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b="1" dirty="0" smtClean="0">
                <a:solidFill>
                  <a:schemeClr val="bg1"/>
                </a:solidFill>
                <a:latin typeface="Comic Sans MS" pitchFamily="66" charset="0"/>
              </a:rPr>
              <a:t>Yapılan fetihler sonunda önemli kara ve deniz ticaret yollarının Osmanlı Devleti’nin eline geçmesi devlete;</a:t>
            </a:r>
          </a:p>
          <a:p>
            <a:endParaRPr lang="tr-TR" sz="14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400" i="1" dirty="0" smtClean="0">
                <a:solidFill>
                  <a:srgbClr val="0070C0"/>
                </a:solidFill>
                <a:latin typeface="Comic Sans MS" pitchFamily="66" charset="0"/>
              </a:rPr>
              <a:t>I-Askeri</a:t>
            </a:r>
          </a:p>
          <a:p>
            <a:r>
              <a:rPr lang="tr-TR" sz="1400" i="1" dirty="0" smtClean="0">
                <a:solidFill>
                  <a:srgbClr val="0070C0"/>
                </a:solidFill>
                <a:latin typeface="Comic Sans MS" pitchFamily="66" charset="0"/>
              </a:rPr>
              <a:t>II-Siyasi</a:t>
            </a:r>
          </a:p>
          <a:p>
            <a:r>
              <a:rPr lang="tr-TR" sz="1400" i="1" dirty="0" smtClean="0">
                <a:solidFill>
                  <a:srgbClr val="0070C0"/>
                </a:solidFill>
                <a:latin typeface="Comic Sans MS" pitchFamily="66" charset="0"/>
              </a:rPr>
              <a:t>II-Din</a:t>
            </a:r>
          </a:p>
          <a:p>
            <a:endParaRPr lang="tr-TR" sz="1400" i="1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tr-TR" sz="1400" b="1" dirty="0">
                <a:solidFill>
                  <a:schemeClr val="bg1"/>
                </a:solidFill>
                <a:latin typeface="Comic Sans MS" pitchFamily="66" charset="0"/>
              </a:rPr>
              <a:t>g</a:t>
            </a:r>
            <a:r>
              <a:rPr lang="tr-TR" sz="1400" b="1" dirty="0" smtClean="0">
                <a:solidFill>
                  <a:schemeClr val="bg1"/>
                </a:solidFill>
                <a:latin typeface="Comic Sans MS" pitchFamily="66" charset="0"/>
              </a:rPr>
              <a:t>ibi alanların hangisi ya da hangilerinde katkı sağlamıştır?</a:t>
            </a:r>
            <a:endParaRPr lang="tr-TR" sz="1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 ve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8085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 – II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Yalnız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72034" y="1910425"/>
            <a:ext cx="217875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Fetihler ordunun güçlü olduğuna ve sınırların genişlediğine kanıttır.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7560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00023" y="4418547"/>
            <a:ext cx="5460642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rgbClr val="7030A0"/>
                </a:solidFill>
                <a:latin typeface="Comic Sans MS" pitchFamily="66" charset="0"/>
              </a:rPr>
              <a:t>Önerme: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dirty="0" smtClean="0">
                <a:solidFill>
                  <a:srgbClr val="00FF00"/>
                </a:solidFill>
                <a:latin typeface="Comic Sans MS" pitchFamily="66" charset="0"/>
              </a:rPr>
              <a:t>Coğrafi Keşifler sonucu Osmanlı Devleti’nin elindeki İpek ve Baharat Yolları önemini yitirdi.</a:t>
            </a:r>
          </a:p>
          <a:p>
            <a:endParaRPr lang="tr-TR" sz="1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Verilen önermedeki söz konusu durum Osmanlı Devleti’ne hangi açıdan </a:t>
            </a:r>
            <a:r>
              <a:rPr lang="tr-TR" sz="1600" b="1" u="sng" dirty="0" smtClean="0">
                <a:solidFill>
                  <a:srgbClr val="FF0000"/>
                </a:solidFill>
                <a:latin typeface="Comic Sans MS" pitchFamily="66" charset="0"/>
              </a:rPr>
              <a:t>daha çok</a:t>
            </a:r>
            <a:r>
              <a:rPr lang="tr-TR" sz="1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zarar vermiştir?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Ekonomik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5480382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Sosyal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Siyasi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66300" y="476757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Askeri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00823" y="1910425"/>
            <a:ext cx="2228045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Coğrafi Keşiflerle; Dünya ticareti Atlantik okyanusuna kaymış, Akdeniz limanları önemini yitirmiştir.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8815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1444 yılında Varna Savaşı’nda Haçlı ordusunu</a:t>
            </a:r>
          </a:p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bozguna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uğratan Türk hükümdarı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1" y="5479758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II. Murat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0426" y="476882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I. Murat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31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Yıldırım Beyazıt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30426" y="547097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Çelebi Mehmet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1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10038649" y="1910425"/>
            <a:ext cx="181213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  <a:p>
              <a:pPr algn="ctr"/>
              <a:endParaRPr lang="tr-TR" dirty="0" smtClean="0">
                <a:latin typeface="Comic Sans MS" pitchFamily="66" charset="0"/>
              </a:endParaRPr>
            </a:p>
            <a:p>
              <a:pPr algn="ctr"/>
              <a:endParaRPr lang="tr-TR" dirty="0">
                <a:latin typeface="Comic Sans MS" pitchFamily="66" charset="0"/>
              </a:endParaRPr>
            </a:p>
            <a:p>
              <a:pPr algn="ctr"/>
              <a:endParaRPr lang="tr-TR" dirty="0" smtClean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4983891" y="1723177"/>
            <a:ext cx="2806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Aynı hükümdar 1448’de Kosova’da Haçlıları yenmiştir.</a:t>
            </a: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63265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38659" y="4418547"/>
            <a:ext cx="5370490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I-Hristiyan ilim adamlarının İtalya’ya göç etmesi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II-Orta Çağ’ın kapanması</a:t>
            </a:r>
          </a:p>
          <a:p>
            <a:pPr lvl="0"/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</a:t>
            </a:r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II-İpek Yolu’nun geçtiği güzergahta yer alması</a:t>
            </a:r>
          </a:p>
          <a:p>
            <a:pPr lvl="0"/>
            <a:endParaRPr lang="tr-TR" sz="1600" b="1" dirty="0" smtClean="0">
              <a:solidFill>
                <a:prstClr val="white"/>
              </a:solidFill>
              <a:latin typeface="Comic Sans MS" pitchFamily="66" charset="0"/>
            </a:endParaRPr>
          </a:p>
          <a:p>
            <a:pPr lvl="0"/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İstanbul’un fethiyle ilgili yukarıda verilenlerden hangisi ya da hangileri Avrupa’da  Rönesans’ın başlamasına ortam hazırlamıştır?</a:t>
            </a:r>
            <a:endParaRPr lang="tr-TR" sz="16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0761" y="470856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Yalnız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9068327" y="4700573"/>
            <a:ext cx="2782461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Yalnız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068328" y="5469466"/>
            <a:ext cx="278246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Yalnız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29397" y="546780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 ve 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87944" y="1910425"/>
            <a:ext cx="206284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071325" y="1546879"/>
            <a:ext cx="28211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Rönesans Avrupa’da bilim, kültür, sanat, mimari ve edebiyat alanındaki gelişim ve değişimleri kapsar.</a:t>
            </a: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90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I-</a:t>
            </a:r>
            <a:r>
              <a:rPr lang="fi-FI" sz="1600" i="1" dirty="0" smtClean="0">
                <a:solidFill>
                  <a:srgbClr val="00B0F0"/>
                </a:solidFill>
                <a:latin typeface="Comic Sans MS" pitchFamily="66" charset="0"/>
              </a:rPr>
              <a:t>Herkesin </a:t>
            </a:r>
            <a:r>
              <a:rPr lang="fi-FI" sz="1600" i="1" dirty="0">
                <a:solidFill>
                  <a:srgbClr val="00B0F0"/>
                </a:solidFill>
                <a:latin typeface="Comic Sans MS" pitchFamily="66" charset="0"/>
              </a:rPr>
              <a:t>kanun önünde eşit </a:t>
            </a:r>
            <a:r>
              <a:rPr lang="fi-FI" sz="1600" i="1" dirty="0" smtClean="0">
                <a:solidFill>
                  <a:srgbClr val="00B0F0"/>
                </a:solidFill>
                <a:latin typeface="Comic Sans MS" pitchFamily="66" charset="0"/>
              </a:rPr>
              <a:t>olması</a:t>
            </a:r>
            <a:endParaRPr lang="tr-TR" sz="1600" i="1" dirty="0" smtClean="0">
              <a:solidFill>
                <a:srgbClr val="00B0F0"/>
              </a:solidFill>
              <a:latin typeface="Comic Sans MS" pitchFamily="66" charset="0"/>
            </a:endParaRPr>
          </a:p>
          <a:p>
            <a:pPr lvl="0"/>
            <a:r>
              <a:rPr lang="tr-TR" sz="1600" i="1" dirty="0" smtClean="0">
                <a:solidFill>
                  <a:srgbClr val="00B0F0"/>
                </a:solidFill>
                <a:latin typeface="Comic Sans MS" pitchFamily="66" charset="0"/>
              </a:rPr>
              <a:t>II-</a:t>
            </a:r>
            <a:r>
              <a:rPr lang="sv-SE" sz="1600" i="1" dirty="0">
                <a:solidFill>
                  <a:srgbClr val="00B0F0"/>
                </a:solidFill>
                <a:latin typeface="Comic Sans MS" pitchFamily="66" charset="0"/>
              </a:rPr>
              <a:t>Herkesin gelirine göre vergi ödemesi</a:t>
            </a:r>
            <a:endParaRPr lang="tr-TR" sz="1600" i="1" dirty="0">
              <a:solidFill>
                <a:srgbClr val="00B0F0"/>
              </a:solidFill>
              <a:latin typeface="Comic Sans MS" pitchFamily="66" charset="0"/>
            </a:endParaRPr>
          </a:p>
          <a:p>
            <a:r>
              <a:rPr lang="tr-TR" sz="1600" i="1" dirty="0">
                <a:solidFill>
                  <a:srgbClr val="00B0F0"/>
                </a:solidFill>
                <a:latin typeface="Comic Sans MS" pitchFamily="66" charset="0"/>
              </a:rPr>
              <a:t>III-Açık mahkemede ve eşit şartlarda yargılanma</a:t>
            </a:r>
          </a:p>
          <a:p>
            <a:endParaRPr lang="tr-TR" sz="1600" b="1" dirty="0" smtClean="0">
              <a:solidFill>
                <a:prstClr val="white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Tanzimat Fermanı’nın verilen maddelerinden hangisi ya da hangileri </a:t>
            </a:r>
            <a:r>
              <a:rPr lang="tr-TR" sz="1600" b="1" dirty="0" smtClean="0">
                <a:solidFill>
                  <a:srgbClr val="FF0000"/>
                </a:solidFill>
                <a:latin typeface="Comic Sans MS" pitchFamily="66" charset="0"/>
              </a:rPr>
              <a:t>hukuk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alanıyla ilgilidir?</a:t>
            </a:r>
            <a:r>
              <a:rPr lang="tr-TR" sz="1600" b="1" dirty="0" smtClean="0">
                <a:solidFill>
                  <a:prstClr val="white"/>
                </a:solidFill>
                <a:latin typeface="Comic Sans MS" pitchFamily="66" charset="0"/>
              </a:rPr>
              <a:t> </a:t>
            </a:r>
            <a:endParaRPr lang="tr-TR" sz="1600" b="1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472980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0940" y="5481246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Yalnız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19658" y="472980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Yalnız 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I, II ve III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8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87944" y="1910425"/>
            <a:ext cx="206284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>
                  <a:latin typeface="Comic Sans MS" pitchFamily="66" charset="0"/>
                </a:rPr>
                <a:t>Mahkemeler, anayasalar ve kanunlar bu alanla ilgilidir.</a:t>
              </a: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08538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Osmanlı Devleti’nin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armasındaki </a:t>
            </a:r>
            <a:r>
              <a:rPr lang="tr-TR" sz="1600" b="1" dirty="0" smtClean="0">
                <a:solidFill>
                  <a:srgbClr val="FF0000"/>
                </a:solidFill>
                <a:latin typeface="Comic Sans MS" pitchFamily="66" charset="0"/>
              </a:rPr>
              <a:t>kırmızı sancak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neyi temsil eder?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9245" y="5552251"/>
            <a:ext cx="3022050" cy="624028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Türk ordusunu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847786" y="4668577"/>
            <a:ext cx="3022051" cy="66970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Adaleti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399245" y="4699486"/>
            <a:ext cx="3022050" cy="63879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Hilafeti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847786" y="5481247"/>
            <a:ext cx="3022051" cy="67485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Osmanlı kültürünü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23549" y="1910425"/>
            <a:ext cx="212723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7" y="1265405"/>
            <a:ext cx="3361566" cy="197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236739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orçlunun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ismini ve ne kadar borcu olduğunu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göstermesi bakımından günümüzdeki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veresiye defterlerine Osmanlılarda ne ad verilirdi?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Zimem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Defteri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Mühimme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Defteri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Ruzname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Mecmua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697792" y="1910425"/>
            <a:ext cx="2152996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919280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067630" y="1546879"/>
            <a:ext cx="2828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  <a:latin typeface="Comic Sans MS" pitchFamily="66" charset="0"/>
              </a:rPr>
              <a:t>Özellikle zenginler bu defterlerden tanımadığı insanların borcunu Ramazan aylarında sildirirlerdi.</a:t>
            </a:r>
            <a:endParaRPr lang="tr-TR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655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Osmanlı armasındaki hangi sembol uygulanan ‘</a:t>
            </a:r>
            <a:r>
              <a:rPr lang="tr-TR" sz="1600" b="1" i="1" dirty="0" err="1" smtClean="0">
                <a:solidFill>
                  <a:schemeClr val="bg1"/>
                </a:solidFill>
                <a:latin typeface="Comic Sans MS" pitchFamily="66" charset="0"/>
              </a:rPr>
              <a:t>İstimâlet</a:t>
            </a:r>
            <a:r>
              <a:rPr lang="tr-TR" sz="1600" b="1" i="1" dirty="0" smtClean="0">
                <a:solidFill>
                  <a:schemeClr val="bg1"/>
                </a:solidFill>
                <a:latin typeface="Comic Sans MS" pitchFamily="66" charset="0"/>
              </a:rPr>
              <a:t> politikasını’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temsil eder?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476965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Çiçekler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0940" y="547094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Güneş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Kuranı Kerim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Terazi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556124" y="1910425"/>
            <a:ext cx="229466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5" y="1325668"/>
            <a:ext cx="3361567" cy="204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658249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Kahve Osmanlı Devletine yaklaşık 450 yıl önce hangi ülkeden getirilmiştir? 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Yemen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69257" y="548038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Mısır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Etiyopya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69257" y="47675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Irak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00823" y="1910425"/>
            <a:ext cx="2049965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13" y="1404722"/>
            <a:ext cx="2931844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74869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Osmanlı Devleti’nin armasındaki </a:t>
            </a:r>
            <a:r>
              <a:rPr lang="tr-TR" sz="1600" b="1" dirty="0" smtClean="0">
                <a:solidFill>
                  <a:srgbClr val="00FF00"/>
                </a:solidFill>
                <a:latin typeface="Comic Sans MS" pitchFamily="66" charset="0"/>
              </a:rPr>
              <a:t>yeşil </a:t>
            </a:r>
            <a:r>
              <a:rPr lang="tr-TR" sz="1600" b="1" dirty="0">
                <a:solidFill>
                  <a:srgbClr val="00FF00"/>
                </a:solidFill>
                <a:latin typeface="Comic Sans MS" pitchFamily="66" charset="0"/>
              </a:rPr>
              <a:t>sancak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neyi temsil eder?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244699" y="4778522"/>
            <a:ext cx="3041368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Hilafeti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Türk ordusunu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44699" y="5481247"/>
            <a:ext cx="3041368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Dünyadaki Müslümanların koruyucusu olduğunu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Osmanlı kültürünü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23549" y="1910425"/>
            <a:ext cx="212723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26582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83" y="1301533"/>
            <a:ext cx="3049145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5361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S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uda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erimez boyaların yüzeye serpilip kâğıda alınmasıyla oluşan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kâğıt bezeme sanatının ortaya çıkıp Dünya’ya yayıldığı alan neresidir?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Türkistan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Çin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Mısır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İran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10670" y="1910425"/>
            <a:ext cx="2140118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4" action="ppaction://hlinksldjump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7" y="1353616"/>
            <a:ext cx="3361566" cy="197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3223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Osmanlı Devleti’nin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armasındaki </a:t>
            </a:r>
            <a:r>
              <a:rPr lang="tr-TR" sz="1600" b="1" dirty="0" smtClean="0">
                <a:solidFill>
                  <a:srgbClr val="00B0F0"/>
                </a:solidFill>
                <a:latin typeface="Comic Sans MS" pitchFamily="66" charset="0"/>
              </a:rPr>
              <a:t>‘Madalyonların asılı olduğu </a:t>
            </a:r>
            <a:r>
              <a:rPr lang="tr-TR" sz="1600" b="1" smtClean="0">
                <a:solidFill>
                  <a:srgbClr val="00B0F0"/>
                </a:solidFill>
                <a:latin typeface="Comic Sans MS" pitchFamily="66" charset="0"/>
              </a:rPr>
              <a:t>aksamlar’ </a:t>
            </a:r>
            <a:r>
              <a:rPr lang="tr-TR" sz="1600" b="1" smtClean="0">
                <a:solidFill>
                  <a:schemeClr val="bg1"/>
                </a:solidFill>
                <a:latin typeface="Comic Sans MS" pitchFamily="66" charset="0"/>
              </a:rPr>
              <a:t>neyi simgeler?</a:t>
            </a:r>
            <a:endParaRPr lang="tr-TR" sz="16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Osmanlı kültürünü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991578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Donanmayı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8971229" y="5466257"/>
            <a:ext cx="2991579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Dünyadaki Müslümanların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koruyucusu olduğunu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429397" y="476507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Devletin bütünlüğünü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736428" y="1910425"/>
            <a:ext cx="2114360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Akış Çizelgesi: Belge 67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0247826" y="3300740"/>
            <a:ext cx="1714983" cy="886970"/>
          </a:xfrm>
          <a:prstGeom prst="flowChartDocumen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YARIŞMAYI BİTİR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rId15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Osmanlı devleti çok uluslu bir devletti.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1" name="Komut Düğmesi: Dön 120">
            <a:hlinkClick r:id="" action="ppaction://hlinkshowjump?jump=nextslide" highlightClick="1"/>
          </p:cNvPr>
          <p:cNvSpPr/>
          <p:nvPr/>
        </p:nvSpPr>
        <p:spPr>
          <a:xfrm>
            <a:off x="6062979" y="3902792"/>
            <a:ext cx="512091" cy="426742"/>
          </a:xfrm>
          <a:prstGeom prst="actionButtonReturn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3315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8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8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8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8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8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8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908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408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908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6908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1408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408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1908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6408"/>
                            </p:stCondLst>
                            <p:childTnLst>
                              <p:par>
                                <p:cTn id="2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2408"/>
                            </p:stCondLst>
                            <p:childTnLst>
                              <p:par>
                                <p:cTn id="2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46908"/>
                            </p:stCondLst>
                            <p:childTnLst>
                              <p:par>
                                <p:cTn id="2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1408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7408"/>
                            </p:stCondLst>
                            <p:childTnLst>
                              <p:par>
                                <p:cTn id="30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61908"/>
                            </p:stCondLst>
                            <p:childTnLst>
                              <p:par>
                                <p:cTn id="32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66408"/>
                            </p:stCondLst>
                            <p:childTnLst>
                              <p:par>
                                <p:cTn id="34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72408"/>
                            </p:stCondLst>
                            <p:childTnLst>
                              <p:par>
                                <p:cTn id="37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6908"/>
                            </p:stCondLst>
                            <p:childTnLst>
                              <p:par>
                                <p:cTn id="39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81408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87408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rgbClr val="7030A0"/>
                </a:solidFill>
                <a:latin typeface="Comic Sans MS" pitchFamily="66" charset="0"/>
              </a:rPr>
              <a:t>Tanım: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smtClean="0">
                <a:solidFill>
                  <a:srgbClr val="00FF00"/>
                </a:solidFill>
                <a:latin typeface="Comic Sans MS" pitchFamily="66" charset="0"/>
              </a:rPr>
              <a:t>“Hat</a:t>
            </a:r>
            <a:r>
              <a:rPr lang="tr-TR" sz="1600" b="1" dirty="0">
                <a:solidFill>
                  <a:srgbClr val="00FF00"/>
                </a:solidFill>
                <a:latin typeface="Comic Sans MS" pitchFamily="66" charset="0"/>
              </a:rPr>
              <a:t>” güzel yazı yazma ve süsleme sanatıdır. Bu işi yapanlara da hattat denir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</a:p>
          <a:p>
            <a:endParaRPr lang="tr-TR" sz="1600" b="1" u="sng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Hangisi Osmanlı Devletinde meşhur hattatlar arasında yer alır?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4767192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Şeyh Hamdullah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9397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Mustafa Reşit Paşa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Evliya Çelebi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Nefi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9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00823" y="1910425"/>
            <a:ext cx="2049965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9" name="Komut Düğmesi: İleri veya Sonraki 68">
            <a:hlinkClick r:id="rId13" action="ppaction://hlinksldjump" highlightClick="1">
              <a:snd r:embed="rId14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>
                  <a:latin typeface="Comic Sans MS" pitchFamily="66" charset="0"/>
                </a:rPr>
                <a:t>Ahmet </a:t>
              </a:r>
              <a:r>
                <a:rPr lang="tr-TR" dirty="0" err="1">
                  <a:latin typeface="Comic Sans MS" pitchFamily="66" charset="0"/>
                </a:rPr>
                <a:t>Karahisarî</a:t>
              </a:r>
              <a:r>
                <a:rPr lang="tr-TR" dirty="0">
                  <a:latin typeface="Comic Sans MS" pitchFamily="66" charset="0"/>
                </a:rPr>
                <a:t>, Hafız Osman, </a:t>
              </a:r>
              <a:r>
                <a:rPr lang="tr-TR" dirty="0" err="1" smtClean="0">
                  <a:latin typeface="Comic Sans MS" pitchFamily="66" charset="0"/>
                </a:rPr>
                <a:t>Dedezade</a:t>
              </a:r>
              <a:r>
                <a:rPr lang="tr-TR" dirty="0" smtClean="0">
                  <a:latin typeface="Comic Sans MS" pitchFamily="66" charset="0"/>
                </a:rPr>
                <a:t> diğer hattatlardır.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050383" y="3324002"/>
            <a:ext cx="1965460" cy="307777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latin typeface="Comic Sans MS" pitchFamily="66" charset="0"/>
              </a:rPr>
              <a:t>SORU DEĞİŞTİ</a:t>
            </a:r>
            <a:endParaRPr lang="tr-TR" sz="1400" b="1" dirty="0">
              <a:latin typeface="Comic Sans MS" pitchFamily="66" charset="0"/>
            </a:endParaRPr>
          </a:p>
        </p:txBody>
      </p:sp>
      <p:sp>
        <p:nvSpPr>
          <p:cNvPr id="113" name="Akış Çizelgesi: Belge 112">
            <a:hlinkClick r:id="rId17" action="ppaction://hlinksldjump" highlightClick="1">
              <a:snd r:embed="rId14" name="click.wav"/>
            </a:hlinkClick>
          </p:cNvPr>
          <p:cNvSpPr/>
          <p:nvPr/>
        </p:nvSpPr>
        <p:spPr>
          <a:xfrm>
            <a:off x="10247826" y="3300740"/>
            <a:ext cx="1714983" cy="886970"/>
          </a:xfrm>
          <a:prstGeom prst="flowChartDocumen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YARIŞMAYI BİTİR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39281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38659" y="4418547"/>
            <a:ext cx="5370490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1515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Turnadağ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Savaşı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ile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Dulkadiroğlu Beyliği’ni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ortadan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kaldırarak Anadolu Türk siyasi birliğini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kesin olarak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sağlayan Türk hakanı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1230" y="4771180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Yavuz Sultan Selim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23401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II. Beyazıt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6531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Fatih Sultan Mehmet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Kanuni Sultan Süleyman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1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939427" y="1910894"/>
            <a:ext cx="1985571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 smtClean="0">
                  <a:latin typeface="Comic Sans MS" pitchFamily="66" charset="0"/>
                </a:rPr>
                <a:t>Bu hükümdar Osmanlı’nın </a:t>
              </a:r>
              <a:r>
                <a:rPr lang="tr-TR" dirty="0">
                  <a:latin typeface="Comic Sans MS" pitchFamily="66" charset="0"/>
                </a:rPr>
                <a:t>b</a:t>
              </a:r>
              <a:r>
                <a:rPr lang="tr-TR" dirty="0" smtClean="0">
                  <a:latin typeface="Comic Sans MS" pitchFamily="66" charset="0"/>
                </a:rPr>
                <a:t>atı ve güney sınırlarındaki Türk ve İslam devletleriyle mücadele etmiştir.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777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'te 3 Tarih altyap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91198" y="-896007"/>
            <a:ext cx="609600" cy="609600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1040481" y="1327568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255169" y="465658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260577" y="426196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7000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52340" y="3863469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260577" y="347371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30000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252337" y="3079096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60000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1244100" y="269424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125000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1260578" y="230553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250000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252338" y="1910913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500000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1257749" y="151242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966339" y="974135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FFC000"/>
                </a:solidFill>
                <a:latin typeface="Comic Sans MS" pitchFamily="66" charset="0"/>
              </a:rPr>
              <a:t>KAZANILAN TUTAR</a:t>
            </a:r>
            <a:endParaRPr lang="tr-TR" sz="1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257442" y="505464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24" name="Grup 23"/>
          <p:cNvGrpSpPr/>
          <p:nvPr/>
        </p:nvGrpSpPr>
        <p:grpSpPr>
          <a:xfrm>
            <a:off x="1218946" y="332854"/>
            <a:ext cx="1533878" cy="473700"/>
            <a:chOff x="4493175" y="5659227"/>
            <a:chExt cx="2506715" cy="599684"/>
          </a:xfrm>
        </p:grpSpPr>
        <p:sp>
          <p:nvSpPr>
            <p:cNvPr id="25" name="Yuvarlatılmış Dikdörtgen 24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4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26" name="Kiriş 25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Comic Sans MS" pitchFamily="66" charset="0"/>
              </a:endParaRPr>
            </a:p>
          </p:txBody>
        </p:sp>
      </p:grpSp>
      <p:sp>
        <p:nvSpPr>
          <p:cNvPr id="27" name="Metin kutusu 26"/>
          <p:cNvSpPr txBox="1"/>
          <p:nvPr/>
        </p:nvSpPr>
        <p:spPr>
          <a:xfrm>
            <a:off x="148906" y="5470287"/>
            <a:ext cx="12172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 w="38100" cmpd="sng">
                  <a:solidFill>
                    <a:srgbClr val="422300"/>
                  </a:solidFill>
                  <a:prstDash val="solid"/>
                </a:ln>
                <a:solidFill>
                  <a:srgbClr val="FF9801"/>
                </a:solidFill>
                <a:latin typeface="Comic Sans MS" pitchFamily="66" charset="0"/>
              </a:rPr>
              <a:t>3’TE 3 </a:t>
            </a:r>
            <a:r>
              <a:rPr lang="tr-TR" sz="4400" b="1" dirty="0" smtClean="0">
                <a:ln w="38100" cmpd="sng">
                  <a:solidFill>
                    <a:srgbClr val="422300"/>
                  </a:solidFill>
                  <a:prstDash val="solid"/>
                </a:ln>
                <a:solidFill>
                  <a:srgbClr val="FF9801"/>
                </a:solidFill>
                <a:latin typeface="Comic Sans MS" pitchFamily="66" charset="0"/>
              </a:rPr>
              <a:t>TARİH YARIŞMA SONUÇLARI</a:t>
            </a:r>
            <a:endParaRPr lang="tr-TR" sz="4400" b="1" dirty="0">
              <a:ln w="38100" cmpd="sng">
                <a:solidFill>
                  <a:srgbClr val="422300"/>
                </a:solidFill>
                <a:prstDash val="solid"/>
              </a:ln>
              <a:solidFill>
                <a:srgbClr val="FF9801"/>
              </a:solidFill>
              <a:latin typeface="Comic Sans MS" pitchFamily="66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3783668" y="1316094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>
              <a:latin typeface="Comic Sans MS" pitchFamily="66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3998356" y="4645108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4003764" y="425049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7000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3995527" y="385199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4003764" y="346223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30000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3995524" y="306762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60000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3987287" y="2682773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125000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4003765" y="229405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250000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3995525" y="1899439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500000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4000936" y="150094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3709526" y="962661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FFC000"/>
                </a:solidFill>
                <a:latin typeface="Comic Sans MS" pitchFamily="66" charset="0"/>
              </a:rPr>
              <a:t>KAZANILAN TUTAR</a:t>
            </a:r>
            <a:endParaRPr lang="tr-TR" sz="1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4000629" y="504316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6588567" y="1327568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>
              <a:latin typeface="Comic Sans MS" pitchFamily="66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6803255" y="465658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808663" y="426196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7000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6800426" y="3863469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4" name="Yuvarlatılmış Dikdörtgen 43"/>
          <p:cNvSpPr/>
          <p:nvPr/>
        </p:nvSpPr>
        <p:spPr>
          <a:xfrm>
            <a:off x="6808663" y="347371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30000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5" name="Yuvarlatılmış Dikdörtgen 44"/>
          <p:cNvSpPr/>
          <p:nvPr/>
        </p:nvSpPr>
        <p:spPr>
          <a:xfrm>
            <a:off x="6800423" y="3079096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60000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6" name="Yuvarlatılmış Dikdörtgen 45"/>
          <p:cNvSpPr/>
          <p:nvPr/>
        </p:nvSpPr>
        <p:spPr>
          <a:xfrm>
            <a:off x="6792186" y="269424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125000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7" name="Yuvarlatılmış Dikdörtgen 46"/>
          <p:cNvSpPr/>
          <p:nvPr/>
        </p:nvSpPr>
        <p:spPr>
          <a:xfrm>
            <a:off x="6808664" y="230553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250000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8" name="Yuvarlatılmış Dikdörtgen 47"/>
          <p:cNvSpPr/>
          <p:nvPr/>
        </p:nvSpPr>
        <p:spPr>
          <a:xfrm>
            <a:off x="6800424" y="1910913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500000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Yuvarlatılmış Dikdörtgen 48"/>
          <p:cNvSpPr/>
          <p:nvPr/>
        </p:nvSpPr>
        <p:spPr>
          <a:xfrm>
            <a:off x="6805835" y="151242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6514425" y="974135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FFC000"/>
                </a:solidFill>
                <a:latin typeface="Comic Sans MS" pitchFamily="66" charset="0"/>
              </a:rPr>
              <a:t>KAZANILAN TUTAR</a:t>
            </a:r>
            <a:endParaRPr lang="tr-TR" sz="1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6805528" y="505464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9315956" y="1316094"/>
            <a:ext cx="1872326" cy="4159280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400">
              <a:latin typeface="Comic Sans MS" pitchFamily="66" charset="0"/>
            </a:endParaRPr>
          </a:p>
        </p:txBody>
      </p:sp>
      <p:sp>
        <p:nvSpPr>
          <p:cNvPr id="53" name="Yuvarlatılmış Dikdörtgen 52"/>
          <p:cNvSpPr/>
          <p:nvPr/>
        </p:nvSpPr>
        <p:spPr>
          <a:xfrm>
            <a:off x="9530644" y="4645108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9536052" y="4250491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7000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9527815" y="3851995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9536052" y="346223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30000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Yuvarlatılmış Dikdörtgen 56"/>
          <p:cNvSpPr/>
          <p:nvPr/>
        </p:nvSpPr>
        <p:spPr>
          <a:xfrm>
            <a:off x="9527812" y="3067622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60000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9519575" y="2682773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125000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9536053" y="229405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250000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9527813" y="1899439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500000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1" name="Yuvarlatılmış Dikdörtgen 60"/>
          <p:cNvSpPr/>
          <p:nvPr/>
        </p:nvSpPr>
        <p:spPr>
          <a:xfrm>
            <a:off x="9533224" y="150094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1000000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9241814" y="962661"/>
            <a:ext cx="2074460" cy="439932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rgbClr val="FFC000"/>
                </a:solidFill>
                <a:latin typeface="Comic Sans MS" pitchFamily="66" charset="0"/>
              </a:rPr>
              <a:t>KAZANILAN TUTAR</a:t>
            </a:r>
            <a:endParaRPr lang="tr-TR" sz="1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63" name="Yuvarlatılmış Dikdörtgen 62"/>
          <p:cNvSpPr/>
          <p:nvPr/>
        </p:nvSpPr>
        <p:spPr>
          <a:xfrm>
            <a:off x="9532917" y="5043167"/>
            <a:ext cx="1455517" cy="33363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solidFill>
                  <a:schemeClr val="tx1"/>
                </a:solidFill>
                <a:latin typeface="Comic Sans MS" pitchFamily="66" charset="0"/>
              </a:rPr>
              <a:t>0 TL</a:t>
            </a:r>
            <a:endParaRPr lang="tr-TR" sz="1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64" name="Grup 63"/>
          <p:cNvGrpSpPr/>
          <p:nvPr/>
        </p:nvGrpSpPr>
        <p:grpSpPr>
          <a:xfrm>
            <a:off x="3953728" y="336213"/>
            <a:ext cx="1533878" cy="473700"/>
            <a:chOff x="4493175" y="5659227"/>
            <a:chExt cx="2506715" cy="599684"/>
          </a:xfrm>
        </p:grpSpPr>
        <p:sp>
          <p:nvSpPr>
            <p:cNvPr id="65" name="Yuvarlatılmış Dikdörtgen 64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4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6" name="Kiriş 65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Comic Sans MS" pitchFamily="66" charset="0"/>
              </a:endParaRPr>
            </a:p>
          </p:txBody>
        </p:sp>
      </p:grpSp>
      <p:grpSp>
        <p:nvGrpSpPr>
          <p:cNvPr id="67" name="Grup 66"/>
          <p:cNvGrpSpPr/>
          <p:nvPr/>
        </p:nvGrpSpPr>
        <p:grpSpPr>
          <a:xfrm>
            <a:off x="6768270" y="378495"/>
            <a:ext cx="1533878" cy="473700"/>
            <a:chOff x="4493175" y="5659227"/>
            <a:chExt cx="2506715" cy="599684"/>
          </a:xfrm>
        </p:grpSpPr>
        <p:sp>
          <p:nvSpPr>
            <p:cNvPr id="68" name="Yuvarlatılmış Dikdörtgen 67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4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9" name="Kiriş 68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Comic Sans MS" pitchFamily="66" charset="0"/>
              </a:endParaRPr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9503052" y="381854"/>
            <a:ext cx="1533878" cy="473700"/>
            <a:chOff x="4493175" y="5659227"/>
            <a:chExt cx="2506715" cy="599684"/>
          </a:xfrm>
        </p:grpSpPr>
        <p:sp>
          <p:nvSpPr>
            <p:cNvPr id="71" name="Yuvarlatılmış Dikdörtgen 70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4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72" name="Kiriş 71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39682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l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Orhan Bey zamanında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hangi beylik 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Osmanlı Devleti’ne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bağlanarak denizcilik</a:t>
            </a:r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faaliyetlerinin başlamasına zemin hazırlamıştır?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29397" y="546625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Karesioğulları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507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>
                <a:solidFill>
                  <a:schemeClr val="bg1"/>
                </a:solidFill>
                <a:latin typeface="Comic Sans MS" pitchFamily="66" charset="0"/>
              </a:rPr>
              <a:t>B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Candaroğulları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Karamanoğulları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Menteşeoğulları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2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90975" y="1910425"/>
            <a:ext cx="1959813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KOSOVA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262907" y="936031"/>
            <a:ext cx="5775742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70" y="1358333"/>
            <a:ext cx="3541932" cy="207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691248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Amasra, Sinop, Trabzon şehirleri ve Kırım yarımadasını alarak İpek yolu ticaretini kontrol altına alan Türk hükümdarı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020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II. Mehmet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0427" y="546945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I. Süleyman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476719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II. Beyazıt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I. Selim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2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844280" y="1910894"/>
            <a:ext cx="1812139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NİĞBOLU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>
                  <a:latin typeface="Comic Sans MS" pitchFamily="66" charset="0"/>
                </a:rPr>
                <a:t>“Avni” lakabıyla şiirler</a:t>
              </a:r>
            </a:p>
            <a:p>
              <a:pPr algn="ctr"/>
              <a:r>
                <a:rPr lang="tr-TR" dirty="0">
                  <a:latin typeface="Comic Sans MS" pitchFamily="66" charset="0"/>
                </a:rPr>
                <a:t>y</a:t>
              </a:r>
              <a:r>
                <a:rPr lang="tr-TR" dirty="0" smtClean="0">
                  <a:latin typeface="Comic Sans MS" pitchFamily="66" charset="0"/>
                </a:rPr>
                <a:t>azacak kadar edebi bilgiye sahipti.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4334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578295" y="4418547"/>
            <a:ext cx="5115697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Osmanlı devletinin ilk kaptanı deryası olan ve </a:t>
            </a:r>
            <a:r>
              <a:rPr lang="tr-TR" sz="1600" b="1" dirty="0" err="1" smtClean="0">
                <a:solidFill>
                  <a:schemeClr val="bg1"/>
                </a:solidFill>
                <a:latin typeface="Comic Sans MS" pitchFamily="66" charset="0"/>
              </a:rPr>
              <a:t>Preveze</a:t>
            </a:r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 Deniz Savaşı’nda Haçlı donanmasını yenerek Akdeniz’de Türk üstünlüğünü pekiştiren denizcimiz hangisidir?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970200" y="4767194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Barbaros Hızır Hayrettin Paşa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31932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Salih Reis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Kılıç Ali Paşa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Turgut Reis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2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B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903855" y="1910425"/>
            <a:ext cx="1946934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VARNA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r-TR" dirty="0" smtClean="0">
                  <a:latin typeface="Comic Sans MS" pitchFamily="66" charset="0"/>
                </a:rPr>
                <a:t>Kanuni Sultan Süleyman’ın daveti üzerine payitahta gelerek Cezayir’in anahtarını Kanuni Sultan Süleyman’a teslim etmiştir.</a:t>
              </a:r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870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2" fill="hold">
                      <p:stCondLst>
                        <p:cond delay="0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Yuvarlatılmış Dikdörtgen 4"/>
          <p:cNvSpPr/>
          <p:nvPr/>
        </p:nvSpPr>
        <p:spPr>
          <a:xfrm>
            <a:off x="3451538" y="4418547"/>
            <a:ext cx="5357611" cy="189077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Doğu Akdeniz hakimiyetinin pekişmesi açısından önemli olan hangi ada, II. Selim zamanında fethedilmiştir?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44387" y="476925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A) Kıbrıs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971230" y="4767193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B) Rodos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29397" y="5466935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C) Girit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971230" y="5481247"/>
            <a:ext cx="2856670" cy="573201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600" b="1" dirty="0" smtClean="0">
                <a:solidFill>
                  <a:schemeClr val="bg1"/>
                </a:solidFill>
                <a:latin typeface="Comic Sans MS" pitchFamily="66" charset="0"/>
              </a:rPr>
              <a:t>D) İmroz</a:t>
            </a:r>
            <a:endParaRPr lang="tr-T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280901" y="3911033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%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6669945" y="3902792"/>
            <a:ext cx="512091" cy="426742"/>
            <a:chOff x="7282250" y="3974755"/>
            <a:chExt cx="469556" cy="391296"/>
          </a:xfrm>
        </p:grpSpPr>
        <p:sp>
          <p:nvSpPr>
            <p:cNvPr id="17" name="Yuvarlatılmış Dikdörtgen 16"/>
            <p:cNvSpPr/>
            <p:nvPr/>
          </p:nvSpPr>
          <p:spPr>
            <a:xfrm>
              <a:off x="7282250" y="3974755"/>
              <a:ext cx="469556" cy="391296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 dirty="0">
                <a:solidFill>
                  <a:srgbClr val="FFC000"/>
                </a:solidFill>
                <a:latin typeface="Comic Sans MS" pitchFamily="66" charset="0"/>
              </a:endParaRPr>
            </a:p>
          </p:txBody>
        </p:sp>
        <p:sp>
          <p:nvSpPr>
            <p:cNvPr id="18" name="Gülen Yüz 17"/>
            <p:cNvSpPr/>
            <p:nvPr/>
          </p:nvSpPr>
          <p:spPr>
            <a:xfrm>
              <a:off x="7389343" y="4040659"/>
              <a:ext cx="271847" cy="271852"/>
            </a:xfrm>
            <a:prstGeom prst="smileyFac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30" name="Yuvarlatılmış Dikdörtgen 29"/>
          <p:cNvSpPr/>
          <p:nvPr/>
        </p:nvSpPr>
        <p:spPr>
          <a:xfrm>
            <a:off x="4148473" y="3956661"/>
            <a:ext cx="1297727" cy="381114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SORU 2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5499897" y="301602"/>
            <a:ext cx="2074460" cy="622809"/>
          </a:xfrm>
          <a:prstGeom prst="roundRect">
            <a:avLst/>
          </a:prstGeom>
          <a:solidFill>
            <a:srgbClr val="00FF00"/>
          </a:solidFill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 smtClean="0">
                <a:ln w="0"/>
                <a:solidFill>
                  <a:schemeClr val="tx1"/>
                </a:solidFill>
                <a:latin typeface="Comic Sans MS" pitchFamily="66" charset="0"/>
              </a:rPr>
              <a:t>DOĞRU CEVABI GÖSTER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2463846" y="2011544"/>
            <a:ext cx="1114449" cy="984994"/>
          </a:xfrm>
          <a:prstGeom prst="round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02857" y="3910881"/>
            <a:ext cx="512091" cy="42674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C000"/>
                </a:solidFill>
                <a:latin typeface="Comic Sans MS" pitchFamily="66" charset="0"/>
              </a:rPr>
              <a:t>X</a:t>
            </a:r>
            <a:endParaRPr lang="tr-TR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0738022" y="423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734306" y="419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0737078" y="4222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739850" y="425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0742623" y="41121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27107" y="41232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3'te 3 Tarih sor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082513" y="-1335336"/>
            <a:ext cx="609600" cy="609600"/>
          </a:xfrm>
          <a:prstGeom prst="rect">
            <a:avLst/>
          </a:prstGeom>
        </p:spPr>
      </p:pic>
      <p:grpSp>
        <p:nvGrpSpPr>
          <p:cNvPr id="58" name="Grup 57"/>
          <p:cNvGrpSpPr/>
          <p:nvPr/>
        </p:nvGrpSpPr>
        <p:grpSpPr>
          <a:xfrm>
            <a:off x="9942490" y="1910425"/>
            <a:ext cx="1908298" cy="473700"/>
            <a:chOff x="4493175" y="5659227"/>
            <a:chExt cx="2506715" cy="599684"/>
          </a:xfrm>
        </p:grpSpPr>
        <p:sp>
          <p:nvSpPr>
            <p:cNvPr id="59" name="Yuvarlatılmış Dikdörtgen 58"/>
            <p:cNvSpPr/>
            <p:nvPr/>
          </p:nvSpPr>
          <p:spPr>
            <a:xfrm>
              <a:off x="4737538" y="5659821"/>
              <a:ext cx="2262352" cy="58332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600" b="1" dirty="0" smtClean="0">
                  <a:solidFill>
                    <a:srgbClr val="00FF00"/>
                  </a:solidFill>
                  <a:latin typeface="Comic Sans MS" pitchFamily="66" charset="0"/>
                </a:rPr>
                <a:t>PREVEZE</a:t>
              </a:r>
              <a:endParaRPr lang="tr-TR" sz="1600" b="1" dirty="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60" name="Kiriş 59"/>
            <p:cNvSpPr/>
            <p:nvPr/>
          </p:nvSpPr>
          <p:spPr>
            <a:xfrm>
              <a:off x="4493175" y="5659227"/>
              <a:ext cx="662151" cy="599684"/>
            </a:xfrm>
            <a:prstGeom prst="chord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b="1">
                <a:latin typeface="Comic Sans MS" pitchFamily="66" charset="0"/>
              </a:endParaRPr>
            </a:p>
          </p:txBody>
        </p:sp>
      </p:grpSp>
      <p:sp>
        <p:nvSpPr>
          <p:cNvPr id="68" name="Komut Düğmesi: İleri veya Sonraki 67">
            <a:hlinkClick r:id="" action="ppaction://hlinkshowjump?jump=nextslide" highlightClick="1">
              <a:snd r:embed="rId13" name="click.wav"/>
            </a:hlinkClick>
          </p:cNvPr>
          <p:cNvSpPr/>
          <p:nvPr/>
        </p:nvSpPr>
        <p:spPr>
          <a:xfrm>
            <a:off x="11220979" y="2548699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sp>
        <p:nvSpPr>
          <p:cNvPr id="69" name="Komut Düğmesi: İleri veya Sonraki 68">
            <a:hlinkClick r:id="" action="ppaction://hlinkshowjump?jump=previousslide" highlightClick="1">
              <a:snd r:embed="rId13" name="click.wav"/>
            </a:hlinkClick>
          </p:cNvPr>
          <p:cNvSpPr/>
          <p:nvPr/>
        </p:nvSpPr>
        <p:spPr>
          <a:xfrm rot="10800000">
            <a:off x="10284801" y="2549213"/>
            <a:ext cx="704019" cy="535264"/>
          </a:xfrm>
          <a:prstGeom prst="actionButtonForwardNext">
            <a:avLst/>
          </a:prstGeom>
          <a:gradFill flip="none" rotWithShape="1">
            <a:gsLst>
              <a:gs pos="53000">
                <a:srgbClr val="00FF00"/>
              </a:gs>
              <a:gs pos="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b="1">
              <a:latin typeface="Comic Sans MS" pitchFamily="66" charset="0"/>
            </a:endParaRPr>
          </a:p>
        </p:txBody>
      </p:sp>
      <p:grpSp>
        <p:nvGrpSpPr>
          <p:cNvPr id="85" name="Grup 84"/>
          <p:cNvGrpSpPr/>
          <p:nvPr/>
        </p:nvGrpSpPr>
        <p:grpSpPr>
          <a:xfrm>
            <a:off x="4413703" y="936031"/>
            <a:ext cx="5624946" cy="2758356"/>
            <a:chOff x="4413703" y="936031"/>
            <a:chExt cx="5624946" cy="2758356"/>
          </a:xfrm>
        </p:grpSpPr>
        <p:pic>
          <p:nvPicPr>
            <p:cNvPr id="86" name="Resim 8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237" t="14505" r="19608" b="20284"/>
            <a:stretch/>
          </p:blipFill>
          <p:spPr>
            <a:xfrm>
              <a:off x="4413703" y="942267"/>
              <a:ext cx="4136437" cy="2752120"/>
            </a:xfrm>
            <a:prstGeom prst="rect">
              <a:avLst/>
            </a:prstGeom>
          </p:spPr>
        </p:pic>
        <p:pic>
          <p:nvPicPr>
            <p:cNvPr id="87" name="Resim 8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1083" t="16600" r="35158" b="18833"/>
            <a:stretch/>
          </p:blipFill>
          <p:spPr>
            <a:xfrm>
              <a:off x="7951550" y="936031"/>
              <a:ext cx="2087099" cy="2699024"/>
            </a:xfrm>
            <a:prstGeom prst="rect">
              <a:avLst/>
            </a:prstGeom>
          </p:spPr>
        </p:pic>
        <p:sp>
          <p:nvSpPr>
            <p:cNvPr id="88" name="Yuvarlatılmış Dikdörtgen 87"/>
            <p:cNvSpPr/>
            <p:nvPr/>
          </p:nvSpPr>
          <p:spPr>
            <a:xfrm>
              <a:off x="5695583" y="984948"/>
              <a:ext cx="1613432" cy="368668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b="1" dirty="0" smtClean="0">
                  <a:solidFill>
                    <a:schemeClr val="tx1"/>
                  </a:solidFill>
                  <a:latin typeface="Comic Sans MS" pitchFamily="66" charset="0"/>
                </a:rPr>
                <a:t>HOCAYA SOR</a:t>
              </a:r>
              <a:endParaRPr lang="tr-TR" sz="1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9" name="Dikdörtgen 88"/>
            <p:cNvSpPr/>
            <p:nvPr/>
          </p:nvSpPr>
          <p:spPr>
            <a:xfrm>
              <a:off x="4971012" y="1404722"/>
              <a:ext cx="2931846" cy="1837241"/>
            </a:xfrm>
            <a:prstGeom prst="rect">
              <a:avLst/>
            </a:prstGeom>
            <a:noFill/>
            <a:ln>
              <a:solidFill>
                <a:srgbClr val="FFD2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Comic Sans MS" pitchFamily="66" charset="0"/>
              </a:endParaRPr>
            </a:p>
          </p:txBody>
        </p:sp>
      </p:grpSp>
      <p:sp>
        <p:nvSpPr>
          <p:cNvPr id="90" name="Oval 89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746121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6" name="Oval 95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0733929" y="40364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10740025" y="40974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10727833" y="3975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733928" y="40400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738045" y="4081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742161" y="412240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10733920" y="40399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0738036" y="40811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742152" y="39987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0733911" y="40399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738027" y="3957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10742143" y="3998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0733902" y="40398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10738020" y="3957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10742138" y="39986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0733900" y="40397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10738017" y="3957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742133" y="3998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746249" y="40396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738008" y="3957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0742124" y="3998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10733883" y="40396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10737999" y="39572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10742115" y="39983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10746232" y="40395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19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10750350" y="39571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10754466" y="39982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10733873" y="40394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737989" y="39570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10742105" y="39981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10744377" y="40209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10746649" y="40436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10735273" y="39299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10737546" y="39526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10739818" y="397535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147" name="Oval 146"/>
          <p:cNvSpPr/>
          <p:nvPr/>
        </p:nvSpPr>
        <p:spPr>
          <a:xfrm>
            <a:off x="10742090" y="399807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8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10758011" y="402079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7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10746635" y="404351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6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10748907" y="39297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5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10737531" y="395252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4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10739803" y="397524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3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10742078" y="399796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2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10744350" y="402068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1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10746622" y="404343"/>
            <a:ext cx="803189" cy="639113"/>
          </a:xfrm>
          <a:prstGeom prst="ellipse">
            <a:avLst/>
          </a:prstGeom>
          <a:solidFill>
            <a:srgbClr val="00FF00"/>
          </a:solidFill>
          <a:ln w="28575">
            <a:solidFill>
              <a:srgbClr val="005C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tx1"/>
                </a:solidFill>
                <a:latin typeface="Comic Sans MS" pitchFamily="66" charset="0"/>
              </a:rPr>
              <a:t>0</a:t>
            </a:r>
            <a:endParaRPr lang="tr-TR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30" y="1358521"/>
            <a:ext cx="3361566" cy="191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47598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advClick="0">
        <p14:flip dir="r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diaech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8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kaplannnnnn2222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08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08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908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408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908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408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908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408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908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408"/>
                            </p:stCondLst>
                            <p:childTnLst>
                              <p:par>
                                <p:cTn id="11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908"/>
                            </p:stCondLst>
                            <p:childTnLst>
                              <p:par>
                                <p:cTn id="12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408"/>
                            </p:stCondLst>
                            <p:childTnLst>
                              <p:par>
                                <p:cTn id="1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908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4408"/>
                            </p:stCondLst>
                            <p:childTnLst>
                              <p:par>
                                <p:cTn id="14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908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7408"/>
                            </p:stCondLst>
                            <p:childTnLst>
                              <p:par>
                                <p:cTn id="15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908"/>
                            </p:stCondLst>
                            <p:childTnLst>
                              <p:par>
                                <p:cTn id="16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408"/>
                            </p:stCondLst>
                            <p:childTnLst>
                              <p:par>
                                <p:cTn id="17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1908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3408"/>
                            </p:stCondLst>
                            <p:childTnLst>
                              <p:par>
                                <p:cTn id="1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4908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6408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7908"/>
                            </p:stCondLst>
                            <p:childTnLst>
                              <p:par>
                                <p:cTn id="20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9408"/>
                            </p:stCondLst>
                            <p:childTnLst>
                              <p:par>
                                <p:cTn id="21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0908"/>
                            </p:stCondLst>
                            <p:childTnLst>
                              <p:par>
                                <p:cTn id="22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408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43908"/>
                            </p:stCondLst>
                            <p:childTnLst>
                              <p:par>
                                <p:cTn id="23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45408"/>
                            </p:stCondLst>
                            <p:childTnLst>
                              <p:par>
                                <p:cTn id="24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6908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8408"/>
                            </p:stCondLst>
                            <p:childTnLst>
                              <p:par>
                                <p:cTn id="25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49908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1408"/>
                            </p:stCondLst>
                            <p:childTnLst>
                              <p:par>
                                <p:cTn id="26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2908"/>
                            </p:stCondLst>
                            <p:childTnLst>
                              <p:par>
                                <p:cTn id="27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54408"/>
                            </p:stCondLst>
                            <p:childTnLst>
                              <p:par>
                                <p:cTn id="28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908"/>
                            </p:stCondLst>
                            <p:childTnLst>
                              <p:par>
                                <p:cTn id="29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7408"/>
                            </p:stCondLst>
                            <p:childTnLst>
                              <p:par>
                                <p:cTn id="29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58908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408"/>
                            </p:stCondLst>
                            <p:childTnLst>
                              <p:par>
                                <p:cTn id="31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61908"/>
                            </p:stCondLst>
                            <p:childTnLst>
                              <p:par>
                                <p:cTn id="31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3408"/>
                            </p:stCondLst>
                            <p:childTnLst>
                              <p:par>
                                <p:cTn id="3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4908"/>
                            </p:stCondLst>
                            <p:childTnLst>
                              <p:par>
                                <p:cTn id="3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66408"/>
                            </p:stCondLst>
                            <p:childTnLst>
                              <p:par>
                                <p:cTn id="3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67908"/>
                            </p:stCondLst>
                            <p:childTnLst>
                              <p:par>
                                <p:cTn id="34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9408"/>
                            </p:stCondLst>
                            <p:childTnLst>
                              <p:par>
                                <p:cTn id="35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0908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72408"/>
                            </p:stCondLst>
                            <p:childTnLst>
                              <p:par>
                                <p:cTn id="36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73908"/>
                            </p:stCondLst>
                            <p:childTnLst>
                              <p:par>
                                <p:cTn id="37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75408"/>
                            </p:stCondLst>
                            <p:childTnLst>
                              <p:par>
                                <p:cTn id="38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6908"/>
                            </p:stCondLst>
                            <p:childTnLst>
                              <p:par>
                                <p:cTn id="3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8408"/>
                            </p:stCondLst>
                            <p:childTnLst>
                              <p:par>
                                <p:cTn id="39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79908"/>
                            </p:stCondLst>
                            <p:childTnLst>
                              <p:par>
                                <p:cTn id="40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81408"/>
                            </p:stCondLst>
                            <p:childTnLst>
                              <p:par>
                                <p:cTn id="40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82908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84408"/>
                            </p:stCondLst>
                            <p:childTnLst>
                              <p:par>
                                <p:cTn id="42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85908"/>
                            </p:stCondLst>
                            <p:childTnLst>
                              <p:par>
                                <p:cTn id="43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7408"/>
                            </p:stCondLst>
                            <p:childTnLst>
                              <p:par>
                                <p:cTn id="4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88908"/>
                            </p:stCondLst>
                            <p:childTnLst>
                              <p:par>
                                <p:cTn id="444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90408"/>
                            </p:stCondLst>
                            <p:childTnLst>
                              <p:par>
                                <p:cTn id="451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362 kı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ki şı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uc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 showWhenStopped="0">
                <p:cTn id="5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üğ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5" grpId="0" animBg="1"/>
      <p:bldP spid="15" grpId="1" animBg="1"/>
      <p:bldP spid="30" grpId="0" animBg="1"/>
      <p:bldP spid="35" grpId="0" animBg="1"/>
      <p:bldP spid="36" grpId="0" animBg="1"/>
      <p:bldP spid="38" grpId="0" animBg="1"/>
      <p:bldP spid="39" grpId="0" animBg="1"/>
      <p:bldP spid="39" grpId="1" animBg="1"/>
      <p:bldP spid="49" grpId="0" animBg="1"/>
      <p:bldP spid="49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2" grpId="0" animBg="1"/>
      <p:bldP spid="122" grpId="1" animBg="1"/>
      <p:bldP spid="124" grpId="0" animBg="1"/>
      <p:bldP spid="124" grpId="1" animBg="1"/>
      <p:bldP spid="126" grpId="0" animBg="1"/>
      <p:bldP spid="126" grpId="1" animBg="1"/>
      <p:bldP spid="129" grpId="0" animBg="1"/>
      <p:bldP spid="129" grpId="1" animBg="1"/>
      <p:bldP spid="131" grpId="0" animBg="1"/>
      <p:bldP spid="131" grpId="1" animBg="1"/>
      <p:bldP spid="133" grpId="0" animBg="1"/>
      <p:bldP spid="133" grpId="1" animBg="1"/>
      <p:bldP spid="135" grpId="0" animBg="1"/>
      <p:bldP spid="135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6942</TotalTime>
  <Words>5756</Words>
  <PresentationFormat>Özel</PresentationFormat>
  <Paragraphs>3670</Paragraphs>
  <Slides>50</Slides>
  <Notes>0</Notes>
  <HiddenSlides>0</HiddenSlides>
  <MMClips>50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1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</vt:vector>
  </TitlesOfParts>
  <Manager>www.HangiSoru.com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www.HangiSoru.com</dc:title>
  <dc:subject>www.HangiSoru.com</dc:subject>
  <dc:creator>www.HangiSoru.com</dc:creator>
  <cp:keywords>www.HangiSoru.com</cp:keywords>
  <dc:description>www.HangiSoru.com</dc:description>
  <cp:lastModifiedBy>Öğretmenler Odası</cp:lastModifiedBy>
  <cp:revision>2</cp:revision>
  <dcterms:created xsi:type="dcterms:W3CDTF">2018-11-26T11:46:42Z</dcterms:created>
  <dcterms:modified xsi:type="dcterms:W3CDTF">2019-03-10T17:24:01Z</dcterms:modified>
  <cp:category>www.HangiSoru.com</cp:category>
</cp:coreProperties>
</file>