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CC9900"/>
    <a:srgbClr val="CC00CC"/>
    <a:srgbClr val="3399FF"/>
    <a:srgbClr val="000066"/>
    <a:srgbClr val="00CC66"/>
    <a:srgbClr val="666699"/>
    <a:srgbClr val="800080"/>
    <a:srgbClr val="333399"/>
    <a:srgbClr val="FF99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5BCBCA-F710-4367-85F9-77AE7DA9CA36}" type="datetimeFigureOut">
              <a:rPr lang="tr-TR" smtClean="0"/>
              <a:pPr/>
              <a:t>18.11.2017</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9C78D74-A75E-43E0-8CB7-5D3BAE302971}"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C5C09D-091D-49D5-8930-E259D910EDCA}" type="datetimeFigureOut">
              <a:rPr lang="tr-TR" smtClean="0"/>
              <a:pPr/>
              <a:t>18.11.2017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F2D8C6-0F13-4B4C-BFDF-74DDD23D5BAA}"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B5F2D8C6-0F13-4B4C-BFDF-74DDD23D5BAA}" type="slidenum">
              <a:rPr lang="tr-TR" smtClean="0"/>
              <a:pPr/>
              <a:t>6</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97A48E80-8BFD-4BD3-ABF1-276C704C12CD}" type="datetimeFigureOut">
              <a:rPr lang="tr-TR" smtClean="0"/>
              <a:pPr/>
              <a:t>18.11.2017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C9908F7-AD68-4B56-8C1B-AE45D978547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7A48E80-8BFD-4BD3-ABF1-276C704C12CD}" type="datetimeFigureOut">
              <a:rPr lang="tr-TR" smtClean="0"/>
              <a:pPr/>
              <a:t>18.11.2017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C9908F7-AD68-4B56-8C1B-AE45D978547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7A48E80-8BFD-4BD3-ABF1-276C704C12CD}" type="datetimeFigureOut">
              <a:rPr lang="tr-TR" smtClean="0"/>
              <a:pPr/>
              <a:t>18.11.2017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C9908F7-AD68-4B56-8C1B-AE45D978547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7A48E80-8BFD-4BD3-ABF1-276C704C12CD}" type="datetimeFigureOut">
              <a:rPr lang="tr-TR" smtClean="0"/>
              <a:pPr/>
              <a:t>18.11.2017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C9908F7-AD68-4B56-8C1B-AE45D978547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7A48E80-8BFD-4BD3-ABF1-276C704C12CD}" type="datetimeFigureOut">
              <a:rPr lang="tr-TR" smtClean="0"/>
              <a:pPr/>
              <a:t>18.11.2017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C9908F7-AD68-4B56-8C1B-AE45D978547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97A48E80-8BFD-4BD3-ABF1-276C704C12CD}" type="datetimeFigureOut">
              <a:rPr lang="tr-TR" smtClean="0"/>
              <a:pPr/>
              <a:t>18.11.2017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C9908F7-AD68-4B56-8C1B-AE45D978547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97A48E80-8BFD-4BD3-ABF1-276C704C12CD}" type="datetimeFigureOut">
              <a:rPr lang="tr-TR" smtClean="0"/>
              <a:pPr/>
              <a:t>18.11.2017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C9908F7-AD68-4B56-8C1B-AE45D978547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97A48E80-8BFD-4BD3-ABF1-276C704C12CD}" type="datetimeFigureOut">
              <a:rPr lang="tr-TR" smtClean="0"/>
              <a:pPr/>
              <a:t>18.11.2017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C9908F7-AD68-4B56-8C1B-AE45D978547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7A48E80-8BFD-4BD3-ABF1-276C704C12CD}" type="datetimeFigureOut">
              <a:rPr lang="tr-TR" smtClean="0"/>
              <a:pPr/>
              <a:t>18.11.2017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C9908F7-AD68-4B56-8C1B-AE45D978547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7A48E80-8BFD-4BD3-ABF1-276C704C12CD}" type="datetimeFigureOut">
              <a:rPr lang="tr-TR" smtClean="0"/>
              <a:pPr/>
              <a:t>18.11.2017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C9908F7-AD68-4B56-8C1B-AE45D978547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7A48E80-8BFD-4BD3-ABF1-276C704C12CD}" type="datetimeFigureOut">
              <a:rPr lang="tr-TR" smtClean="0"/>
              <a:pPr/>
              <a:t>18.11.2017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C9908F7-AD68-4B56-8C1B-AE45D9785475}"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A48E80-8BFD-4BD3-ABF1-276C704C12CD}" type="datetimeFigureOut">
              <a:rPr lang="tr-TR" smtClean="0"/>
              <a:pPr/>
              <a:t>18.11.2017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9908F7-AD68-4B56-8C1B-AE45D9785475}"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solidFill>
                  <a:srgbClr val="CC0099"/>
                </a:solidFill>
                <a:latin typeface="Century Schoolbook" pitchFamily="18" charset="0"/>
              </a:rPr>
              <a:t>1.ÜNİTE:</a:t>
            </a:r>
            <a:r>
              <a:rPr lang="tr-TR" b="1" dirty="0">
                <a:solidFill>
                  <a:srgbClr val="CC0099"/>
                </a:solidFill>
                <a:latin typeface="Century Schoolbook" pitchFamily="18" charset="0"/>
              </a:rPr>
              <a:t>PEYGAMBERLERE VE İLAHÎ KİTAPLARA İNANÇ</a:t>
            </a:r>
            <a:endParaRPr lang="tr-TR" dirty="0">
              <a:solidFill>
                <a:srgbClr val="CC0099"/>
              </a:solidFill>
              <a:latin typeface="Century Schoolbook" pitchFamily="18" charset="0"/>
            </a:endParaRPr>
          </a:p>
        </p:txBody>
      </p:sp>
      <p:sp>
        <p:nvSpPr>
          <p:cNvPr id="3" name="2 Alt Başlık"/>
          <p:cNvSpPr>
            <a:spLocks noGrp="1"/>
          </p:cNvSpPr>
          <p:nvPr>
            <p:ph type="subTitle" idx="1"/>
          </p:nvPr>
        </p:nvSpPr>
        <p:spPr/>
        <p:txBody>
          <a:bodyPr/>
          <a:lstStyle/>
          <a:p>
            <a:endParaRPr lang="tr-TR" dirty="0">
              <a:solidFill>
                <a:srgbClr val="CC0099"/>
              </a:solidFill>
              <a:latin typeface="Century Schoolbook"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619672" y="548680"/>
            <a:ext cx="6048672" cy="4524315"/>
          </a:xfrm>
          <a:prstGeom prst="rect">
            <a:avLst/>
          </a:prstGeom>
        </p:spPr>
        <p:txBody>
          <a:bodyPr wrap="square">
            <a:spAutoFit/>
          </a:bodyPr>
          <a:lstStyle/>
          <a:p>
            <a:r>
              <a:rPr lang="tr-TR" sz="7200" dirty="0">
                <a:solidFill>
                  <a:srgbClr val="FF0066"/>
                </a:solidFill>
              </a:rPr>
              <a:t>BENİ </a:t>
            </a:r>
            <a:r>
              <a:rPr lang="tr-TR" sz="7200" dirty="0" smtClean="0">
                <a:solidFill>
                  <a:srgbClr val="FF0066"/>
                </a:solidFill>
              </a:rPr>
              <a:t>İZLEDİĞİNİZ İÇİN TEŞEKKÜR EDERİM.</a:t>
            </a:r>
            <a:endParaRPr lang="tr-TR" sz="7200" dirty="0">
              <a:solidFill>
                <a:srgbClr val="FF0066"/>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196752"/>
          </a:xfrm>
        </p:spPr>
        <p:txBody>
          <a:bodyPr>
            <a:normAutofit fontScale="90000"/>
          </a:bodyPr>
          <a:lstStyle/>
          <a:p>
            <a:r>
              <a:rPr lang="tr-TR" dirty="0">
                <a:solidFill>
                  <a:srgbClr val="666699"/>
                </a:solidFill>
                <a:latin typeface="Comic Sans MS" pitchFamily="66" charset="0"/>
              </a:rPr>
              <a:t>Peygamberlerin İnsanlardan Seçilmesinin </a:t>
            </a:r>
            <a:r>
              <a:rPr lang="tr-TR" dirty="0" smtClean="0">
                <a:solidFill>
                  <a:srgbClr val="666699"/>
                </a:solidFill>
                <a:latin typeface="Comic Sans MS" pitchFamily="66" charset="0"/>
              </a:rPr>
              <a:t>Nedenleri</a:t>
            </a:r>
            <a:endParaRPr lang="tr-TR" dirty="0">
              <a:solidFill>
                <a:srgbClr val="666699"/>
              </a:solidFill>
              <a:latin typeface="Comic Sans MS" pitchFamily="66" charset="0"/>
            </a:endParaRPr>
          </a:p>
        </p:txBody>
      </p:sp>
      <p:sp>
        <p:nvSpPr>
          <p:cNvPr id="3" name="2 İçerik Yer Tutucusu"/>
          <p:cNvSpPr>
            <a:spLocks noGrp="1"/>
          </p:cNvSpPr>
          <p:nvPr>
            <p:ph idx="1"/>
          </p:nvPr>
        </p:nvSpPr>
        <p:spPr>
          <a:xfrm>
            <a:off x="0" y="1340768"/>
            <a:ext cx="8686800" cy="5328592"/>
          </a:xfrm>
        </p:spPr>
        <p:txBody>
          <a:bodyPr>
            <a:normAutofit fontScale="70000" lnSpcReduction="20000"/>
          </a:bodyPr>
          <a:lstStyle/>
          <a:p>
            <a:pPr fontAlgn="b"/>
            <a:r>
              <a:rPr lang="tr-TR" dirty="0">
                <a:solidFill>
                  <a:srgbClr val="FF3300"/>
                </a:solidFill>
                <a:latin typeface="Comic Sans MS" pitchFamily="66" charset="0"/>
              </a:rPr>
              <a:t>1- Peygamberler insanlardan seçilmiştir Çünkü Allah (</a:t>
            </a:r>
            <a:r>
              <a:rPr lang="tr-TR" dirty="0" err="1">
                <a:solidFill>
                  <a:srgbClr val="FF3300"/>
                </a:solidFill>
                <a:latin typeface="Comic Sans MS" pitchFamily="66" charset="0"/>
              </a:rPr>
              <a:t>cc</a:t>
            </a:r>
            <a:r>
              <a:rPr lang="tr-TR" dirty="0">
                <a:solidFill>
                  <a:srgbClr val="FF3300"/>
                </a:solidFill>
                <a:latin typeface="Comic Sans MS" pitchFamily="66" charset="0"/>
              </a:rPr>
              <a:t>) tarafından gelen emirleri insanlara anlatırken onları anlayarak onların da anlayacağı </a:t>
            </a:r>
            <a:r>
              <a:rPr lang="tr-TR" dirty="0" err="1">
                <a:solidFill>
                  <a:srgbClr val="FF3300"/>
                </a:solidFill>
                <a:latin typeface="Comic Sans MS" pitchFamily="66" charset="0"/>
              </a:rPr>
              <a:t>üslüpla</a:t>
            </a:r>
            <a:r>
              <a:rPr lang="tr-TR" dirty="0">
                <a:solidFill>
                  <a:srgbClr val="FF3300"/>
                </a:solidFill>
                <a:latin typeface="Comic Sans MS" pitchFamily="66" charset="0"/>
              </a:rPr>
              <a:t> anlatabilmelidir.</a:t>
            </a:r>
          </a:p>
          <a:p>
            <a:pPr fontAlgn="b"/>
            <a:r>
              <a:rPr lang="tr-TR" dirty="0">
                <a:solidFill>
                  <a:srgbClr val="FF3300"/>
                </a:solidFill>
                <a:latin typeface="Comic Sans MS" pitchFamily="66" charset="0"/>
              </a:rPr>
              <a:t>2- Peygamberler insanlardan seçilmiştir. Çünkü;  Cenabı Allah tarafından emredilenleri önce kendileri uygulamalı böylece insanlara örnek olmalıdır.</a:t>
            </a:r>
          </a:p>
          <a:p>
            <a:pPr fontAlgn="b"/>
            <a:r>
              <a:rPr lang="tr-TR" dirty="0">
                <a:solidFill>
                  <a:srgbClr val="FF3300"/>
                </a:solidFill>
                <a:latin typeface="Comic Sans MS" pitchFamily="66" charset="0"/>
              </a:rPr>
              <a:t>3- Peygamberlerin insanlardan seçilmesinin en önemli sebebi Allah’ın gönderdiklerini tebliğ etmeden kendileri uygulayarak temsil ediyorlardı. Bu </a:t>
            </a:r>
            <a:r>
              <a:rPr lang="tr-TR" dirty="0" err="1">
                <a:solidFill>
                  <a:srgbClr val="FF3300"/>
                </a:solidFill>
                <a:latin typeface="Comic Sans MS" pitchFamily="66" charset="0"/>
              </a:rPr>
              <a:t>temsiliyet</a:t>
            </a:r>
            <a:r>
              <a:rPr lang="tr-TR" dirty="0">
                <a:solidFill>
                  <a:srgbClr val="FF3300"/>
                </a:solidFill>
                <a:latin typeface="Comic Sans MS" pitchFamily="66" charset="0"/>
              </a:rPr>
              <a:t> insanlar üzerinde oldukça etki bırakıyordu.</a:t>
            </a:r>
          </a:p>
          <a:p>
            <a:pPr fontAlgn="b"/>
            <a:r>
              <a:rPr lang="tr-TR" dirty="0">
                <a:solidFill>
                  <a:srgbClr val="FF3300"/>
                </a:solidFill>
                <a:latin typeface="Comic Sans MS" pitchFamily="66" charset="0"/>
              </a:rPr>
              <a:t>4- Peygamberlik görevi insanlara verilmeseydi melek yada cinlere verilecekti. Bu dini münafıkların inkar etmesi daha kolay olacaktı. Bu emirler bize değil cinlere yada meleklere verilmiş biz niye yapalım deme hakları olacaktı. Bu nedenle Peygamberlik insana verilmiş bir görevdir.</a:t>
            </a:r>
          </a:p>
          <a:p>
            <a:pPr fontAlgn="b"/>
            <a:r>
              <a:rPr lang="tr-TR" dirty="0">
                <a:solidFill>
                  <a:srgbClr val="FF3300"/>
                </a:solidFill>
                <a:latin typeface="Comic Sans MS" pitchFamily="66" charset="0"/>
              </a:rPr>
              <a:t>5- Peygamberler insanlardan seçilmeseydi, evlenmek, yemek, kızmak, sevinmek ve gibi birçok </a:t>
            </a:r>
            <a:r>
              <a:rPr lang="tr-TR" dirty="0" err="1">
                <a:solidFill>
                  <a:srgbClr val="FF3300"/>
                </a:solidFill>
                <a:latin typeface="Comic Sans MS" pitchFamily="66" charset="0"/>
              </a:rPr>
              <a:t>fikhi</a:t>
            </a:r>
            <a:r>
              <a:rPr lang="tr-TR" dirty="0">
                <a:solidFill>
                  <a:srgbClr val="FF3300"/>
                </a:solidFill>
                <a:latin typeface="Comic Sans MS" pitchFamily="66" charset="0"/>
              </a:rPr>
              <a:t> konuda bilgileri olmayacaktı.</a:t>
            </a:r>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rgbClr val="FF00FF"/>
                </a:solidFill>
                <a:latin typeface="Batang" pitchFamily="18" charset="-127"/>
                <a:ea typeface="Batang" pitchFamily="18" charset="-127"/>
              </a:rPr>
              <a:t>Peygamberlerin Nitelikleri</a:t>
            </a:r>
          </a:p>
        </p:txBody>
      </p:sp>
      <p:sp>
        <p:nvSpPr>
          <p:cNvPr id="3" name="2 İçerik Yer Tutucusu"/>
          <p:cNvSpPr>
            <a:spLocks noGrp="1"/>
          </p:cNvSpPr>
          <p:nvPr>
            <p:ph idx="1"/>
          </p:nvPr>
        </p:nvSpPr>
        <p:spPr/>
        <p:txBody>
          <a:bodyPr/>
          <a:lstStyle/>
          <a:p>
            <a:r>
              <a:rPr lang="tr-TR" dirty="0">
                <a:solidFill>
                  <a:srgbClr val="333399"/>
                </a:solidFill>
                <a:latin typeface="Calibri" pitchFamily="34" charset="0"/>
                <a:ea typeface="BatangChe" pitchFamily="49" charset="-127"/>
              </a:rPr>
              <a:t>Doğru </a:t>
            </a:r>
            <a:r>
              <a:rPr lang="tr-TR" dirty="0" smtClean="0">
                <a:solidFill>
                  <a:srgbClr val="333399"/>
                </a:solidFill>
                <a:latin typeface="Calibri" pitchFamily="34" charset="0"/>
                <a:ea typeface="BatangChe" pitchFamily="49" charset="-127"/>
              </a:rPr>
              <a:t>olmak:SIDK</a:t>
            </a:r>
            <a:endParaRPr lang="tr-TR" dirty="0">
              <a:solidFill>
                <a:srgbClr val="333399"/>
              </a:solidFill>
              <a:latin typeface="Calibri" pitchFamily="34" charset="0"/>
              <a:ea typeface="BatangChe" pitchFamily="49" charset="-127"/>
            </a:endParaRPr>
          </a:p>
          <a:p>
            <a:r>
              <a:rPr lang="tr-TR" dirty="0">
                <a:solidFill>
                  <a:srgbClr val="333399"/>
                </a:solidFill>
                <a:latin typeface="Calibri" pitchFamily="34" charset="0"/>
                <a:ea typeface="BatangChe" pitchFamily="49" charset="-127"/>
              </a:rPr>
              <a:t>Güvenilir </a:t>
            </a:r>
            <a:r>
              <a:rPr lang="tr-TR" dirty="0" smtClean="0">
                <a:solidFill>
                  <a:srgbClr val="333399"/>
                </a:solidFill>
                <a:latin typeface="Calibri" pitchFamily="34" charset="0"/>
                <a:ea typeface="BatangChe" pitchFamily="49" charset="-127"/>
              </a:rPr>
              <a:t>olmak:EMANET</a:t>
            </a:r>
            <a:endParaRPr lang="tr-TR" dirty="0">
              <a:solidFill>
                <a:srgbClr val="333399"/>
              </a:solidFill>
              <a:latin typeface="Calibri" pitchFamily="34" charset="0"/>
              <a:ea typeface="BatangChe" pitchFamily="49" charset="-127"/>
            </a:endParaRPr>
          </a:p>
          <a:p>
            <a:r>
              <a:rPr lang="tr-TR" dirty="0">
                <a:solidFill>
                  <a:srgbClr val="333399"/>
                </a:solidFill>
                <a:latin typeface="Calibri" pitchFamily="34" charset="0"/>
                <a:ea typeface="BatangChe" pitchFamily="49" charset="-127"/>
              </a:rPr>
              <a:t>Günah işlemekten </a:t>
            </a:r>
            <a:r>
              <a:rPr lang="tr-TR" dirty="0" smtClean="0">
                <a:solidFill>
                  <a:srgbClr val="333399"/>
                </a:solidFill>
                <a:latin typeface="Calibri" pitchFamily="34" charset="0"/>
                <a:ea typeface="BatangChe" pitchFamily="49" charset="-127"/>
              </a:rPr>
              <a:t>kaçınmak:İSMET</a:t>
            </a:r>
            <a:endParaRPr lang="tr-TR" dirty="0">
              <a:solidFill>
                <a:srgbClr val="333399"/>
              </a:solidFill>
              <a:latin typeface="Calibri" pitchFamily="34" charset="0"/>
              <a:ea typeface="BatangChe" pitchFamily="49" charset="-127"/>
            </a:endParaRPr>
          </a:p>
          <a:p>
            <a:r>
              <a:rPr lang="tr-TR" dirty="0">
                <a:solidFill>
                  <a:srgbClr val="333399"/>
                </a:solidFill>
                <a:latin typeface="Calibri" pitchFamily="34" charset="0"/>
                <a:ea typeface="BatangChe" pitchFamily="49" charset="-127"/>
              </a:rPr>
              <a:t>Akıllı ve zeki </a:t>
            </a:r>
            <a:r>
              <a:rPr lang="tr-TR" dirty="0" smtClean="0">
                <a:solidFill>
                  <a:srgbClr val="333399"/>
                </a:solidFill>
                <a:latin typeface="Calibri" pitchFamily="34" charset="0"/>
                <a:ea typeface="BatangChe" pitchFamily="49" charset="-127"/>
              </a:rPr>
              <a:t>olmak:FETANET</a:t>
            </a:r>
            <a:endParaRPr lang="tr-TR" dirty="0">
              <a:solidFill>
                <a:srgbClr val="333399"/>
              </a:solidFill>
              <a:latin typeface="Calibri" pitchFamily="34" charset="0"/>
              <a:ea typeface="BatangChe" pitchFamily="49" charset="-127"/>
            </a:endParaRPr>
          </a:p>
          <a:p>
            <a:r>
              <a:rPr lang="tr-TR" dirty="0">
                <a:solidFill>
                  <a:srgbClr val="333399"/>
                </a:solidFill>
                <a:latin typeface="Calibri" pitchFamily="34" charset="0"/>
                <a:ea typeface="BatangChe" pitchFamily="49" charset="-127"/>
              </a:rPr>
              <a:t>Allah'tan aldığı mesajları hiçbir şekilde değiştirmeden insanlığa tebliğ </a:t>
            </a:r>
            <a:r>
              <a:rPr lang="tr-TR" dirty="0" smtClean="0">
                <a:solidFill>
                  <a:srgbClr val="333399"/>
                </a:solidFill>
                <a:latin typeface="Calibri" pitchFamily="34" charset="0"/>
                <a:ea typeface="BatangChe" pitchFamily="49" charset="-127"/>
              </a:rPr>
              <a:t>etmek:TEBLİĞ</a:t>
            </a:r>
            <a:endParaRPr lang="tr-TR" dirty="0">
              <a:solidFill>
                <a:srgbClr val="333399"/>
              </a:solidFill>
              <a:latin typeface="Calibri" pitchFamily="34" charset="0"/>
              <a:ea typeface="BatangChe" pitchFamily="49" charset="-127"/>
            </a:endParaRPr>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8686800" cy="1417638"/>
          </a:xfrm>
        </p:spPr>
        <p:txBody>
          <a:bodyPr>
            <a:normAutofit/>
          </a:bodyPr>
          <a:lstStyle/>
          <a:p>
            <a:r>
              <a:rPr lang="tr-TR" sz="3200" dirty="0" smtClean="0">
                <a:solidFill>
                  <a:srgbClr val="800080"/>
                </a:solidFill>
                <a:latin typeface="Cooper Black" pitchFamily="18" charset="0"/>
                <a:cs typeface="Angsana New" pitchFamily="18" charset="-34"/>
              </a:rPr>
              <a:t>Peygamberlere Gelen Mesajların Ortak Amacı</a:t>
            </a:r>
            <a:endParaRPr lang="tr-TR" sz="3200" dirty="0">
              <a:solidFill>
                <a:srgbClr val="800080"/>
              </a:solidFill>
              <a:latin typeface="Cooper Black" pitchFamily="18" charset="0"/>
              <a:cs typeface="Angsana New" pitchFamily="18" charset="-34"/>
            </a:endParaRPr>
          </a:p>
        </p:txBody>
      </p:sp>
      <p:sp>
        <p:nvSpPr>
          <p:cNvPr id="3" name="2 İçerik Yer Tutucusu"/>
          <p:cNvSpPr>
            <a:spLocks noGrp="1"/>
          </p:cNvSpPr>
          <p:nvPr>
            <p:ph idx="1"/>
          </p:nvPr>
        </p:nvSpPr>
        <p:spPr>
          <a:xfrm>
            <a:off x="0" y="1196752"/>
            <a:ext cx="8892480" cy="5400600"/>
          </a:xfrm>
        </p:spPr>
        <p:txBody>
          <a:bodyPr>
            <a:normAutofit fontScale="25000" lnSpcReduction="20000"/>
          </a:bodyPr>
          <a:lstStyle/>
          <a:p>
            <a:r>
              <a:rPr lang="tr-TR" sz="7200" b="1" dirty="0" smtClean="0">
                <a:solidFill>
                  <a:srgbClr val="000066"/>
                </a:solidFill>
              </a:rPr>
              <a:t>Peygamberlere gelen mesajların ortak yönleri nelerdir?</a:t>
            </a:r>
            <a:endParaRPr lang="tr-TR" sz="7200" dirty="0" smtClean="0">
              <a:solidFill>
                <a:srgbClr val="000066"/>
              </a:solidFill>
            </a:endParaRPr>
          </a:p>
          <a:p>
            <a:r>
              <a:rPr lang="tr-TR" sz="7200" dirty="0" smtClean="0">
                <a:solidFill>
                  <a:srgbClr val="000066"/>
                </a:solidFill>
              </a:rPr>
              <a:t>Peygamberlerin </a:t>
            </a:r>
            <a:r>
              <a:rPr lang="tr-TR" sz="7200" dirty="0">
                <a:solidFill>
                  <a:srgbClr val="000066"/>
                </a:solidFill>
              </a:rPr>
              <a:t>mesajlarında bazı ortak yönleri vardır. Bunların başında Allah'ın varlığına ve birliğine, meleklerine, kitaplarına ve peygamberlerine ve </a:t>
            </a:r>
            <a:r>
              <a:rPr lang="tr-TR" sz="7200" dirty="0" err="1">
                <a:solidFill>
                  <a:srgbClr val="000066"/>
                </a:solidFill>
              </a:rPr>
              <a:t>ahiret</a:t>
            </a:r>
            <a:r>
              <a:rPr lang="tr-TR" sz="7200" dirty="0">
                <a:solidFill>
                  <a:srgbClr val="000066"/>
                </a:solidFill>
              </a:rPr>
              <a:t> gününe iman gelir. Ayrıca inanç esasları, dünya ve </a:t>
            </a:r>
            <a:r>
              <a:rPr lang="tr-TR" sz="7200" dirty="0" err="1">
                <a:solidFill>
                  <a:srgbClr val="000066"/>
                </a:solidFill>
              </a:rPr>
              <a:t>ahiret</a:t>
            </a:r>
            <a:r>
              <a:rPr lang="tr-TR" sz="7200" dirty="0">
                <a:solidFill>
                  <a:srgbClr val="000066"/>
                </a:solidFill>
              </a:rPr>
              <a:t> mutluluğu, Allah'a nasıl ibadet edileceği gibi konular peygamberlerin mesajlarındaki diğer ortak yönleri oluşturur. Bu bakımdan ilk peygamber</a:t>
            </a:r>
          </a:p>
          <a:p>
            <a:r>
              <a:rPr lang="tr-TR" sz="7200" b="1" dirty="0">
                <a:solidFill>
                  <a:srgbClr val="000066"/>
                </a:solidFill>
              </a:rPr>
              <a:t>Hz. Adem'den son peygamber Hz Muhammed'e kadar her peygamberin insanlara getirdiği mesajın amacı;</a:t>
            </a:r>
            <a:r>
              <a:rPr lang="tr-TR" sz="7200" dirty="0">
                <a:solidFill>
                  <a:srgbClr val="000066"/>
                </a:solidFill>
              </a:rPr>
              <a:t/>
            </a:r>
            <a:br>
              <a:rPr lang="tr-TR" sz="7200" dirty="0">
                <a:solidFill>
                  <a:srgbClr val="000066"/>
                </a:solidFill>
              </a:rPr>
            </a:br>
            <a:endParaRPr lang="tr-TR" sz="7200" dirty="0">
              <a:solidFill>
                <a:srgbClr val="000066"/>
              </a:solidFill>
            </a:endParaRPr>
          </a:p>
          <a:p>
            <a:r>
              <a:rPr lang="tr-TR" sz="7200" dirty="0">
                <a:solidFill>
                  <a:srgbClr val="000066"/>
                </a:solidFill>
              </a:rPr>
              <a:t>"İnsanın dünya ve </a:t>
            </a:r>
            <a:r>
              <a:rPr lang="tr-TR" sz="7200" dirty="0" err="1">
                <a:solidFill>
                  <a:srgbClr val="000066"/>
                </a:solidFill>
              </a:rPr>
              <a:t>ahiret</a:t>
            </a:r>
            <a:r>
              <a:rPr lang="tr-TR" sz="7200" dirty="0">
                <a:solidFill>
                  <a:srgbClr val="000066"/>
                </a:solidFill>
              </a:rPr>
              <a:t> mutluluğunu sağlamak,</a:t>
            </a:r>
          </a:p>
          <a:p>
            <a:r>
              <a:rPr lang="tr-TR" sz="7200" dirty="0">
                <a:solidFill>
                  <a:srgbClr val="000066"/>
                </a:solidFill>
              </a:rPr>
              <a:t>"İnsanlığın yükselmesini, gelişmesini ve uygar bir toplum olmasını sağlayan yolları göstermek,</a:t>
            </a:r>
          </a:p>
          <a:p>
            <a:r>
              <a:rPr lang="tr-TR" sz="7200" dirty="0">
                <a:solidFill>
                  <a:srgbClr val="000066"/>
                </a:solidFill>
              </a:rPr>
              <a:t>"Kişiyi kendisi ve çevresiyle uyumlu olmasını sağlayan bir hayata hazırlamak,</a:t>
            </a:r>
          </a:p>
          <a:p>
            <a:r>
              <a:rPr lang="tr-TR" sz="7200" dirty="0">
                <a:solidFill>
                  <a:srgbClr val="000066"/>
                </a:solidFill>
              </a:rPr>
              <a:t>"Toplumda dayanışmayı ve adaleti gerçekleştirmek, hak hukuka yürekten bağlı, özgür ve erdemli bir toplum meydana getirmektir. </a:t>
            </a:r>
            <a:br>
              <a:rPr lang="tr-TR" sz="7200" dirty="0">
                <a:solidFill>
                  <a:srgbClr val="000066"/>
                </a:solidFill>
              </a:rPr>
            </a:br>
            <a:endParaRPr lang="tr-TR" sz="7200" dirty="0">
              <a:solidFill>
                <a:srgbClr val="000066"/>
              </a:solidFill>
            </a:endParaRPr>
          </a:p>
          <a:p>
            <a:r>
              <a:rPr lang="tr-TR" sz="7200" dirty="0">
                <a:solidFill>
                  <a:srgbClr val="000066"/>
                </a:solidFill>
              </a:rPr>
              <a:t>Yüce Allah </a:t>
            </a:r>
            <a:r>
              <a:rPr lang="tr-TR" sz="7200" dirty="0" err="1">
                <a:solidFill>
                  <a:srgbClr val="000066"/>
                </a:solidFill>
              </a:rPr>
              <a:t>Kur'an'da</a:t>
            </a:r>
            <a:r>
              <a:rPr lang="tr-TR" sz="7200" dirty="0">
                <a:solidFill>
                  <a:srgbClr val="000066"/>
                </a:solidFill>
              </a:rPr>
              <a:t> şöyle buyurmaktadır:</a:t>
            </a:r>
            <a:br>
              <a:rPr lang="tr-TR" sz="7200" dirty="0">
                <a:solidFill>
                  <a:srgbClr val="000066"/>
                </a:solidFill>
              </a:rPr>
            </a:br>
            <a:r>
              <a:rPr lang="tr-TR" sz="7200" dirty="0">
                <a:solidFill>
                  <a:srgbClr val="000066"/>
                </a:solidFill>
              </a:rPr>
              <a:t>"</a:t>
            </a:r>
            <a:r>
              <a:rPr lang="tr-TR" sz="7200" b="1" dirty="0">
                <a:solidFill>
                  <a:srgbClr val="000066"/>
                </a:solidFill>
              </a:rPr>
              <a:t>Nitekim kendi aranızdan, size ayetlerimizi okuyan, sizi her türlü kötülükten arındıran, size kitap ve hikmeti öğreten, ayrıca bilmediklerinizi öğreten bir peygamber gönderdik"</a:t>
            </a:r>
            <a:r>
              <a:rPr lang="tr-TR" sz="7200" dirty="0">
                <a:solidFill>
                  <a:srgbClr val="000066"/>
                </a:solidFill>
              </a:rPr>
              <a:t> (Bakara ayet 151)</a:t>
            </a:r>
          </a:p>
          <a:p>
            <a:r>
              <a:rPr lang="tr-TR" sz="7200" dirty="0">
                <a:solidFill>
                  <a:srgbClr val="000066"/>
                </a:solidFill>
              </a:rPr>
              <a:t/>
            </a:r>
            <a:br>
              <a:rPr lang="tr-TR" sz="7200" dirty="0">
                <a:solidFill>
                  <a:srgbClr val="000066"/>
                </a:solidFill>
              </a:rPr>
            </a:br>
            <a:endParaRPr lang="tr-TR" sz="7200" dirty="0" smtClean="0">
              <a:solidFill>
                <a:srgbClr val="000066"/>
              </a:solidFill>
            </a:endParaRPr>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solidFill>
                  <a:srgbClr val="800080"/>
                </a:solidFill>
                <a:latin typeface="Cooper Black" pitchFamily="18" charset="0"/>
                <a:cs typeface="Angsana New" pitchFamily="18" charset="-34"/>
              </a:rPr>
              <a:t>Peygamberlere Gelen Mesajların Ortak Amacı DEVAMI</a:t>
            </a:r>
            <a:endParaRPr lang="tr-TR" dirty="0"/>
          </a:p>
        </p:txBody>
      </p:sp>
      <p:sp>
        <p:nvSpPr>
          <p:cNvPr id="3" name="2 İçerik Yer Tutucusu"/>
          <p:cNvSpPr>
            <a:spLocks noGrp="1"/>
          </p:cNvSpPr>
          <p:nvPr>
            <p:ph idx="1"/>
          </p:nvPr>
        </p:nvSpPr>
        <p:spPr>
          <a:xfrm>
            <a:off x="457200" y="2060848"/>
            <a:ext cx="8229600" cy="4065315"/>
          </a:xfrm>
        </p:spPr>
        <p:txBody>
          <a:bodyPr>
            <a:normAutofit fontScale="92500" lnSpcReduction="20000"/>
          </a:bodyPr>
          <a:lstStyle/>
          <a:p>
            <a:r>
              <a:rPr lang="tr-TR" b="1" dirty="0" smtClean="0">
                <a:solidFill>
                  <a:srgbClr val="000066"/>
                </a:solidFill>
              </a:rPr>
              <a:t>Peygamberler bu amacı gerçekleştirmek için bazı ilkeler getirmişlerdir. Bunlar, inanç, ibadet ve ahlâk olmak üzere üç bölümden oluşur.</a:t>
            </a:r>
            <a:endParaRPr lang="tr-TR" dirty="0" smtClean="0">
              <a:solidFill>
                <a:srgbClr val="000066"/>
              </a:solidFill>
            </a:endParaRPr>
          </a:p>
          <a:p>
            <a:r>
              <a:rPr lang="tr-TR" dirty="0" smtClean="0">
                <a:solidFill>
                  <a:srgbClr val="000066"/>
                </a:solidFill>
              </a:rPr>
              <a:t>İnanç esasları: Allah'ın varlığı ve birliği, melek, peygamber, kitap ve </a:t>
            </a:r>
            <a:r>
              <a:rPr lang="tr-TR" dirty="0" err="1" smtClean="0">
                <a:solidFill>
                  <a:srgbClr val="000066"/>
                </a:solidFill>
              </a:rPr>
              <a:t>ahirete</a:t>
            </a:r>
            <a:r>
              <a:rPr lang="tr-TR" dirty="0" smtClean="0">
                <a:solidFill>
                  <a:srgbClr val="000066"/>
                </a:solidFill>
              </a:rPr>
              <a:t> inanmak gibi esaslardır.</a:t>
            </a:r>
          </a:p>
          <a:p>
            <a:r>
              <a:rPr lang="tr-TR" dirty="0" smtClean="0">
                <a:solidFill>
                  <a:srgbClr val="000066"/>
                </a:solidFill>
              </a:rPr>
              <a:t>İbadet esasları: Yüce Allah'a kulluk etmeyi, onun emir ve yasaklarına uymayı içeren esaslardır.</a:t>
            </a:r>
          </a:p>
          <a:p>
            <a:r>
              <a:rPr lang="tr-TR" dirty="0" smtClean="0">
                <a:solidFill>
                  <a:srgbClr val="000066"/>
                </a:solidFill>
              </a:rPr>
              <a:t>Ahlâk esasları: İnsanlara ve diğer varlıklara karşı nasıl davranılacağını gösteren esaslardır.</a:t>
            </a:r>
          </a:p>
          <a:p>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404664"/>
          </a:xfrm>
        </p:spPr>
        <p:txBody>
          <a:bodyPr>
            <a:normAutofit fontScale="90000"/>
          </a:bodyPr>
          <a:lstStyle/>
          <a:p>
            <a:r>
              <a:rPr lang="tr-TR" dirty="0">
                <a:solidFill>
                  <a:srgbClr val="3399FF"/>
                </a:solidFill>
                <a:latin typeface="Calibri Light" pitchFamily="34" charset="0"/>
              </a:rPr>
              <a:t>İlahî Kitap ve İlahî Kitaplara </a:t>
            </a:r>
            <a:r>
              <a:rPr lang="tr-TR" dirty="0" smtClean="0">
                <a:solidFill>
                  <a:srgbClr val="3399FF"/>
                </a:solidFill>
                <a:latin typeface="Calibri Light" pitchFamily="34" charset="0"/>
              </a:rPr>
              <a:t>İman</a:t>
            </a:r>
            <a:endParaRPr lang="tr-TR" dirty="0">
              <a:solidFill>
                <a:srgbClr val="3399FF"/>
              </a:solidFill>
              <a:latin typeface="Calibri Light" pitchFamily="34" charset="0"/>
            </a:endParaRPr>
          </a:p>
        </p:txBody>
      </p:sp>
      <p:sp>
        <p:nvSpPr>
          <p:cNvPr id="3" name="2 İçerik Yer Tutucusu"/>
          <p:cNvSpPr>
            <a:spLocks noGrp="1"/>
          </p:cNvSpPr>
          <p:nvPr>
            <p:ph idx="1"/>
          </p:nvPr>
        </p:nvSpPr>
        <p:spPr>
          <a:xfrm>
            <a:off x="0" y="476672"/>
            <a:ext cx="9144000" cy="5649491"/>
          </a:xfrm>
        </p:spPr>
        <p:txBody>
          <a:bodyPr>
            <a:normAutofit fontScale="25000" lnSpcReduction="20000"/>
          </a:bodyPr>
          <a:lstStyle/>
          <a:p>
            <a:r>
              <a:rPr lang="tr-TR" sz="6200" b="1" dirty="0"/>
              <a:t>2. İlahî Kitap ve İlahî Kitaplara İman</a:t>
            </a:r>
          </a:p>
          <a:p>
            <a:r>
              <a:rPr lang="tr-TR" sz="6200" b="1" dirty="0"/>
              <a:t>İlahi kitap ne demektir?</a:t>
            </a:r>
          </a:p>
          <a:p>
            <a:r>
              <a:rPr lang="tr-TR" sz="6200" dirty="0"/>
              <a:t>Allah, insanlara doğru yolu göstermek için peygamberleri aracılığıyla değişik zamanlarda vahiy indirmiştir. Bu vahiylerden bir kısmı kayıt altına alınmazken, bir kısmı kayıt altına alınarak kitap haline getirilmiştir. Allah'ın buyruklarını içeren bu kitaplara "ilahi kitap" denir. Bu kitaplara mukaddes, kutsal ve semavi gibi isimler de verilir. </a:t>
            </a:r>
            <a:br>
              <a:rPr lang="tr-TR" sz="6200" dirty="0"/>
            </a:br>
            <a:r>
              <a:rPr lang="tr-TR" sz="6200" dirty="0"/>
              <a:t>İlahi kitaplar; Yüce Allah'ın peygamberlerine gönderdiği vahyin yazılmasıyla meydana gelmiştir. Allah katından peygamberler aracılığı ile insanlara gönderildiği için bu isim verilmiştir. </a:t>
            </a:r>
            <a:br>
              <a:rPr lang="tr-TR" sz="6200" dirty="0"/>
            </a:br>
            <a:endParaRPr lang="tr-TR" sz="6200" dirty="0"/>
          </a:p>
          <a:p>
            <a:r>
              <a:rPr lang="tr-TR" sz="6200" b="1" dirty="0"/>
              <a:t>İlahi kitap kitaplar niçin kutsaldır?</a:t>
            </a:r>
          </a:p>
          <a:p>
            <a:r>
              <a:rPr lang="tr-TR" sz="6200" dirty="0"/>
              <a:t>Kutsal kitaplar, insanlar tarafından yazılan kitaplara benzemez. Kaynağı Allah olan ilâhi kitaplarda, peygamber dâhil insanın hiçbir katkısı yoktur. Bunlar tamamen söz ve anlam olarak Allah'ın eseridir. Bu nedenle de kutsaldır.</a:t>
            </a:r>
            <a:br>
              <a:rPr lang="tr-TR" sz="6200" dirty="0"/>
            </a:br>
            <a:r>
              <a:rPr lang="tr-TR" sz="6200" dirty="0"/>
              <a:t>İlahi kitaplara iman ne anlama gelir.</a:t>
            </a:r>
          </a:p>
          <a:p>
            <a:r>
              <a:rPr lang="tr-TR" sz="6200" dirty="0"/>
              <a:t>Tarihte birçok peygambere, küçük veya büyük kitaplar gelmiştir. İslâm dininin iman esaslarından biri de Allah'ın doğru bilgiler içeren kitaplar gönderdiğine inanmaktır. </a:t>
            </a:r>
            <a:br>
              <a:rPr lang="tr-TR" sz="6200" dirty="0"/>
            </a:br>
            <a:r>
              <a:rPr lang="tr-TR" sz="6200" dirty="0"/>
              <a:t>İlahi kitaplara iman, Allah tarafından bazı peygamberlere kitaplar indirildiğine ve bu kitapların içeriğinin bütünüyle doğru ve gerçek olduğuna inanmak anlamına gelir.</a:t>
            </a:r>
            <a:br>
              <a:rPr lang="tr-TR" sz="6200" dirty="0"/>
            </a:br>
            <a:r>
              <a:rPr lang="tr-TR" sz="6200" dirty="0"/>
              <a:t>İslam dini yalnız </a:t>
            </a:r>
            <a:r>
              <a:rPr lang="tr-TR" sz="6200" dirty="0" err="1"/>
              <a:t>Kur'an'a</a:t>
            </a:r>
            <a:r>
              <a:rPr lang="tr-TR" sz="6200" dirty="0"/>
              <a:t> değil, daha önce gönderilen ilahi kitapların hepsine iman etmeyi emretmektedir. Konu ile ilgili olarak Yüce Allah </a:t>
            </a:r>
            <a:r>
              <a:rPr lang="tr-TR" sz="6200" dirty="0" err="1"/>
              <a:t>Kur'an'da</a:t>
            </a:r>
            <a:r>
              <a:rPr lang="tr-TR" sz="6200" dirty="0"/>
              <a:t>: </a:t>
            </a:r>
            <a:r>
              <a:rPr lang="tr-TR" sz="6200" b="1" dirty="0"/>
              <a:t>"(Ey Muhammed!) Onlar (Müslümanlar) sana indirilen kitaba da, senden önce indirilenlere de inanırlar…" </a:t>
            </a:r>
            <a:r>
              <a:rPr lang="tr-TR" sz="6200" dirty="0"/>
              <a:t>(Bakara ayet 4)</a:t>
            </a:r>
          </a:p>
          <a:p>
            <a:r>
              <a:rPr lang="tr-TR" sz="6200" dirty="0"/>
              <a:t>İlahi kitaplara iman ile Allah'a ve peygambere iman arasında yakın bir ilişki vardır. Çünkü Allah vahyini peygamberler aracığı ile göndermiştir. Bunlar aynı zamanda Allah'ın insanlara bildirdiği bilgi, emir ve yasakları içerir. İlahi kitaplar, peygamberlerin içinde yaşadıkları toplumların dili ile gönderilmiştir.</a:t>
            </a:r>
          </a:p>
          <a:p>
            <a:r>
              <a:rPr lang="tr-TR" sz="6200" dirty="0"/>
              <a:t>Bir şeyi en iyi yapan bilir. Bunun için satın aldığımız buzdolabı, çamaşır makinesi, televizyon ile birlikte kullanma kılavuzu verilir. Satın aldığımız bu mal bu kılavuza uyularak kullanılırsa daha uzun ömürlü olur. İnsanı en iyi yaratıcısı olan Allah bildiğine göre, onun iyi bir kullanma kılavuzuna ihtiyacı vardır. Bu kılavuz da Allah'ın peygamberler aracılığı ile gönderdiği ilahi kitaplardır. Bu açıdan ilahi kitapların her biri insanlara doğru yolu gösteren birer kılavuzdur. Onların temel amacı insanın dünya ve </a:t>
            </a:r>
            <a:r>
              <a:rPr lang="tr-TR" sz="6200" dirty="0" err="1"/>
              <a:t>ahiret</a:t>
            </a:r>
            <a:r>
              <a:rPr lang="tr-TR" sz="6200" dirty="0"/>
              <a:t> hayatında mutlu olmasını sağlamaktır.</a:t>
            </a:r>
          </a:p>
          <a:p>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124744"/>
          </a:xfrm>
        </p:spPr>
        <p:txBody>
          <a:bodyPr>
            <a:normAutofit/>
          </a:bodyPr>
          <a:lstStyle/>
          <a:p>
            <a:r>
              <a:rPr lang="tr-TR" dirty="0">
                <a:solidFill>
                  <a:srgbClr val="C00000"/>
                </a:solidFill>
                <a:latin typeface="Bookman Old Style" pitchFamily="18" charset="0"/>
              </a:rPr>
              <a:t>Allah Niçin Vahiy </a:t>
            </a:r>
            <a:r>
              <a:rPr lang="tr-TR" dirty="0" smtClean="0">
                <a:solidFill>
                  <a:srgbClr val="C00000"/>
                </a:solidFill>
                <a:latin typeface="Bookman Old Style" pitchFamily="18" charset="0"/>
              </a:rPr>
              <a:t>Göndermiştir?</a:t>
            </a:r>
            <a:endParaRPr lang="tr-TR" dirty="0">
              <a:solidFill>
                <a:srgbClr val="C00000"/>
              </a:solidFill>
              <a:latin typeface="Bookman Old Style" pitchFamily="18" charset="0"/>
            </a:endParaRPr>
          </a:p>
        </p:txBody>
      </p:sp>
      <p:sp>
        <p:nvSpPr>
          <p:cNvPr id="3" name="2 İçerik Yer Tutucusu"/>
          <p:cNvSpPr>
            <a:spLocks noGrp="1"/>
          </p:cNvSpPr>
          <p:nvPr>
            <p:ph idx="1"/>
          </p:nvPr>
        </p:nvSpPr>
        <p:spPr>
          <a:xfrm>
            <a:off x="0" y="908720"/>
            <a:ext cx="9144000" cy="5949280"/>
          </a:xfrm>
        </p:spPr>
        <p:txBody>
          <a:bodyPr>
            <a:normAutofit fontScale="25000" lnSpcReduction="20000"/>
          </a:bodyPr>
          <a:lstStyle/>
          <a:p>
            <a:pPr fontAlgn="b"/>
            <a:r>
              <a:rPr lang="tr-TR" sz="9600" dirty="0">
                <a:solidFill>
                  <a:srgbClr val="CC00CC"/>
                </a:solidFill>
              </a:rPr>
              <a:t>Vahiy, Allah tarafından peygamberler aracılığıyla insanlara gönderdiği bütün emir ve öğütlere vahiy denir. Vahiy, insanlara doğru yolu gösterir. Onların </a:t>
            </a:r>
            <a:r>
              <a:rPr lang="tr-TR" sz="9600" dirty="0" err="1">
                <a:solidFill>
                  <a:srgbClr val="CC00CC"/>
                </a:solidFill>
              </a:rPr>
              <a:t>ahirette</a:t>
            </a:r>
            <a:r>
              <a:rPr lang="tr-TR" sz="9600" dirty="0">
                <a:solidFill>
                  <a:srgbClr val="CC00CC"/>
                </a:solidFill>
              </a:rPr>
              <a:t> mutlu yaşamaları amacıyla gönderilir.</a:t>
            </a:r>
          </a:p>
          <a:p>
            <a:pPr fontAlgn="b"/>
            <a:r>
              <a:rPr lang="tr-TR" sz="9600" dirty="0">
                <a:solidFill>
                  <a:srgbClr val="CC00CC"/>
                </a:solidFill>
              </a:rPr>
              <a:t>İnsanlar, Allah’ın yarattığı en üstün varlıklardır. Allah, insanlara verdiği üstünlükler karşısında onlara birtakım sorumluluklar da vermiştir. İnsanın sorumlulukları, Allah’ı tanımak, ona ibadet etmek ve aklını doğru kullanarak Allah’ın kudretli bir yaratıcı olduğuna inanmaktır. İnsanlar bunu Allah’ın kendisine verdiği akıl yoluyla kavrasa da ona nasıl ibadet edileceğini bilemez. Bütün üstünlüklerine rağmen niçin Dünya’ya gönderildiğini ve niçin ibadet etmesi gerektiğini tam olarak kavrayamaz. İşte Allah bu yüzden peygamberleri aracılığıyla vahiy </a:t>
            </a:r>
            <a:r>
              <a:rPr lang="tr-TR" sz="7200" dirty="0">
                <a:solidFill>
                  <a:srgbClr val="CC00CC"/>
                </a:solidFill>
              </a:rPr>
              <a:t>göndererek bu bütün bilgilerin insanlara eksiksiz ulaşmasını sağlar.</a:t>
            </a:r>
          </a:p>
          <a:p>
            <a:pPr fontAlgn="b"/>
            <a:r>
              <a:rPr lang="tr-TR" sz="7200" dirty="0">
                <a:solidFill>
                  <a:srgbClr val="CC00CC"/>
                </a:solidFill>
              </a:rPr>
              <a:t>İnsan, kendine verilen akılla </a:t>
            </a:r>
            <a:r>
              <a:rPr lang="tr-TR" sz="7200" dirty="0" err="1">
                <a:solidFill>
                  <a:srgbClr val="CC00CC"/>
                </a:solidFill>
              </a:rPr>
              <a:t>ahiret</a:t>
            </a:r>
            <a:r>
              <a:rPr lang="tr-TR" sz="7200" dirty="0">
                <a:solidFill>
                  <a:srgbClr val="CC00CC"/>
                </a:solidFill>
              </a:rPr>
              <a:t>, cennet, cehennem gibi soyut kavramları anlamakta güçlük çeker. Allah, vahiy göndererek insanlara ölümden itibaren sonsuz bir </a:t>
            </a:r>
            <a:r>
              <a:rPr lang="tr-TR" sz="7200" dirty="0" err="1">
                <a:solidFill>
                  <a:srgbClr val="CC00CC"/>
                </a:solidFill>
              </a:rPr>
              <a:t>ahiret</a:t>
            </a:r>
            <a:r>
              <a:rPr lang="tr-TR" sz="7200" dirty="0">
                <a:solidFill>
                  <a:srgbClr val="CC00CC"/>
                </a:solidFill>
              </a:rPr>
              <a:t> hayatının olduğunu aktarmaktadır. Dünya’da güzel ahlak sahibi olan, insanlara iyilik yapan ve ibadetlerini eksiksiz yerine getirmeye çalışanların </a:t>
            </a:r>
            <a:r>
              <a:rPr lang="tr-TR" sz="7200" dirty="0" err="1">
                <a:solidFill>
                  <a:srgbClr val="CC00CC"/>
                </a:solidFill>
              </a:rPr>
              <a:t>ahirette</a:t>
            </a:r>
            <a:r>
              <a:rPr lang="tr-TR" sz="7200" dirty="0">
                <a:solidFill>
                  <a:srgbClr val="CC00CC"/>
                </a:solidFill>
              </a:rPr>
              <a:t> cennetle müjdelenerek rahat bir hayat yaşayacağını belirtmiştir. Vahiy ile kendisine nasıl ibadet etmemiz gerektiğini açıklamıştır. İnsanların ona ibadet ederek birbirleriyle iyi geçinmelerini, güzel ahlak sahibi olmalarını söylemiştir. İnsanlara faydalı olan şeyleri anlatmış, onları kötülükten uzaklaştırmak ve doğru yolu göstermek için vahiy göndermiştir.</a:t>
            </a:r>
          </a:p>
          <a:p>
            <a:endParaRPr lang="tr-TR" sz="7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268760"/>
          </a:xfrm>
        </p:spPr>
        <p:txBody>
          <a:bodyPr>
            <a:normAutofit fontScale="90000"/>
          </a:bodyPr>
          <a:lstStyle/>
          <a:p>
            <a:r>
              <a:rPr lang="tr-TR" dirty="0">
                <a:solidFill>
                  <a:srgbClr val="CC9900"/>
                </a:solidFill>
              </a:rPr>
              <a:t>İlahî </a:t>
            </a:r>
            <a:r>
              <a:rPr lang="tr-TR" dirty="0" smtClean="0">
                <a:solidFill>
                  <a:srgbClr val="CC9900"/>
                </a:solidFill>
              </a:rPr>
              <a:t>Kitaplar :</a:t>
            </a:r>
            <a:br>
              <a:rPr lang="tr-TR" dirty="0" smtClean="0">
                <a:solidFill>
                  <a:srgbClr val="CC9900"/>
                </a:solidFill>
              </a:rPr>
            </a:br>
            <a:endParaRPr lang="tr-TR" dirty="0">
              <a:solidFill>
                <a:srgbClr val="CC9900"/>
              </a:solidFill>
            </a:endParaRPr>
          </a:p>
        </p:txBody>
      </p:sp>
      <p:sp>
        <p:nvSpPr>
          <p:cNvPr id="3" name="2 İçerik Yer Tutucusu"/>
          <p:cNvSpPr>
            <a:spLocks noGrp="1"/>
          </p:cNvSpPr>
          <p:nvPr>
            <p:ph idx="1"/>
          </p:nvPr>
        </p:nvSpPr>
        <p:spPr>
          <a:xfrm>
            <a:off x="0" y="548680"/>
            <a:ext cx="9144000" cy="6309320"/>
          </a:xfrm>
        </p:spPr>
        <p:txBody>
          <a:bodyPr>
            <a:noAutofit/>
          </a:bodyPr>
          <a:lstStyle/>
          <a:p>
            <a:r>
              <a:rPr lang="tr-TR" sz="1400" b="1" dirty="0">
                <a:latin typeface="+mj-lt"/>
              </a:rPr>
              <a:t>a) </a:t>
            </a:r>
            <a:r>
              <a:rPr lang="tr-TR" sz="1400" b="1" dirty="0" err="1">
                <a:latin typeface="+mj-lt"/>
              </a:rPr>
              <a:t>Suhuf</a:t>
            </a:r>
            <a:r>
              <a:rPr lang="tr-TR" sz="1400" b="1" dirty="0">
                <a:latin typeface="+mj-lt"/>
              </a:rPr>
              <a:t>: </a:t>
            </a:r>
            <a:r>
              <a:rPr lang="tr-TR" sz="1400" b="1" dirty="0" err="1">
                <a:latin typeface="+mj-lt"/>
              </a:rPr>
              <a:t>Suhuf</a:t>
            </a:r>
            <a:r>
              <a:rPr lang="tr-TR" sz="1400" b="1" dirty="0">
                <a:latin typeface="+mj-lt"/>
              </a:rPr>
              <a:t> kavramı, sayfa kelimesinin çoğulu olup sayfalar anlamına gelmektedir. Yüce Allah’ın (c.c.)</a:t>
            </a:r>
          </a:p>
          <a:p>
            <a:r>
              <a:rPr lang="tr-TR" sz="1400" dirty="0">
                <a:latin typeface="+mj-lt"/>
              </a:rPr>
              <a:t>dört büyük kitaptan ayrı olarak Cebrail (a.s.) aracılığıyla bazı peygamberlerine gönderdiği dinî emirlere ve bu</a:t>
            </a:r>
          </a:p>
          <a:p>
            <a:r>
              <a:rPr lang="sv-SE" sz="1400" dirty="0">
                <a:latin typeface="+mj-lt"/>
              </a:rPr>
              <a:t>emirleri içeren sayfalara suhuf denilmektedir.</a:t>
            </a:r>
          </a:p>
          <a:p>
            <a:r>
              <a:rPr lang="tr-TR" sz="1400" dirty="0" err="1">
                <a:latin typeface="+mj-lt"/>
              </a:rPr>
              <a:t>Suhuflar</a:t>
            </a:r>
            <a:r>
              <a:rPr lang="tr-TR" sz="1400" dirty="0">
                <a:latin typeface="+mj-lt"/>
              </a:rPr>
              <a:t>; Hz. Âdem’e (a.s.) 10 sayfa, Hz. </a:t>
            </a:r>
            <a:r>
              <a:rPr lang="tr-TR" sz="1400" dirty="0" err="1">
                <a:latin typeface="+mj-lt"/>
              </a:rPr>
              <a:t>Şit’e</a:t>
            </a:r>
            <a:r>
              <a:rPr lang="tr-TR" sz="1400" dirty="0">
                <a:latin typeface="+mj-lt"/>
              </a:rPr>
              <a:t> (a.s.) 50 sayfa, Hz. İdris’e (a.s.) 30 sayfa, Hz. İbrahim’e (a.s.) 10</a:t>
            </a:r>
          </a:p>
          <a:p>
            <a:r>
              <a:rPr lang="tr-TR" sz="1400" dirty="0">
                <a:latin typeface="+mj-lt"/>
              </a:rPr>
              <a:t>sayfa gönderilmiştir.</a:t>
            </a:r>
          </a:p>
          <a:p>
            <a:r>
              <a:rPr lang="tr-TR" sz="1400" b="1" dirty="0">
                <a:latin typeface="+mj-lt"/>
              </a:rPr>
              <a:t>b) İlahi kitaplar: </a:t>
            </a:r>
            <a:r>
              <a:rPr lang="tr-TR" sz="1400" b="1" dirty="0" err="1">
                <a:latin typeface="+mj-lt"/>
              </a:rPr>
              <a:t>Kur’an</a:t>
            </a:r>
            <a:r>
              <a:rPr lang="tr-TR" sz="1400" b="1" dirty="0">
                <a:latin typeface="+mj-lt"/>
              </a:rPr>
              <a:t>-ı Kerim’de ismi geçen ilahi kitaplar dört tanedir.</a:t>
            </a:r>
          </a:p>
          <a:p>
            <a:r>
              <a:rPr lang="tr-TR" sz="1400" dirty="0">
                <a:latin typeface="+mj-lt"/>
              </a:rPr>
              <a:t>➤ </a:t>
            </a:r>
            <a:r>
              <a:rPr lang="tr-TR" sz="1400" b="1" dirty="0">
                <a:latin typeface="+mj-lt"/>
              </a:rPr>
              <a:t>Tevrat: Yahudilerin kutsal kitabıdır. Tevrat Hz. Musa’dan sonra Yahudiler tarafından tahrif edilmiş, aslını</a:t>
            </a:r>
          </a:p>
          <a:p>
            <a:r>
              <a:rPr lang="tr-TR" sz="1400" dirty="0">
                <a:latin typeface="+mj-lt"/>
              </a:rPr>
              <a:t>koruyamamıştır. Yahudiler Tevrat’a “Tora” ismini verirler. </a:t>
            </a:r>
            <a:r>
              <a:rPr lang="tr-TR" sz="1400" dirty="0" err="1">
                <a:latin typeface="+mj-lt"/>
              </a:rPr>
              <a:t>Kur’an</a:t>
            </a:r>
            <a:r>
              <a:rPr lang="tr-TR" sz="1400" dirty="0">
                <a:latin typeface="+mj-lt"/>
              </a:rPr>
              <a:t>-ı Kerim’de Tevrat’la ilgili ayetler vardır. Bunlardan</a:t>
            </a:r>
          </a:p>
          <a:p>
            <a:r>
              <a:rPr lang="tr-TR" sz="1400" dirty="0">
                <a:latin typeface="+mj-lt"/>
              </a:rPr>
              <a:t>birinde şöyle buyrulur: </a:t>
            </a:r>
            <a:r>
              <a:rPr lang="tr-TR" sz="1400" b="1" dirty="0">
                <a:latin typeface="+mj-lt"/>
              </a:rPr>
              <a:t>“Biz, içinde doğruya rehberlik ve nur olduğu hâlde Tevrat’ı indirdik. Kendilerini</a:t>
            </a:r>
          </a:p>
          <a:p>
            <a:r>
              <a:rPr lang="tr-TR" sz="1400" b="1" dirty="0">
                <a:latin typeface="+mj-lt"/>
              </a:rPr>
              <a:t>(Allah’a) vermiş peygamberler onunla Yahudilere hükmederlerdi…”(1) Tevrat’a </a:t>
            </a:r>
            <a:r>
              <a:rPr lang="tr-TR" sz="1400" b="1" dirty="0" err="1">
                <a:latin typeface="+mj-lt"/>
              </a:rPr>
              <a:t>Ahd</a:t>
            </a:r>
            <a:r>
              <a:rPr lang="tr-TR" sz="1400" b="1" dirty="0">
                <a:latin typeface="+mj-lt"/>
              </a:rPr>
              <a:t>-i Atik (Eski</a:t>
            </a:r>
          </a:p>
          <a:p>
            <a:r>
              <a:rPr lang="tr-TR" sz="1400" dirty="0">
                <a:latin typeface="+mj-lt"/>
              </a:rPr>
              <a:t>Sözleşme) de denilmektedir. Tevrat’ta Hz. Musa (a.s.) ve kavminin yaşadığı olaylar önemli yer tutar. Ayrıca bu</a:t>
            </a:r>
          </a:p>
          <a:p>
            <a:r>
              <a:rPr lang="tr-TR" sz="1400" dirty="0">
                <a:latin typeface="+mj-lt"/>
              </a:rPr>
              <a:t>kitapta dinî ve ahlaki emirler, yasaklar yer alır. İslam müfessirlerinin ve araştırmacılarının tespitine göre Tevrat,</a:t>
            </a:r>
          </a:p>
          <a:p>
            <a:r>
              <a:rPr lang="tr-TR" sz="1400" dirty="0">
                <a:latin typeface="+mj-lt"/>
              </a:rPr>
              <a:t>Hz. Musa’ya (a.s.) indirildiği hâlini muhafaza edememiştir. (2)</a:t>
            </a:r>
          </a:p>
          <a:p>
            <a:r>
              <a:rPr lang="tr-TR" sz="1400" dirty="0">
                <a:latin typeface="+mj-lt"/>
              </a:rPr>
              <a:t>➤ </a:t>
            </a:r>
            <a:r>
              <a:rPr lang="tr-TR" sz="1400" b="1" dirty="0">
                <a:latin typeface="+mj-lt"/>
              </a:rPr>
              <a:t>Zebur: Hz. Davut’a (a.s.) </a:t>
            </a:r>
            <a:r>
              <a:rPr lang="tr-TR" sz="1400" b="1" dirty="0" err="1">
                <a:latin typeface="+mj-lt"/>
              </a:rPr>
              <a:t>vahyedilmiştir</a:t>
            </a:r>
            <a:r>
              <a:rPr lang="tr-TR" sz="1400" b="1" dirty="0">
                <a:latin typeface="+mj-lt"/>
              </a:rPr>
              <a:t>. Tevrat gibi Zebur da Yahudilerin kutsal kitabıdır. </a:t>
            </a:r>
            <a:r>
              <a:rPr lang="tr-TR" sz="1400" b="1" dirty="0" err="1">
                <a:latin typeface="+mj-lt"/>
              </a:rPr>
              <a:t>Ahd</a:t>
            </a:r>
            <a:r>
              <a:rPr lang="tr-TR" sz="1400" b="1" dirty="0">
                <a:latin typeface="+mj-lt"/>
              </a:rPr>
              <a:t>-i Atik’in</a:t>
            </a:r>
          </a:p>
          <a:p>
            <a:r>
              <a:rPr lang="tr-TR" sz="1400" dirty="0">
                <a:latin typeface="+mj-lt"/>
              </a:rPr>
              <a:t>içinde, </a:t>
            </a:r>
            <a:r>
              <a:rPr lang="tr-TR" sz="1400" dirty="0" err="1">
                <a:latin typeface="+mj-lt"/>
              </a:rPr>
              <a:t>Mezmurlar</a:t>
            </a:r>
            <a:r>
              <a:rPr lang="tr-TR" sz="1400" dirty="0">
                <a:latin typeface="+mj-lt"/>
              </a:rPr>
              <a:t> adıyla ayrı bir bölüm olarak yer almaktadır. Zebur’da genel olarak ilahiler, yakarışlar, ahlaki</a:t>
            </a:r>
          </a:p>
          <a:p>
            <a:r>
              <a:rPr lang="tr-TR" sz="1400" dirty="0">
                <a:latin typeface="+mj-lt"/>
              </a:rPr>
              <a:t>öğütler yer alır. (3)</a:t>
            </a:r>
          </a:p>
          <a:p>
            <a:r>
              <a:rPr lang="tr-TR" sz="1400" dirty="0">
                <a:latin typeface="+mj-lt"/>
              </a:rPr>
              <a:t>➤ </a:t>
            </a:r>
            <a:r>
              <a:rPr lang="tr-TR" sz="1400" b="1" dirty="0">
                <a:latin typeface="+mj-lt"/>
              </a:rPr>
              <a:t>İncil: Hz. İsa’ya (a.s.) </a:t>
            </a:r>
            <a:r>
              <a:rPr lang="tr-TR" sz="1400" b="1" dirty="0" err="1">
                <a:latin typeface="+mj-lt"/>
              </a:rPr>
              <a:t>vahyedilmiştir</a:t>
            </a:r>
            <a:r>
              <a:rPr lang="tr-TR" sz="1400" b="1" dirty="0">
                <a:latin typeface="+mj-lt"/>
              </a:rPr>
              <a:t>. İncil’e, </a:t>
            </a:r>
            <a:r>
              <a:rPr lang="tr-TR" sz="1400" b="1" dirty="0" err="1">
                <a:latin typeface="+mj-lt"/>
              </a:rPr>
              <a:t>Ahd</a:t>
            </a:r>
            <a:r>
              <a:rPr lang="tr-TR" sz="1400" b="1" dirty="0">
                <a:latin typeface="+mj-lt"/>
              </a:rPr>
              <a:t>-i </a:t>
            </a:r>
            <a:r>
              <a:rPr lang="tr-TR" sz="1400" b="1" dirty="0" err="1">
                <a:latin typeface="+mj-lt"/>
              </a:rPr>
              <a:t>Cedid</a:t>
            </a:r>
            <a:r>
              <a:rPr lang="tr-TR" sz="1400" b="1" dirty="0">
                <a:latin typeface="+mj-lt"/>
              </a:rPr>
              <a:t> (Yeni Sözleşme) de denir. Bu kitap İngilizce</a:t>
            </a:r>
          </a:p>
          <a:p>
            <a:r>
              <a:rPr lang="tr-TR" sz="1400" dirty="0">
                <a:latin typeface="+mj-lt"/>
              </a:rPr>
              <a:t>“</a:t>
            </a:r>
            <a:r>
              <a:rPr lang="tr-TR" sz="1400" dirty="0" err="1">
                <a:latin typeface="+mj-lt"/>
              </a:rPr>
              <a:t>Holy</a:t>
            </a:r>
            <a:r>
              <a:rPr lang="tr-TR" sz="1400" dirty="0">
                <a:latin typeface="+mj-lt"/>
              </a:rPr>
              <a:t> </a:t>
            </a:r>
            <a:r>
              <a:rPr lang="tr-TR" sz="1400" dirty="0" err="1">
                <a:latin typeface="+mj-lt"/>
              </a:rPr>
              <a:t>Book</a:t>
            </a:r>
            <a:r>
              <a:rPr lang="tr-TR" sz="1400" dirty="0">
                <a:latin typeface="+mj-lt"/>
              </a:rPr>
              <a:t> (Kutsal Kitap)” olarak da isimlendirilir. Hz. İsa’dan (a.s.) sonra onun havarileri tarafından kaleme</a:t>
            </a:r>
          </a:p>
          <a:p>
            <a:r>
              <a:rPr lang="tr-TR" sz="1400" dirty="0">
                <a:latin typeface="+mj-lt"/>
              </a:rPr>
              <a:t>alınmıştır. İncil Hz. İsa’dan yıllar sonra yazıya geçirilmiştir. İncil Yüce Allah’tan (c.c.) geldiği şekliyle günümüze</a:t>
            </a:r>
          </a:p>
          <a:p>
            <a:r>
              <a:rPr lang="tr-TR" sz="1400" dirty="0">
                <a:latin typeface="+mj-lt"/>
              </a:rPr>
              <a:t>kadar ulaşmamıştır. Tarihî süreç içinde birçok değişikliğe uğramıştır. Günümüzde </a:t>
            </a:r>
            <a:r>
              <a:rPr lang="tr-TR" sz="1400" dirty="0" err="1">
                <a:latin typeface="+mj-lt"/>
              </a:rPr>
              <a:t>Hristiyanların</a:t>
            </a:r>
            <a:r>
              <a:rPr lang="tr-TR" sz="1400" dirty="0">
                <a:latin typeface="+mj-lt"/>
              </a:rPr>
              <a:t> resmen kabul</a:t>
            </a:r>
          </a:p>
          <a:p>
            <a:r>
              <a:rPr lang="tr-TR" sz="1400" dirty="0">
                <a:latin typeface="+mj-lt"/>
              </a:rPr>
              <a:t>ettiği dört İncil bulunmaktadır. Bunlar, yazarlarının adıyla anılan Matta, </a:t>
            </a:r>
            <a:r>
              <a:rPr lang="tr-TR" sz="1400" dirty="0" err="1">
                <a:latin typeface="+mj-lt"/>
              </a:rPr>
              <a:t>Markos</a:t>
            </a:r>
            <a:r>
              <a:rPr lang="tr-TR" sz="1400" dirty="0">
                <a:latin typeface="+mj-lt"/>
              </a:rPr>
              <a:t>, </a:t>
            </a:r>
            <a:r>
              <a:rPr lang="tr-TR" sz="1400" dirty="0" err="1">
                <a:latin typeface="+mj-lt"/>
              </a:rPr>
              <a:t>Luka</a:t>
            </a:r>
            <a:r>
              <a:rPr lang="tr-TR" sz="1400" dirty="0">
                <a:latin typeface="+mj-lt"/>
              </a:rPr>
              <a:t> ve </a:t>
            </a:r>
            <a:r>
              <a:rPr lang="tr-TR" sz="1400" dirty="0" err="1">
                <a:latin typeface="+mj-lt"/>
              </a:rPr>
              <a:t>Yuhanna</a:t>
            </a:r>
            <a:r>
              <a:rPr lang="tr-TR" sz="1400" dirty="0">
                <a:latin typeface="+mj-lt"/>
              </a:rPr>
              <a:t> İncilleridir.</a:t>
            </a:r>
          </a:p>
          <a:p>
            <a:r>
              <a:rPr lang="tr-TR" sz="1400" dirty="0">
                <a:latin typeface="+mj-lt"/>
              </a:rPr>
              <a:t>Dinimize göre(4) Tevrat, Zebur ve İncil’in Allah’tan (c.c.) indirildiği şekline inanmak farzdır</a:t>
            </a:r>
            <a:r>
              <a:rPr lang="tr-TR" sz="1400" dirty="0" smtClean="0">
                <a:latin typeface="+mj-lt"/>
              </a:rPr>
              <a:t>.</a:t>
            </a:r>
            <a:endParaRPr lang="tr-TR" sz="1400" dirty="0">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66"/>
                </a:solidFill>
              </a:rPr>
              <a:t>ASR SURESİ VE ANLAMI</a:t>
            </a:r>
            <a:endParaRPr lang="tr-TR" dirty="0">
              <a:solidFill>
                <a:srgbClr val="FF0066"/>
              </a:solidFill>
            </a:endParaRPr>
          </a:p>
        </p:txBody>
      </p:sp>
      <p:sp>
        <p:nvSpPr>
          <p:cNvPr id="3" name="2 İçerik Yer Tutucusu"/>
          <p:cNvSpPr>
            <a:spLocks noGrp="1"/>
          </p:cNvSpPr>
          <p:nvPr>
            <p:ph idx="1"/>
          </p:nvPr>
        </p:nvSpPr>
        <p:spPr/>
        <p:txBody>
          <a:bodyPr>
            <a:normAutofit lnSpcReduction="10000"/>
          </a:bodyPr>
          <a:lstStyle/>
          <a:p>
            <a:r>
              <a:rPr lang="tr-TR" b="1" dirty="0" err="1"/>
              <a:t>Ve’l</a:t>
            </a:r>
            <a:r>
              <a:rPr lang="tr-TR" b="1" dirty="0"/>
              <a:t>- asri </a:t>
            </a:r>
            <a:r>
              <a:rPr lang="tr-TR" b="1" dirty="0" err="1"/>
              <a:t>inne’l</a:t>
            </a:r>
            <a:r>
              <a:rPr lang="tr-TR" b="1" dirty="0"/>
              <a:t>-</a:t>
            </a:r>
            <a:r>
              <a:rPr lang="tr-TR" b="1" dirty="0" err="1"/>
              <a:t>insâne</a:t>
            </a:r>
            <a:r>
              <a:rPr lang="tr-TR" b="1" dirty="0"/>
              <a:t> </a:t>
            </a:r>
            <a:r>
              <a:rPr lang="tr-TR" b="1" dirty="0" err="1"/>
              <a:t>lefî</a:t>
            </a:r>
            <a:r>
              <a:rPr lang="tr-TR" b="1" dirty="0"/>
              <a:t> </a:t>
            </a:r>
            <a:r>
              <a:rPr lang="tr-TR" b="1" dirty="0" err="1"/>
              <a:t>husrin</a:t>
            </a:r>
            <a:endParaRPr lang="tr-TR" b="1" dirty="0"/>
          </a:p>
          <a:p>
            <a:r>
              <a:rPr lang="tr-TR" b="1" dirty="0" err="1"/>
              <a:t>illellezîne</a:t>
            </a:r>
            <a:r>
              <a:rPr lang="tr-TR" b="1" dirty="0"/>
              <a:t> </a:t>
            </a:r>
            <a:r>
              <a:rPr lang="tr-TR" b="1" dirty="0" err="1"/>
              <a:t>âmenû</a:t>
            </a:r>
            <a:r>
              <a:rPr lang="tr-TR" b="1" dirty="0"/>
              <a:t> ve </a:t>
            </a:r>
            <a:r>
              <a:rPr lang="tr-TR" b="1" dirty="0" err="1"/>
              <a:t>amilu’s</a:t>
            </a:r>
            <a:r>
              <a:rPr lang="tr-TR" b="1" dirty="0"/>
              <a:t>-</a:t>
            </a:r>
            <a:r>
              <a:rPr lang="tr-TR" b="1" dirty="0" err="1"/>
              <a:t>sâlihâti</a:t>
            </a:r>
            <a:r>
              <a:rPr lang="tr-TR" b="1" dirty="0"/>
              <a:t> ve</a:t>
            </a:r>
          </a:p>
          <a:p>
            <a:r>
              <a:rPr lang="tr-TR" b="1" dirty="0" err="1"/>
              <a:t>tevâsav</a:t>
            </a:r>
            <a:r>
              <a:rPr lang="tr-TR" b="1" dirty="0"/>
              <a:t> </a:t>
            </a:r>
            <a:r>
              <a:rPr lang="tr-TR" b="1" dirty="0" err="1"/>
              <a:t>bilhakkı</a:t>
            </a:r>
            <a:r>
              <a:rPr lang="tr-TR" b="1" dirty="0"/>
              <a:t> ve </a:t>
            </a:r>
            <a:r>
              <a:rPr lang="tr-TR" b="1" dirty="0" err="1"/>
              <a:t>tevâsav</a:t>
            </a:r>
            <a:r>
              <a:rPr lang="tr-TR" b="1" dirty="0"/>
              <a:t> </a:t>
            </a:r>
            <a:r>
              <a:rPr lang="tr-TR" b="1" dirty="0" err="1"/>
              <a:t>bi’s</a:t>
            </a:r>
            <a:r>
              <a:rPr lang="tr-TR" b="1" dirty="0"/>
              <a:t>-</a:t>
            </a:r>
            <a:r>
              <a:rPr lang="tr-TR" b="1" dirty="0" err="1"/>
              <a:t>sabr</a:t>
            </a:r>
            <a:r>
              <a:rPr lang="tr-TR" b="1" dirty="0" smtClean="0"/>
              <a:t>.</a:t>
            </a:r>
          </a:p>
          <a:p>
            <a:r>
              <a:rPr lang="tr-TR" b="1" dirty="0" smtClean="0"/>
              <a:t>ANLAMI</a:t>
            </a:r>
          </a:p>
          <a:p>
            <a:r>
              <a:rPr lang="sv-SE" b="1" dirty="0"/>
              <a:t>Asra yemin ederim ki insan gerçekten</a:t>
            </a:r>
          </a:p>
          <a:p>
            <a:r>
              <a:rPr lang="tr-TR" b="1" dirty="0"/>
              <a:t>ziyan içindedir. Bundan ancak iman edip iyi</a:t>
            </a:r>
          </a:p>
          <a:p>
            <a:r>
              <a:rPr lang="tr-TR" b="1" dirty="0"/>
              <a:t>ameller işleyenler, birbirlerine hakkı tavsiye</a:t>
            </a:r>
          </a:p>
          <a:p>
            <a:r>
              <a:rPr lang="tr-TR" b="1" dirty="0"/>
              <a:t>edenler ve sabrı tavsiye edenler müstesnadır.</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944</Words>
  <PresentationFormat>Ekran Gösterisi (4:3)</PresentationFormat>
  <Paragraphs>75</Paragraphs>
  <Slides>10</Slides>
  <Notes>1</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1.ÜNİTE:PEYGAMBERLERE VE İLAHÎ KİTAPLARA İNANÇ</vt:lpstr>
      <vt:lpstr>Peygamberlerin İnsanlardan Seçilmesinin Nedenleri</vt:lpstr>
      <vt:lpstr>Peygamberlerin Nitelikleri</vt:lpstr>
      <vt:lpstr>Peygamberlere Gelen Mesajların Ortak Amacı</vt:lpstr>
      <vt:lpstr>Peygamberlere Gelen Mesajların Ortak Amacı DEVAMI</vt:lpstr>
      <vt:lpstr>İlahî Kitap ve İlahî Kitaplara İman</vt:lpstr>
      <vt:lpstr>Allah Niçin Vahiy Göndermiştir?</vt:lpstr>
      <vt:lpstr>İlahî Kitaplar : </vt:lpstr>
      <vt:lpstr>ASR SURESİ VE ANLAMI</vt:lpstr>
      <vt:lpstr>Slayt 10</vt:lpstr>
    </vt:vector>
  </TitlesOfParts>
  <Manager>www.sorubak.com</Manager>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www.sorubak.com</dc:title>
  <dc:subject>www.sorubak.com</dc:subject>
  <dc:creator>www.sorubak.com</dc:creator>
  <cp:keywords>www.sorubak.com</cp:keywords>
  <dc:description>www.sorubak.com</dc:description>
  <cp:lastModifiedBy>Öğretmenler Odası</cp:lastModifiedBy>
  <cp:revision>2</cp:revision>
  <dcterms:created xsi:type="dcterms:W3CDTF">2017-11-12T09:54:22Z</dcterms:created>
  <dcterms:modified xsi:type="dcterms:W3CDTF">2017-11-18T15:23:17Z</dcterms:modified>
  <cp:category>www.sorubak.com</cp:category>
</cp:coreProperties>
</file>