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4" r:id="rId7"/>
    <p:sldId id="274" r:id="rId8"/>
    <p:sldId id="275" r:id="rId9"/>
    <p:sldId id="273" r:id="rId10"/>
    <p:sldId id="272" r:id="rId11"/>
    <p:sldId id="270" r:id="rId12"/>
    <p:sldId id="271" r:id="rId13"/>
    <p:sldId id="261" r:id="rId14"/>
    <p:sldId id="269" r:id="rId15"/>
    <p:sldId id="268" r:id="rId16"/>
    <p:sldId id="267" r:id="rId17"/>
    <p:sldId id="266" r:id="rId18"/>
    <p:sldId id="265" r:id="rId19"/>
    <p:sldId id="263" r:id="rId20"/>
    <p:sldId id="279" r:id="rId21"/>
    <p:sldId id="278" r:id="rId22"/>
    <p:sldId id="277" r:id="rId23"/>
    <p:sldId id="276" r:id="rId24"/>
    <p:sldId id="281" r:id="rId25"/>
    <p:sldId id="280" r:id="rId26"/>
    <p:sldId id="283" r:id="rId27"/>
    <p:sldId id="282" r:id="rId28"/>
    <p:sldId id="285" r:id="rId29"/>
    <p:sldId id="286" r:id="rId30"/>
    <p:sldId id="284" r:id="rId31"/>
    <p:sldId id="289" r:id="rId32"/>
    <p:sldId id="288" r:id="rId33"/>
    <p:sldId id="287" r:id="rId34"/>
    <p:sldId id="290" r:id="rId35"/>
    <p:sldId id="291" r:id="rId36"/>
    <p:sldId id="262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=""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26T18:23:43.452" idx="1">
    <p:pos x="10" y="10"/>
    <p:text>devam...</p:text>
    <p:extLst>
      <p:ext uri="{C676402C-5697-4E1C-873F-D02D1690AC5C}">
        <p15:threadingInfo xmlns=""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F9420-171A-457B-A8F7-CB430517ED32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2B340-F496-4EC4-81AF-47098CBD4C9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65E46-491E-42CE-A452-4BF50CB6DE15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37280-2106-4CCD-9B90-803623C430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0534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KAN KISIMLARI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9043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Devam…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7572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tr-T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egitimhane</a:t>
            </a:r>
            <a:r>
              <a:rPr lang="tr-T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37280-2106-4CCD-9B90-803623C4300C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6478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398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194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9959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8712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04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341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986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1408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870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534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5A5D-885D-4FBA-B51E-1AB6977959EC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44DA-BFB7-428C-907C-0D414CA194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960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" y="1122363"/>
            <a:ext cx="12192000" cy="294320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6.SINIF FEN 1.ÜNİTE VÜDUDUMUZDAKİ SİSTEMLER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8800" b="1" dirty="0" smtClean="0"/>
              <a:t>DOLAŞIM SİSTEMİ</a:t>
            </a:r>
            <a:endParaRPr lang="tr-TR" sz="8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</p:spPr>
        <p:txBody>
          <a:bodyPr/>
          <a:lstStyle/>
          <a:p>
            <a:r>
              <a:rPr lang="tr-TR" dirty="0" smtClean="0"/>
              <a:t>HAZIRLAYAN:BUSE ARSLAN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912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Kalp (özet):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Vücudun ihtiyacı olan  besin ve oksijeni dağıtır.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Atık maddeleri toplar. Kirlenen kanın temizlenmesi için ilgili organı pompalar. (Akciğerlere gönderir.)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3200" dirty="0" smtClean="0"/>
          </a:p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6146" name="Picture 2" descr="kalp organ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066"/>
            <a:ext cx="12192000" cy="3295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4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Damarlar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endParaRPr lang="tr-TR" sz="3200" dirty="0" smtClean="0"/>
          </a:p>
          <a:p>
            <a:pPr algn="l"/>
            <a:r>
              <a:rPr lang="tr-TR" sz="3200" dirty="0"/>
              <a:t>	</a:t>
            </a:r>
            <a:r>
              <a:rPr lang="tr-TR" sz="3200" dirty="0" smtClean="0"/>
              <a:t>Kanı, vücuda dağıtan yapıya </a:t>
            </a:r>
            <a:r>
              <a:rPr lang="tr-TR" sz="3200" dirty="0" smtClean="0">
                <a:solidFill>
                  <a:srgbClr val="002060"/>
                </a:solidFill>
              </a:rPr>
              <a:t>damar</a:t>
            </a:r>
            <a:r>
              <a:rPr lang="tr-TR" sz="3200" dirty="0" smtClean="0"/>
              <a:t> denir. Vücudun tüm yapılarına ulaşımı sağlar.</a:t>
            </a:r>
          </a:p>
          <a:p>
            <a:pPr algn="l"/>
            <a:endParaRPr lang="tr-TR" sz="3200" dirty="0"/>
          </a:p>
          <a:p>
            <a:pPr algn="l"/>
            <a:r>
              <a:rPr lang="tr-TR" sz="3200" dirty="0" smtClean="0"/>
              <a:t>                                              </a:t>
            </a:r>
            <a:r>
              <a:rPr lang="tr-TR" sz="4800" dirty="0" smtClean="0">
                <a:solidFill>
                  <a:srgbClr val="FF0000"/>
                </a:solidFill>
              </a:rPr>
              <a:t>DAMARLAR</a:t>
            </a:r>
          </a:p>
          <a:p>
            <a:pPr algn="l"/>
            <a:endParaRPr lang="tr-TR" sz="3200" dirty="0">
              <a:solidFill>
                <a:srgbClr val="FF0000"/>
              </a:solidFill>
            </a:endParaRPr>
          </a:p>
          <a:p>
            <a:pPr algn="l"/>
            <a:r>
              <a:rPr lang="tr-TR" sz="3200" dirty="0" smtClean="0"/>
              <a:t>                Atardamarlar    Toplardamarlar    Kılcal Damarlar</a:t>
            </a:r>
            <a:r>
              <a:rPr lang="tr-TR" sz="3200" dirty="0" smtClean="0">
                <a:solidFill>
                  <a:srgbClr val="FF0000"/>
                </a:solidFill>
              </a:rPr>
              <a:t/>
            </a:r>
            <a:br>
              <a:rPr lang="tr-TR" sz="3200" dirty="0" smtClean="0">
                <a:solidFill>
                  <a:srgbClr val="FF0000"/>
                </a:solidFill>
              </a:rPr>
            </a:br>
            <a:endParaRPr lang="tr-TR" sz="3200" dirty="0" smtClean="0">
              <a:solidFill>
                <a:srgbClr val="FF0000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 flipH="1">
            <a:off x="2963483" y="3957851"/>
            <a:ext cx="1501254" cy="939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7040326" y="3957851"/>
            <a:ext cx="996286" cy="74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902656" y="4057072"/>
            <a:ext cx="40944" cy="74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2442949"/>
            <a:ext cx="2676525" cy="441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 descr="atardamarla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AutoShape 6" descr="atardamarla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993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Atardamarlar: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Kalpte pompalanan kanı taşıyan damarlardır.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Yapısında </a:t>
            </a:r>
            <a:r>
              <a:rPr lang="tr-TR" sz="3200" dirty="0" smtClean="0">
                <a:solidFill>
                  <a:srgbClr val="002060"/>
                </a:solidFill>
              </a:rPr>
              <a:t>düz</a:t>
            </a:r>
            <a:r>
              <a:rPr lang="tr-TR" sz="3200" dirty="0" smtClean="0"/>
              <a:t> kaslar bulunur. Duvarı </a:t>
            </a:r>
            <a:r>
              <a:rPr lang="tr-TR" sz="3200" dirty="0" smtClean="0">
                <a:solidFill>
                  <a:srgbClr val="002060"/>
                </a:solidFill>
              </a:rPr>
              <a:t>kalın</a:t>
            </a:r>
            <a:r>
              <a:rPr lang="tr-TR" sz="3200" dirty="0" smtClean="0"/>
              <a:t> ve </a:t>
            </a:r>
            <a:r>
              <a:rPr lang="tr-TR" sz="3200" dirty="0" smtClean="0">
                <a:solidFill>
                  <a:srgbClr val="002060"/>
                </a:solidFill>
              </a:rPr>
              <a:t>esnek</a:t>
            </a:r>
            <a:r>
              <a:rPr lang="tr-TR" sz="3200" dirty="0" smtClean="0"/>
              <a:t>tir. Kan basıncına karşı dayanıklı bir yapısı vardır.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Damar içindeki kan akışı </a:t>
            </a:r>
            <a:r>
              <a:rPr lang="tr-TR" sz="3200" dirty="0" smtClean="0">
                <a:solidFill>
                  <a:srgbClr val="002060"/>
                </a:solidFill>
              </a:rPr>
              <a:t>hızlı</a:t>
            </a:r>
            <a:r>
              <a:rPr lang="tr-TR" sz="3200" dirty="0" smtClean="0"/>
              <a:t>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Bütün atardamarlar </a:t>
            </a:r>
            <a:r>
              <a:rPr lang="tr-TR" sz="3200" dirty="0" smtClean="0">
                <a:solidFill>
                  <a:srgbClr val="002060"/>
                </a:solidFill>
              </a:rPr>
              <a:t>temiz kan </a:t>
            </a:r>
            <a:r>
              <a:rPr lang="tr-TR" sz="3200" dirty="0" smtClean="0"/>
              <a:t>taşır.  Bir istisna olarak </a:t>
            </a:r>
            <a:r>
              <a:rPr lang="tr-TR" sz="3200" dirty="0" smtClean="0">
                <a:solidFill>
                  <a:srgbClr val="002060"/>
                </a:solidFill>
              </a:rPr>
              <a:t>akciğer atardamarı kirli kan </a:t>
            </a:r>
            <a:r>
              <a:rPr lang="tr-TR" sz="3200" dirty="0" smtClean="0"/>
              <a:t>taşır.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En büyük atardamar ‘‘</a:t>
            </a:r>
            <a:r>
              <a:rPr lang="tr-TR" sz="3200" dirty="0" err="1" smtClean="0">
                <a:solidFill>
                  <a:srgbClr val="002060"/>
                </a:solidFill>
              </a:rPr>
              <a:t>aort</a:t>
            </a:r>
            <a:r>
              <a:rPr lang="tr-TR" sz="3200" dirty="0" err="1" smtClean="0"/>
              <a:t>’’tur</a:t>
            </a:r>
            <a:r>
              <a:rPr lang="tr-TR" sz="3200" dirty="0" smtClean="0"/>
              <a:t>.</a:t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7170" name="Picture 2" descr="atardamarlar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54" t="58073" r="6328" b="15596"/>
          <a:stretch/>
        </p:blipFill>
        <p:spPr bwMode="auto">
          <a:xfrm>
            <a:off x="0" y="5081639"/>
            <a:ext cx="12192000" cy="1805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1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Toplardamarlar: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9908275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Kanı toplayıp, kalbe getiren damarlardır.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>
                <a:solidFill>
                  <a:srgbClr val="002060"/>
                </a:solidFill>
              </a:rPr>
              <a:t>Düz</a:t>
            </a:r>
            <a:r>
              <a:rPr lang="tr-TR" sz="4000" dirty="0" smtClean="0"/>
              <a:t> kaslardan oluşur.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İçerisinde </a:t>
            </a:r>
            <a:r>
              <a:rPr lang="tr-TR" sz="4000" dirty="0" smtClean="0">
                <a:solidFill>
                  <a:srgbClr val="002060"/>
                </a:solidFill>
              </a:rPr>
              <a:t>kapakçık</a:t>
            </a:r>
            <a:r>
              <a:rPr lang="tr-TR" sz="4000" dirty="0" smtClean="0"/>
              <a:t>lar bulunur.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Kanın akışı atardamara kıyasla daha </a:t>
            </a:r>
            <a:r>
              <a:rPr lang="tr-TR" sz="4000" dirty="0" smtClean="0">
                <a:solidFill>
                  <a:srgbClr val="002060"/>
                </a:solidFill>
              </a:rPr>
              <a:t>yavaş</a:t>
            </a:r>
            <a:r>
              <a:rPr lang="tr-TR" sz="4000" dirty="0" smtClean="0"/>
              <a:t>tır.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Bütün toplardamarlar </a:t>
            </a:r>
            <a:r>
              <a:rPr lang="tr-TR" sz="4000" dirty="0" smtClean="0">
                <a:solidFill>
                  <a:srgbClr val="002060"/>
                </a:solidFill>
              </a:rPr>
              <a:t>kirli kan </a:t>
            </a:r>
            <a:r>
              <a:rPr lang="tr-TR" sz="4000" dirty="0" smtClean="0"/>
              <a:t>taşır. Bir istisna olarak </a:t>
            </a:r>
            <a:r>
              <a:rPr lang="tr-TR" sz="4000" dirty="0" smtClean="0">
                <a:solidFill>
                  <a:srgbClr val="002060"/>
                </a:solidFill>
              </a:rPr>
              <a:t>akciğer toplardamarı temiz kan</a:t>
            </a:r>
            <a:r>
              <a:rPr lang="tr-TR" sz="4000" dirty="0" smtClean="0"/>
              <a:t> taşır.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17410" name="Picture 2" descr="toplardamarlar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37"/>
          <a:stretch/>
        </p:blipFill>
        <p:spPr bwMode="auto">
          <a:xfrm>
            <a:off x="9703557" y="1"/>
            <a:ext cx="248844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3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Kılcal Damarlar: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İnce bir doku tabakasından oluşur. Organizmadaki en ince ve en yaygın damarlardır.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Atardamarlarla toplardamarları birbirine bağlar.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Bu damarlar, dokular arasına ince bir ağ gibi yayılmıştır. Atardamarlar- la toplardamarların giremediği yerlere girer.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Kanın akış hızı düşük olduğundan, doku hücreleriyle kan arasında gaz, besin ve atıkların alışverişi gerçekleşir.</a:t>
            </a:r>
          </a:p>
          <a:p>
            <a:pPr algn="l"/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 smtClean="0"/>
          </a:p>
        </p:txBody>
      </p:sp>
      <p:pic>
        <p:nvPicPr>
          <p:cNvPr id="9220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32" y="4844955"/>
            <a:ext cx="12295732" cy="2013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9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Kan, vücudun sıvı olan tek dokusudur. Vücudumuzda taşınması gerekli olan maddeler damarların içinde olan kanla birlikte taşınır. </a:t>
            </a:r>
          </a:p>
          <a:p>
            <a:pPr algn="l"/>
            <a:r>
              <a:rPr lang="tr-TR" sz="3200" dirty="0"/>
              <a:t>	</a:t>
            </a:r>
            <a:r>
              <a:rPr lang="tr-TR" sz="3200" dirty="0" smtClean="0"/>
              <a:t>Normal bir insanda 4-5 litre kan bulunur.</a:t>
            </a:r>
          </a:p>
          <a:p>
            <a:pPr algn="l"/>
            <a:endParaRPr lang="tr-TR" sz="3200" dirty="0"/>
          </a:p>
          <a:p>
            <a:pPr algn="l"/>
            <a:r>
              <a:rPr lang="tr-TR" sz="3200" dirty="0" smtClean="0"/>
              <a:t>	</a:t>
            </a:r>
            <a:r>
              <a:rPr lang="tr-TR" sz="3200" dirty="0" smtClean="0">
                <a:solidFill>
                  <a:srgbClr val="FF0000"/>
                </a:solidFill>
              </a:rPr>
              <a:t>NOT: Kanı biz kırmızı renkte görürüz. Ancak kanın içindeki tüm yapılar kırmızı renkte değildir.</a:t>
            </a:r>
          </a:p>
        </p:txBody>
      </p:sp>
    </p:spTree>
    <p:extLst>
      <p:ext uri="{BB962C8B-B14F-4D97-AF65-F5344CB8AC3E}">
        <p14:creationId xmlns="" xmlns:p14="http://schemas.microsoft.com/office/powerpoint/2010/main" val="637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r>
              <a:rPr lang="tr-TR" sz="3200" dirty="0" smtClean="0"/>
              <a:t>                           KAN PLAZMASI                      KAN HÜCRELERİ</a:t>
            </a:r>
            <a:br>
              <a:rPr lang="tr-TR" sz="3200" dirty="0" smtClean="0"/>
            </a:br>
            <a:endParaRPr lang="tr-TR" sz="3200" dirty="0" smtClean="0"/>
          </a:p>
        </p:txBody>
      </p:sp>
      <p:sp>
        <p:nvSpPr>
          <p:cNvPr id="4" name="Aşağı Ok 3"/>
          <p:cNvSpPr/>
          <p:nvPr/>
        </p:nvSpPr>
        <p:spPr>
          <a:xfrm rot="19443162">
            <a:off x="7117182" y="1113295"/>
            <a:ext cx="982639" cy="23873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 rot="2185016">
            <a:off x="3985257" y="1141902"/>
            <a:ext cx="955343" cy="22867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kan plazması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3" y="4327301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2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Kan Plazması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8639033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Kan plazması, kanın sıvı olan kısmını oluşturur. Plazmanın, neredeyse %90’ı su, geriye kalan %10’luk kısımda protein, yağ, karbonhidrat, vitamin ve mineral vb. besinler bulunur.</a:t>
            </a:r>
          </a:p>
          <a:p>
            <a:pPr algn="l"/>
            <a:r>
              <a:rPr lang="tr-TR" sz="3200" dirty="0"/>
              <a:t>	</a:t>
            </a:r>
            <a:r>
              <a:rPr lang="tr-TR" sz="3200" dirty="0" smtClean="0"/>
              <a:t>Kanın %55’lik kısmını kan plazması oluşturur.</a:t>
            </a:r>
          </a:p>
          <a:p>
            <a:pPr algn="l"/>
            <a:r>
              <a:rPr lang="tr-TR" sz="3200" b="1" dirty="0" smtClean="0"/>
              <a:t>Serum: </a:t>
            </a:r>
            <a:r>
              <a:rPr lang="tr-TR" sz="3200" dirty="0" smtClean="0"/>
              <a:t>Plazmanın pıhtılaşma ile ilgili proteinleri alınınca ‘‘</a:t>
            </a:r>
            <a:r>
              <a:rPr lang="tr-TR" sz="3200" dirty="0" smtClean="0">
                <a:solidFill>
                  <a:srgbClr val="002060"/>
                </a:solidFill>
              </a:rPr>
              <a:t>serum’’</a:t>
            </a:r>
            <a:r>
              <a:rPr lang="tr-TR" sz="3200" dirty="0" smtClean="0"/>
              <a:t> elde edilir. İçerisinde besinler ve antikorlar bulunur.</a:t>
            </a:r>
            <a:endParaRPr lang="tr-TR" sz="3200" b="1" dirty="0" smtClean="0"/>
          </a:p>
        </p:txBody>
      </p:sp>
      <p:pic>
        <p:nvPicPr>
          <p:cNvPr id="2050" name="Picture 2" descr="kan plazması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4831" y="1550831"/>
            <a:ext cx="6858000" cy="3756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95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 Hücreleri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r>
              <a:rPr lang="tr-TR" sz="4400" dirty="0"/>
              <a:t> </a:t>
            </a:r>
            <a:r>
              <a:rPr lang="tr-TR" sz="4400" dirty="0" smtClean="0"/>
              <a:t>        Alyuvarlar        Akyuvarlar          Kan pulcukları</a:t>
            </a:r>
            <a:br>
              <a:rPr lang="tr-TR" sz="4400" dirty="0" smtClean="0"/>
            </a:br>
            <a:endParaRPr lang="tr-TR" sz="4400" dirty="0" smtClean="0"/>
          </a:p>
        </p:txBody>
      </p:sp>
      <p:sp>
        <p:nvSpPr>
          <p:cNvPr id="4" name="Aşağı Ok 3"/>
          <p:cNvSpPr/>
          <p:nvPr/>
        </p:nvSpPr>
        <p:spPr>
          <a:xfrm rot="2161621">
            <a:off x="2760260" y="945111"/>
            <a:ext cx="873457" cy="24887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5852070" y="1272654"/>
            <a:ext cx="805217" cy="21563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20121515">
            <a:off x="8175608" y="1178782"/>
            <a:ext cx="951284" cy="217461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595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Alyuvarlar: </a:t>
            </a:r>
            <a:r>
              <a:rPr lang="tr-TR" b="1" dirty="0" smtClean="0"/>
              <a:t>Madde Taşıma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529365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Kırmızı renkte olan bu kan hücresi, aynı zamanda kana kırmızı rengini veren maddedir.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Kırmızı kemik iliği, karaciğer ve dalakta üretilir.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Diğer hücrelerle kıyasla, kanda en fazla bulunan hücrelerdir.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Görevi; kanın, oksijen ve karbondioksit taşımasına yardım etmektir. Buna içerisinde bulunan hemoglobin  maddesi de yardımcı olur.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Alyuvarların, yeni doğduklarında çekirdekleri vardır. Ancak büyüdükçe (olgunlaştıkça) çekirdeklerini atarlar.</a:t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1026" name="Picture 2" descr="alyuvarla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1" y="1294229"/>
            <a:ext cx="5598017" cy="4497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86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BAŞLIKLAR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Dolaşım Sistemi Nedir?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Dolaşım Sistemi Yapı ve Organları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Kalp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Damarlar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Kan Bağışı Neden Önemli?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Dolaşım Sistemi Sağlığı</a:t>
            </a:r>
            <a:br>
              <a:rPr lang="tr-TR" sz="3200" dirty="0" smtClean="0"/>
            </a:br>
            <a:endParaRPr lang="tr-T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502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>
            <a:normAutofit/>
          </a:bodyPr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Akyuvar: </a:t>
            </a:r>
            <a:r>
              <a:rPr lang="tr-TR" b="1" dirty="0" smtClean="0"/>
              <a:t>Vücudu hastalıklardan koruma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459775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Renksiz, belli şekilleri olmayan kan hücreleridir.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Sayıları alyuvarlara göre daha azdır.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Vücudun savunma sistemini oluşturan temel hücrelerdir.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Görevi; vücudu hastalıklardan korumaktır.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Hastalık anında çoğalarak, vücudu mikroplara karşı koruyup ‘‘antikor’’ üretirler.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Yalancı ayakları ile hareket ederek, bazı mikropları yutarlar. Bazılarını ise etkisiz hale sokan madde salgılarlar.</a:t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294229"/>
            <a:ext cx="4914900" cy="443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79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Kan Pulcukları: </a:t>
            </a:r>
            <a:r>
              <a:rPr lang="tr-TR" b="1" dirty="0" smtClean="0"/>
              <a:t>Pıhtılaşma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400" dirty="0" smtClean="0"/>
              <a:t>Renksiz ve çekirdeksizdir.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400" dirty="0" smtClean="0"/>
              <a:t>Kemik iliğinde sentezlenen, hücrelerden kopmuş parçalardır.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400" dirty="0" smtClean="0"/>
              <a:t>Yaralanma durumunda, bir araya gelirken yapışkan bir ağ oluştururlar.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400" b="1" dirty="0" smtClean="0"/>
              <a:t>Pıhtı: </a:t>
            </a:r>
            <a:r>
              <a:rPr lang="tr-TR" sz="4400" dirty="0" smtClean="0"/>
              <a:t>Kan pulcukları ve proteinlerin bir araya gelerek oluşturduğu yapıya denir.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5122" name="Picture 2" descr="kan pulcuklar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742489"/>
            <a:ext cx="8124825" cy="466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262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 Dolaşımı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>
            <a:normAutofit/>
          </a:bodyPr>
          <a:lstStyle/>
          <a:p>
            <a:pPr algn="l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Dolaşım çeşitleri iki tanedir. </a:t>
            </a:r>
          </a:p>
          <a:p>
            <a:pPr algn="l"/>
            <a:endParaRPr lang="tr-TR" sz="4400" dirty="0" smtClean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4400" dirty="0" smtClean="0"/>
              <a:t>Küçük kan dolaşımı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4400" dirty="0" smtClean="0"/>
              <a:t>Büyük kan dolaşımı</a:t>
            </a:r>
          </a:p>
        </p:txBody>
      </p:sp>
      <p:pic>
        <p:nvPicPr>
          <p:cNvPr id="6146" name="Picture 2" descr="kan dolaşım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41" y="1294229"/>
            <a:ext cx="4981575" cy="523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2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Küçük Kan Dolaşımı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200" dirty="0" smtClean="0">
                <a:solidFill>
                  <a:schemeClr val="bg1"/>
                </a:solidFill>
              </a:rPr>
              <a:t>Küçük kan dolaşımı</a:t>
            </a:r>
            <a:r>
              <a:rPr lang="tr-TR" sz="3200" dirty="0" smtClean="0"/>
              <a:t>, kanın kalp ve akciğerler arasında yaptığı dolaşımdır. Adı üzerinde: bu dolaşım kısa sürer. (küçük)</a:t>
            </a:r>
          </a:p>
          <a:p>
            <a:pPr algn="l"/>
            <a:r>
              <a:rPr lang="tr-TR" sz="3200" dirty="0"/>
              <a:t>	</a:t>
            </a:r>
            <a:r>
              <a:rPr lang="tr-TR" sz="3200" b="1" dirty="0" smtClean="0"/>
              <a:t>Amaç: </a:t>
            </a:r>
            <a:r>
              <a:rPr lang="tr-TR" sz="3200" dirty="0" smtClean="0"/>
              <a:t>Pis kanı, oksijen yönüyle zenginleştirerek yeni kanı temizlemektir.</a:t>
            </a:r>
          </a:p>
          <a:p>
            <a:pPr algn="l"/>
            <a:endParaRPr lang="tr-TR" sz="3200" b="1" dirty="0" smtClean="0"/>
          </a:p>
        </p:txBody>
      </p:sp>
      <p:pic>
        <p:nvPicPr>
          <p:cNvPr id="7170" name="Picture 2" descr="küçük kan dolaşım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3206"/>
            <a:ext cx="12192000" cy="3264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10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04551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Küçük Kan Dolaşımı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004553"/>
            <a:ext cx="12192000" cy="585344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tr-TR" sz="3600" dirty="0" smtClean="0"/>
              <a:t>Kalbin </a:t>
            </a:r>
            <a:r>
              <a:rPr lang="tr-TR" sz="3600" dirty="0" smtClean="0">
                <a:solidFill>
                  <a:srgbClr val="00B050"/>
                </a:solidFill>
              </a:rPr>
              <a:t>sağ karıncığı</a:t>
            </a:r>
            <a:r>
              <a:rPr lang="tr-TR" sz="3600" dirty="0" smtClean="0"/>
              <a:t>ndan gelen (pompalanan) kirli kan, </a:t>
            </a:r>
            <a:r>
              <a:rPr lang="tr-TR" sz="3600" dirty="0" smtClean="0">
                <a:solidFill>
                  <a:srgbClr val="00B050"/>
                </a:solidFill>
              </a:rPr>
              <a:t>akciğer atardamarı</a:t>
            </a:r>
            <a:r>
              <a:rPr lang="tr-TR" sz="3600" dirty="0" smtClean="0"/>
              <a:t>yla </a:t>
            </a:r>
            <a:r>
              <a:rPr lang="tr-TR" sz="3600" dirty="0" smtClean="0">
                <a:solidFill>
                  <a:srgbClr val="00B050"/>
                </a:solidFill>
              </a:rPr>
              <a:t>akciğer</a:t>
            </a:r>
            <a:r>
              <a:rPr lang="tr-TR" sz="3600" dirty="0" smtClean="0"/>
              <a:t>lere gönderilir.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tr-TR" sz="3600" dirty="0" smtClean="0"/>
              <a:t>Akciğerde temizlenir. (</a:t>
            </a:r>
            <a:r>
              <a:rPr lang="tr-TR" sz="3600" dirty="0" smtClean="0">
                <a:solidFill>
                  <a:srgbClr val="00B050"/>
                </a:solidFill>
              </a:rPr>
              <a:t>alveoller</a:t>
            </a:r>
            <a:r>
              <a:rPr lang="tr-TR" sz="3600" dirty="0" smtClean="0"/>
              <a:t>de gaz alışverişi yapılır.)</a:t>
            </a:r>
          </a:p>
          <a:p>
            <a:pPr marL="514350" indent="-514350" algn="l">
              <a:buFont typeface="+mj-lt"/>
              <a:buAutoNum type="arabicPeriod"/>
            </a:pPr>
            <a:r>
              <a:rPr lang="tr-TR" sz="3600" dirty="0" smtClean="0"/>
              <a:t>Temizlenen kan, </a:t>
            </a:r>
            <a:r>
              <a:rPr lang="tr-TR" sz="3600" dirty="0" smtClean="0">
                <a:solidFill>
                  <a:srgbClr val="00B050"/>
                </a:solidFill>
              </a:rPr>
              <a:t>akciğer toplardamarı</a:t>
            </a:r>
            <a:r>
              <a:rPr lang="tr-TR" sz="3600" dirty="0" smtClean="0"/>
              <a:t> ile kalbin </a:t>
            </a:r>
            <a:r>
              <a:rPr lang="tr-TR" sz="3600" dirty="0" smtClean="0">
                <a:solidFill>
                  <a:srgbClr val="00B050"/>
                </a:solidFill>
              </a:rPr>
              <a:t>sol kulakçığı</a:t>
            </a:r>
            <a:r>
              <a:rPr lang="tr-TR" sz="3600" dirty="0" smtClean="0"/>
              <a:t>na gelir. 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5" name="Picture 2" descr="küçük kan dolaşımı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0430"/>
            <a:ext cx="12192000" cy="307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83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Büyük Kan Dolaşımı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200" dirty="0" smtClean="0">
                <a:solidFill>
                  <a:schemeClr val="bg1"/>
                </a:solidFill>
              </a:rPr>
              <a:t>Büyük kan dolaşımı</a:t>
            </a:r>
            <a:r>
              <a:rPr lang="tr-TR" sz="3200" dirty="0" smtClean="0"/>
              <a:t>, kanın kalp ve vücutla yaptığı dolaşımdır. Adı üzerinde: bu dolaşım uzun sürer. (büyük)</a:t>
            </a:r>
          </a:p>
          <a:p>
            <a:pPr algn="l"/>
            <a:r>
              <a:rPr lang="tr-TR" sz="3200" dirty="0"/>
              <a:t>	</a:t>
            </a:r>
            <a:r>
              <a:rPr lang="tr-TR" sz="3200" b="1" dirty="0" smtClean="0"/>
              <a:t>Amaç: </a:t>
            </a:r>
            <a:r>
              <a:rPr lang="tr-TR" sz="3200" dirty="0" smtClean="0"/>
              <a:t>Temizlenen (küçük kan dolaşımı) kanı vücuda dağıtmak ve kirli kanı kalbin sol kulakçığına getirmektir.</a:t>
            </a:r>
          </a:p>
          <a:p>
            <a:pPr algn="l"/>
            <a:endParaRPr lang="tr-TR" sz="32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190"/>
            <a:ext cx="12192000" cy="31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9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Büyük Kan Dolaşımı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tr-TR" sz="3200" dirty="0" smtClean="0"/>
              <a:t>Sol kulakçıktan </a:t>
            </a:r>
            <a:r>
              <a:rPr lang="tr-TR" sz="3200" dirty="0" smtClean="0">
                <a:solidFill>
                  <a:srgbClr val="00B050"/>
                </a:solidFill>
              </a:rPr>
              <a:t>sol karıncığa</a:t>
            </a:r>
            <a:r>
              <a:rPr lang="tr-TR" sz="3200" dirty="0" smtClean="0"/>
              <a:t>  dolan temiz kan, (oksijen oranı yüksek) en büyük atardamar olan ‘‘</a:t>
            </a:r>
            <a:r>
              <a:rPr lang="tr-TR" sz="3200" dirty="0">
                <a:solidFill>
                  <a:srgbClr val="00B050"/>
                </a:solidFill>
              </a:rPr>
              <a:t>aort</a:t>
            </a:r>
            <a:r>
              <a:rPr lang="tr-TR" sz="3200" dirty="0"/>
              <a:t>’’ </a:t>
            </a:r>
            <a:r>
              <a:rPr lang="tr-TR" sz="3200" dirty="0" smtClean="0"/>
              <a:t>aracılığıyla vücuda dağıtılır.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tr-TR" sz="3200" dirty="0" smtClean="0"/>
              <a:t>Kan ve hücreler arasında olan madde alışverişinin sonucunda kirlenen kan, alt ve üst ana toplardamarlar ile kalbin sağ kulakçığına getirilir.</a:t>
            </a:r>
          </a:p>
          <a:p>
            <a:pPr marL="514350" indent="-514350" algn="l">
              <a:buFont typeface="+mj-lt"/>
              <a:buAutoNum type="arabicPeriod"/>
            </a:pPr>
            <a:endParaRPr lang="tr-TR" sz="3200" dirty="0" smtClean="0"/>
          </a:p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190"/>
            <a:ext cx="12192000" cy="31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47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-121674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 Grupları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050879"/>
            <a:ext cx="12192000" cy="5807122"/>
          </a:xfrm>
        </p:spPr>
        <p:txBody>
          <a:bodyPr>
            <a:noAutofit/>
          </a:bodyPr>
          <a:lstStyle/>
          <a:p>
            <a:pPr algn="l"/>
            <a:r>
              <a:rPr lang="tr-TR" sz="3400" dirty="0" smtClean="0"/>
              <a:t>	Kan</a:t>
            </a:r>
            <a:r>
              <a:rPr lang="tr-TR" sz="3400" dirty="0"/>
              <a:t>, kırmızı </a:t>
            </a:r>
            <a:r>
              <a:rPr lang="tr-TR" sz="3400" dirty="0" smtClean="0"/>
              <a:t>renkte ve vücudun sıvı olan tek dokusudur. Ancak her kan kırmızı renkte de olsa, kan herkeste farklıdır. Bunun nedeni ‘‘alyuvar’’ hücrelerinin içindeki bazı maddelerdir. Bunlar bireylerin ‘‘kan grubu</a:t>
            </a:r>
            <a:r>
              <a:rPr lang="tr-TR" sz="3400" dirty="0"/>
              <a:t>nu</a:t>
            </a:r>
            <a:r>
              <a:rPr lang="tr-TR" sz="3400" dirty="0" smtClean="0"/>
              <a:t>’’ oluşturur.</a:t>
            </a:r>
          </a:p>
          <a:p>
            <a:pPr algn="l"/>
            <a:r>
              <a:rPr lang="tr-TR" sz="3400" dirty="0"/>
              <a:t>	</a:t>
            </a:r>
            <a:r>
              <a:rPr lang="tr-TR" sz="3400" dirty="0" smtClean="0"/>
              <a:t>Kan gruplarını ilk olarak 1901 tarihinde Avusturyalı, Dr. Karl </a:t>
            </a:r>
            <a:r>
              <a:rPr lang="tr-TR" sz="3400" dirty="0" err="1" smtClean="0"/>
              <a:t>Landsteiner</a:t>
            </a:r>
            <a:r>
              <a:rPr lang="tr-TR" sz="3400" dirty="0" smtClean="0"/>
              <a:t> tarafından tanımlanmıştır. Bu açıklamaya göre insanda 4 çeşit kan grubu vardır. Bunlar: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400" dirty="0" smtClean="0"/>
              <a:t>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400" dirty="0" smtClean="0"/>
              <a:t>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400" dirty="0" smtClean="0"/>
              <a:t>AB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400" dirty="0"/>
              <a:t>0</a:t>
            </a:r>
            <a:r>
              <a:rPr lang="tr-TR" sz="3400" dirty="0" smtClean="0"/>
              <a:t/>
            </a:r>
            <a:br>
              <a:rPr lang="tr-TR" sz="3400" dirty="0" smtClean="0"/>
            </a:br>
            <a:endParaRPr lang="tr-TR" sz="3400" dirty="0" smtClean="0"/>
          </a:p>
        </p:txBody>
      </p:sp>
    </p:spTree>
    <p:extLst>
      <p:ext uri="{BB962C8B-B14F-4D97-AF65-F5344CB8AC3E}">
        <p14:creationId xmlns="" xmlns:p14="http://schemas.microsoft.com/office/powerpoint/2010/main" val="6357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err="1" smtClean="0">
                <a:solidFill>
                  <a:srgbClr val="C00000"/>
                </a:solidFill>
              </a:rPr>
              <a:t>Rh</a:t>
            </a:r>
            <a:r>
              <a:rPr lang="tr-TR" b="1" dirty="0" smtClean="0">
                <a:solidFill>
                  <a:srgbClr val="C00000"/>
                </a:solidFill>
              </a:rPr>
              <a:t> Faktörü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075865"/>
            <a:ext cx="12192000" cy="5884493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Bazı insanların kan grubu aynı olsa bile, aralarında kan nakli yapılamaz. Çünkü arada ‘‘</a:t>
            </a:r>
            <a:r>
              <a:rPr lang="tr-TR" sz="3200" dirty="0" err="1" smtClean="0"/>
              <a:t>Rh</a:t>
            </a:r>
            <a:r>
              <a:rPr lang="tr-TR" sz="3200" dirty="0" smtClean="0"/>
              <a:t>’’ faktörü vardır.</a:t>
            </a:r>
          </a:p>
          <a:p>
            <a:pPr algn="l"/>
            <a:r>
              <a:rPr lang="tr-TR" sz="3200" dirty="0"/>
              <a:t>	</a:t>
            </a:r>
            <a:r>
              <a:rPr lang="tr-TR" sz="3200" dirty="0" err="1"/>
              <a:t>Rh</a:t>
            </a:r>
            <a:r>
              <a:rPr lang="tr-TR" sz="3200" dirty="0"/>
              <a:t> faktörü insanların %85’inde bulunur.</a:t>
            </a:r>
          </a:p>
          <a:p>
            <a:pPr algn="l"/>
            <a:r>
              <a:rPr lang="tr-TR" sz="3200" dirty="0"/>
              <a:t>	Alyuvarlarında </a:t>
            </a:r>
            <a:r>
              <a:rPr lang="tr-TR" sz="3200" dirty="0" err="1"/>
              <a:t>Rh</a:t>
            </a:r>
            <a:r>
              <a:rPr lang="tr-TR" sz="3200" dirty="0"/>
              <a:t> faktörü olanlar ‘‘</a:t>
            </a:r>
            <a:r>
              <a:rPr lang="tr-TR" sz="3200" dirty="0" err="1"/>
              <a:t>Rh</a:t>
            </a:r>
            <a:r>
              <a:rPr lang="tr-TR" sz="3200" dirty="0"/>
              <a:t> +’’, bulunmayanlar </a:t>
            </a:r>
            <a:r>
              <a:rPr lang="tr-TR" sz="3200" dirty="0" smtClean="0"/>
              <a:t>ise ‘‘ </a:t>
            </a:r>
            <a:r>
              <a:rPr lang="tr-TR" sz="3200" dirty="0" err="1" smtClean="0"/>
              <a:t>Rh</a:t>
            </a:r>
            <a:r>
              <a:rPr lang="tr-TR" sz="3200" dirty="0" smtClean="0"/>
              <a:t>-’’ kan grubuna sahiptir. Yani aslında 8 kan grubu vardır: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 </a:t>
            </a:r>
            <a:r>
              <a:rPr lang="tr-TR" sz="3200" dirty="0" err="1" smtClean="0"/>
              <a:t>Rh</a:t>
            </a:r>
            <a:r>
              <a:rPr lang="tr-TR" sz="3200" dirty="0" smtClean="0"/>
              <a:t>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B </a:t>
            </a:r>
            <a:r>
              <a:rPr lang="tr-TR" sz="3200" dirty="0" err="1" smtClean="0"/>
              <a:t>Rh</a:t>
            </a:r>
            <a:r>
              <a:rPr lang="tr-TR" sz="3200" dirty="0" smtClean="0"/>
              <a:t>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AB </a:t>
            </a:r>
            <a:r>
              <a:rPr lang="tr-TR" sz="3200" dirty="0" err="1" smtClean="0"/>
              <a:t>Rh</a:t>
            </a:r>
            <a:r>
              <a:rPr lang="tr-TR" sz="3200" dirty="0" smtClean="0"/>
              <a:t>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0 </a:t>
            </a:r>
            <a:r>
              <a:rPr lang="tr-TR" sz="3200" dirty="0" err="1" smtClean="0"/>
              <a:t>Rh</a:t>
            </a:r>
            <a:r>
              <a:rPr lang="tr-TR" sz="3200" dirty="0" smtClean="0"/>
              <a:t>+</a:t>
            </a:r>
          </a:p>
          <a:p>
            <a:pPr algn="l"/>
            <a:r>
              <a:rPr lang="tr-TR" sz="3200" dirty="0"/>
              <a:t>	</a:t>
            </a:r>
            <a:endParaRPr lang="tr-TR" sz="3200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3548418" y="4195532"/>
            <a:ext cx="7267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A </a:t>
            </a:r>
            <a:r>
              <a:rPr lang="tr-TR" sz="3200" dirty="0" err="1" smtClean="0"/>
              <a:t>Rh</a:t>
            </a:r>
            <a:r>
              <a:rPr lang="tr-TR" sz="3200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B </a:t>
            </a:r>
            <a:r>
              <a:rPr lang="tr-TR" sz="3200" dirty="0" err="1" smtClean="0"/>
              <a:t>Rh</a:t>
            </a:r>
            <a:r>
              <a:rPr lang="tr-TR" sz="3200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AB </a:t>
            </a:r>
            <a:r>
              <a:rPr lang="tr-TR" sz="3200" dirty="0" err="1" smtClean="0"/>
              <a:t>Rh</a:t>
            </a:r>
            <a:r>
              <a:rPr lang="tr-TR" sz="3200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0 </a:t>
            </a:r>
            <a:r>
              <a:rPr lang="tr-TR" sz="3200" dirty="0" err="1" smtClean="0"/>
              <a:t>Rh</a:t>
            </a:r>
            <a:r>
              <a:rPr lang="tr-TR" sz="3200" dirty="0" smtClean="0"/>
              <a:t>-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6486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 Alışverişi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200" b="1" dirty="0" smtClean="0"/>
              <a:t>Kan Nakli: </a:t>
            </a:r>
            <a:r>
              <a:rPr lang="tr-TR" sz="3200" dirty="0" smtClean="0"/>
              <a:t>Kana ihtiyacı olan kişilerin (çoğunlukla alışverişlerde ihtiyaç olur) birbiriyle yaptığı alışveriştir.</a:t>
            </a:r>
            <a:r>
              <a:rPr lang="tr-TR" sz="3200" b="1" dirty="0"/>
              <a:t> </a:t>
            </a:r>
            <a:r>
              <a:rPr lang="tr-TR" sz="3200" dirty="0" smtClean="0"/>
              <a:t>Ancak, her birey birbirine kan veremez. Bunun için kan gruplarının aynı olması gerekir.</a:t>
            </a:r>
          </a:p>
          <a:p>
            <a:pPr algn="l"/>
            <a:endParaRPr lang="tr-TR" sz="3200" dirty="0" smtClean="0"/>
          </a:p>
        </p:txBody>
      </p:sp>
      <p:pic>
        <p:nvPicPr>
          <p:cNvPr id="1026" name="Picture 2" descr="kan alışverişi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16405"/>
            <a:ext cx="12192000" cy="3541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07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Dolaşım Sistemi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460312"/>
            <a:ext cx="8588991" cy="5943600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600" dirty="0" smtClean="0">
                <a:solidFill>
                  <a:srgbClr val="002060"/>
                </a:solidFill>
              </a:rPr>
              <a:t>Dolaşım</a:t>
            </a:r>
            <a:r>
              <a:rPr lang="tr-TR" sz="3600" dirty="0" smtClean="0"/>
              <a:t>, kalbin </a:t>
            </a:r>
            <a:r>
              <a:rPr lang="tr-TR" sz="3600" dirty="0"/>
              <a:t>çalışmasıyla </a:t>
            </a:r>
            <a:r>
              <a:rPr lang="tr-TR" sz="3600" dirty="0" smtClean="0"/>
              <a:t>kanın, damarlar </a:t>
            </a:r>
            <a:r>
              <a:rPr lang="tr-TR" sz="3600" dirty="0"/>
              <a:t>içinde </a:t>
            </a:r>
            <a:r>
              <a:rPr lang="tr-TR" sz="3600" dirty="0" smtClean="0"/>
              <a:t>yer değiştirmesi değiştirmesidir.</a:t>
            </a:r>
          </a:p>
          <a:p>
            <a:pPr algn="l"/>
            <a:r>
              <a:rPr lang="tr-TR" sz="3600" dirty="0"/>
              <a:t>	</a:t>
            </a:r>
            <a:r>
              <a:rPr lang="tr-TR" sz="3600" dirty="0" smtClean="0"/>
              <a:t>Dolaşım sisteminin görevi, dolaşımı sürdürmektir.</a:t>
            </a:r>
          </a:p>
          <a:p>
            <a:pPr algn="l"/>
            <a:r>
              <a:rPr lang="tr-TR" sz="3600" dirty="0"/>
              <a:t>	</a:t>
            </a:r>
            <a:r>
              <a:rPr lang="tr-TR" sz="3600" dirty="0" smtClean="0"/>
              <a:t>Kalpten pompalanan kan vücudumuzun en küçük noktasına kadar pompalanır.</a:t>
            </a:r>
          </a:p>
        </p:txBody>
      </p:sp>
      <p:pic>
        <p:nvPicPr>
          <p:cNvPr id="20482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91" y="52282"/>
            <a:ext cx="3603009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65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A kan grubu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Kanında ‘‘A’’ proteini bulunan kişilerde olan kan grubudur.</a:t>
            </a:r>
          </a:p>
          <a:p>
            <a:pPr algn="l"/>
            <a:r>
              <a:rPr lang="tr-TR" sz="3200" dirty="0"/>
              <a:t>	</a:t>
            </a:r>
          </a:p>
          <a:p>
            <a:pPr algn="l"/>
            <a:r>
              <a:rPr lang="tr-TR" sz="3200" dirty="0" smtClean="0"/>
              <a:t>	</a:t>
            </a:r>
            <a:r>
              <a:rPr lang="tr-TR" sz="3200" b="1" dirty="0" smtClean="0"/>
              <a:t>A               </a:t>
            </a:r>
            <a:r>
              <a:rPr lang="tr-TR" sz="3200" b="1" dirty="0" err="1" smtClean="0"/>
              <a:t>A</a:t>
            </a:r>
            <a:r>
              <a:rPr lang="tr-TR" sz="3200" dirty="0" smtClean="0"/>
              <a:t>’ ya verir.               </a:t>
            </a:r>
            <a:r>
              <a:rPr lang="tr-TR" sz="3200" b="1" dirty="0" smtClean="0"/>
              <a:t>A                </a:t>
            </a:r>
            <a:r>
              <a:rPr lang="tr-TR" sz="3200" b="1" dirty="0" err="1" smtClean="0"/>
              <a:t>A</a:t>
            </a:r>
            <a:r>
              <a:rPr lang="tr-TR" sz="3200" b="1" dirty="0"/>
              <a:t> </a:t>
            </a:r>
            <a:r>
              <a:rPr lang="tr-TR" sz="3200" dirty="0" smtClean="0"/>
              <a:t>alır.</a:t>
            </a:r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AB</a:t>
            </a:r>
            <a:r>
              <a:rPr lang="tr-TR" sz="3200" dirty="0" smtClean="0"/>
              <a:t>’ ye verir.                                </a:t>
            </a:r>
            <a:r>
              <a:rPr lang="tr-TR" sz="3200" b="1" dirty="0" smtClean="0"/>
              <a:t>0 </a:t>
            </a:r>
            <a:r>
              <a:rPr lang="tr-TR" sz="3200" dirty="0" smtClean="0"/>
              <a:t>alır.</a:t>
            </a:r>
            <a:endParaRPr lang="tr-TR" sz="3200" b="1" dirty="0" smtClean="0"/>
          </a:p>
          <a:p>
            <a:pPr algn="l"/>
            <a:endParaRPr lang="tr-TR" sz="3200" dirty="0" smtClean="0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1405719" y="3043451"/>
            <a:ext cx="1160060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V="1">
            <a:off x="6155140" y="3043451"/>
            <a:ext cx="1214651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a kan grubu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96" y="3872267"/>
            <a:ext cx="3762375" cy="287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46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B kan grubu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Kanında ‘‘B’’ proteini olan kişilerde bulunan kan grubudur.</a:t>
            </a:r>
          </a:p>
          <a:p>
            <a:pPr algn="l"/>
            <a:endParaRPr lang="tr-TR" sz="3200" dirty="0"/>
          </a:p>
          <a:p>
            <a:pPr algn="l"/>
            <a:r>
              <a:rPr lang="tr-TR" sz="3200" dirty="0" smtClean="0"/>
              <a:t>	</a:t>
            </a:r>
            <a:r>
              <a:rPr lang="tr-TR" sz="3200" b="1" dirty="0" smtClean="0"/>
              <a:t>B                 </a:t>
            </a:r>
            <a:r>
              <a:rPr lang="tr-TR" sz="3200" b="1" dirty="0" err="1" smtClean="0"/>
              <a:t>B</a:t>
            </a:r>
            <a:r>
              <a:rPr lang="tr-TR" sz="3200" dirty="0" smtClean="0"/>
              <a:t>’ ye verir.                  </a:t>
            </a:r>
            <a:r>
              <a:rPr lang="tr-TR" sz="3200" b="1" dirty="0" smtClean="0"/>
              <a:t>B                 </a:t>
            </a:r>
            <a:r>
              <a:rPr lang="tr-TR" sz="3200" b="1" dirty="0" err="1" smtClean="0"/>
              <a:t>B</a:t>
            </a:r>
            <a:r>
              <a:rPr lang="tr-TR" sz="3200" dirty="0"/>
              <a:t> </a:t>
            </a:r>
            <a:r>
              <a:rPr lang="tr-TR" sz="3200" dirty="0" smtClean="0"/>
              <a:t>alır.</a:t>
            </a:r>
          </a:p>
          <a:p>
            <a:pPr algn="l"/>
            <a:r>
              <a:rPr lang="tr-TR" sz="3200" dirty="0"/>
              <a:t> </a:t>
            </a:r>
            <a:r>
              <a:rPr lang="tr-TR" sz="3200" dirty="0" smtClean="0"/>
              <a:t>                            </a:t>
            </a:r>
            <a:r>
              <a:rPr lang="tr-TR" sz="3200" b="1" dirty="0" smtClean="0"/>
              <a:t>AB</a:t>
            </a:r>
            <a:r>
              <a:rPr lang="tr-TR" sz="3200" dirty="0" smtClean="0"/>
              <a:t>’ye verir.                                    </a:t>
            </a:r>
            <a:r>
              <a:rPr lang="tr-TR" sz="3200" b="1" dirty="0" smtClean="0"/>
              <a:t>0 </a:t>
            </a:r>
            <a:r>
              <a:rPr lang="tr-TR" sz="3200" dirty="0" smtClean="0"/>
              <a:t>alır.</a:t>
            </a: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1487606" y="3125337"/>
            <a:ext cx="12010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6701051" y="3125337"/>
            <a:ext cx="1119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b kan grubu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3981449"/>
            <a:ext cx="3762375" cy="287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1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AB kan grubu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> 	Kanında ‘‘AB’’ proteini bulunan kişilerdeki kan grubudur. </a:t>
            </a:r>
          </a:p>
          <a:p>
            <a:pPr algn="l"/>
            <a:endParaRPr lang="tr-TR" sz="3200" dirty="0"/>
          </a:p>
          <a:p>
            <a:pPr algn="l"/>
            <a:r>
              <a:rPr lang="tr-TR" sz="3200" dirty="0" smtClean="0"/>
              <a:t>	</a:t>
            </a:r>
            <a:r>
              <a:rPr lang="tr-TR" sz="3200" b="1" dirty="0" smtClean="0"/>
              <a:t>AB             </a:t>
            </a:r>
            <a:r>
              <a:rPr lang="tr-TR" sz="3200" b="1" dirty="0" err="1" smtClean="0"/>
              <a:t>AB</a:t>
            </a:r>
            <a:r>
              <a:rPr lang="tr-TR" sz="3200" dirty="0" smtClean="0"/>
              <a:t>’ ye verir.                 </a:t>
            </a:r>
            <a:r>
              <a:rPr lang="tr-TR" sz="3200" b="1" dirty="0" smtClean="0"/>
              <a:t>AB                A</a:t>
            </a:r>
            <a:r>
              <a:rPr lang="tr-TR" sz="3200" dirty="0" smtClean="0"/>
              <a:t> alır.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          B  </a:t>
            </a:r>
            <a:r>
              <a:rPr lang="tr-TR" sz="3200" dirty="0" smtClean="0"/>
              <a:t>alır.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          AB </a:t>
            </a:r>
            <a:r>
              <a:rPr lang="tr-TR" sz="3200" dirty="0" smtClean="0"/>
              <a:t>alır.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           0 </a:t>
            </a:r>
            <a:r>
              <a:rPr lang="tr-TR" sz="3200" dirty="0" smtClean="0"/>
              <a:t>alır.</a:t>
            </a:r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</a:t>
            </a:r>
            <a:endParaRPr lang="tr-TR" sz="3200" dirty="0" smtClean="0"/>
          </a:p>
          <a:p>
            <a:pPr algn="l"/>
            <a:endParaRPr lang="tr-TR" sz="3200" dirty="0"/>
          </a:p>
          <a:p>
            <a:pPr algn="l"/>
            <a:endParaRPr lang="tr-TR" sz="3200" dirty="0" smtClean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665027" y="2661313"/>
            <a:ext cx="873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6864824" y="2661313"/>
            <a:ext cx="12146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b kan grubu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" y="3847555"/>
            <a:ext cx="3762375" cy="287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26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0  kan grubu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Kanında ‘‘0’’ proteini bulunan kişilerdeki kan grubudur.</a:t>
            </a:r>
          </a:p>
          <a:p>
            <a:pPr algn="l"/>
            <a:r>
              <a:rPr lang="tr-TR" sz="3200" dirty="0"/>
              <a:t>	</a:t>
            </a:r>
            <a:endParaRPr lang="tr-TR" sz="3200" dirty="0" smtClean="0"/>
          </a:p>
          <a:p>
            <a:pPr algn="l"/>
            <a:r>
              <a:rPr lang="tr-TR" sz="3200" dirty="0"/>
              <a:t>	</a:t>
            </a:r>
            <a:r>
              <a:rPr lang="tr-TR" sz="3200" b="1" dirty="0" smtClean="0"/>
              <a:t>0            0 </a:t>
            </a:r>
            <a:r>
              <a:rPr lang="tr-TR" sz="3200" dirty="0" smtClean="0"/>
              <a:t>alır.                             </a:t>
            </a:r>
            <a:r>
              <a:rPr lang="tr-TR" sz="3200" b="1" dirty="0" smtClean="0"/>
              <a:t>0             0 </a:t>
            </a:r>
            <a:r>
              <a:rPr lang="tr-TR" sz="3200" dirty="0" smtClean="0"/>
              <a:t>verir.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A </a:t>
            </a:r>
            <a:r>
              <a:rPr lang="tr-TR" sz="3200" dirty="0" smtClean="0"/>
              <a:t>verir.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B </a:t>
            </a:r>
            <a:r>
              <a:rPr lang="tr-TR" sz="3200" dirty="0" smtClean="0"/>
              <a:t>verir.</a:t>
            </a:r>
            <a:endParaRPr lang="tr-TR" sz="3200" b="1" dirty="0" smtClean="0"/>
          </a:p>
          <a:p>
            <a:pPr algn="l"/>
            <a:r>
              <a:rPr lang="tr-TR" sz="3200" b="1" dirty="0"/>
              <a:t> </a:t>
            </a:r>
            <a:r>
              <a:rPr lang="tr-TR" sz="3200" b="1" dirty="0" smtClean="0"/>
              <a:t>                                                                             AB </a:t>
            </a:r>
            <a:r>
              <a:rPr lang="tr-TR" sz="3200" dirty="0" smtClean="0"/>
              <a:t>verir.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323833" y="3070746"/>
            <a:ext cx="8734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V="1">
            <a:off x="6168789" y="3070746"/>
            <a:ext cx="1023581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0 kan grubu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" y="3879786"/>
            <a:ext cx="3762375" cy="287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28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59308"/>
            <a:ext cx="12192000" cy="1294228"/>
          </a:xfrm>
        </p:spPr>
        <p:txBody>
          <a:bodyPr>
            <a:noAutofit/>
          </a:bodyPr>
          <a:lstStyle/>
          <a:p>
            <a:pPr algn="l"/>
            <a:r>
              <a:rPr lang="tr-TR" sz="8800" b="1" dirty="0" smtClean="0">
                <a:solidFill>
                  <a:srgbClr val="C00000"/>
                </a:solidFill>
              </a:rPr>
              <a:t>NOT:</a:t>
            </a:r>
            <a:endParaRPr lang="tr-TR" sz="8800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‘‘0’’ kan grubu her kan grubuna kan verebildiği için </a:t>
            </a:r>
            <a:r>
              <a:rPr lang="tr-TR" sz="4000" dirty="0" smtClean="0">
                <a:solidFill>
                  <a:srgbClr val="00B050"/>
                </a:solidFill>
              </a:rPr>
              <a:t>genel verici </a:t>
            </a:r>
            <a:r>
              <a:rPr lang="tr-TR" sz="4000" dirty="0" smtClean="0"/>
              <a:t>olarak adlandırılır.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/>
              <a:t>	</a:t>
            </a:r>
            <a:r>
              <a:rPr lang="tr-TR" sz="4000" dirty="0" smtClean="0"/>
              <a:t>‘‘AB’’ kan grubu her kan grubundan kan alabildiği için </a:t>
            </a:r>
            <a:r>
              <a:rPr lang="tr-TR" sz="4000" smtClean="0">
                <a:solidFill>
                  <a:srgbClr val="00B050"/>
                </a:solidFill>
              </a:rPr>
              <a:t>genel alıcı </a:t>
            </a:r>
            <a:r>
              <a:rPr lang="tr-TR" sz="4000" dirty="0" smtClean="0"/>
              <a:t>olarak adlandırılır. </a:t>
            </a:r>
          </a:p>
        </p:txBody>
      </p:sp>
    </p:spTree>
    <p:extLst>
      <p:ext uri="{BB962C8B-B14F-4D97-AF65-F5344CB8AC3E}">
        <p14:creationId xmlns="" xmlns:p14="http://schemas.microsoft.com/office/powerpoint/2010/main" val="2535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 Bağışı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805219"/>
            <a:ext cx="12192000" cy="6052782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	Kan bağışı hayat kurtarır. İnsanlar arasındaki birlik ve beraberliği arttırır. </a:t>
            </a:r>
          </a:p>
          <a:p>
            <a:pPr algn="l"/>
            <a:r>
              <a:rPr lang="tr-TR" sz="4000" dirty="0"/>
              <a:t>	</a:t>
            </a:r>
            <a:r>
              <a:rPr lang="tr-TR" sz="4000" dirty="0" smtClean="0"/>
              <a:t>Ülkemizde, yasalara göre kan bağışı yapacak kişinin özellikleri: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18-65 yaşları arasında olması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50 kg’ </a:t>
            </a:r>
            <a:r>
              <a:rPr lang="tr-TR" sz="4000" dirty="0" err="1" smtClean="0"/>
              <a:t>nin</a:t>
            </a:r>
            <a:r>
              <a:rPr lang="tr-TR" sz="4000" dirty="0" smtClean="0"/>
              <a:t> üzerinde olması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Sağlıklı olması</a:t>
            </a:r>
            <a:r>
              <a:rPr lang="tr-TR" sz="4000" dirty="0" smtClean="0">
                <a:solidFill>
                  <a:srgbClr val="002060"/>
                </a:solidFill>
              </a:rPr>
              <a:t>dır.</a:t>
            </a:r>
          </a:p>
        </p:txBody>
      </p:sp>
      <p:pic>
        <p:nvPicPr>
          <p:cNvPr id="1026" name="Picture 2" descr="kan bağış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4" y="3193576"/>
            <a:ext cx="5627426" cy="366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1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Dolaşım Sisteminin Sağlığı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3200" dirty="0"/>
              <a:t>	</a:t>
            </a:r>
            <a:r>
              <a:rPr lang="tr-TR" sz="3200" dirty="0" smtClean="0"/>
              <a:t>Çocukluk döneminde grip, bademcik vb. hastalıklardan korunmak çok önemlidir. Çünkü, çocuklarda olan ‘‘kalp damar hastalıkları’’ çoğunlukla doğuştan gelir.</a:t>
            </a:r>
          </a:p>
          <a:p>
            <a:pPr algn="l"/>
            <a:r>
              <a:rPr lang="tr-TR" sz="3200" dirty="0"/>
              <a:t>	</a:t>
            </a:r>
            <a:r>
              <a:rPr lang="tr-TR" sz="3200" dirty="0" smtClean="0"/>
              <a:t>Yetişkinlerde olan kalp damar hastalıklarının  nedeni beslenme ve yaşam tarzıdır. Örnek: alkol ve sigara kullanımı, aşırı kilo, stres, pis çevre vb. Bu nedenler ‘‘kalp </a:t>
            </a:r>
            <a:r>
              <a:rPr lang="tr-TR" sz="3200" dirty="0" err="1" smtClean="0"/>
              <a:t>krizi’’ne</a:t>
            </a:r>
            <a:r>
              <a:rPr lang="tr-TR" sz="3200" dirty="0" smtClean="0"/>
              <a:t> neden olur.</a:t>
            </a:r>
          </a:p>
          <a:p>
            <a:pPr algn="l"/>
            <a:r>
              <a:rPr lang="tr-TR" sz="3200" dirty="0"/>
              <a:t>	</a:t>
            </a:r>
            <a:r>
              <a:rPr lang="tr-TR" sz="3200" dirty="0" smtClean="0">
                <a:solidFill>
                  <a:srgbClr val="002060"/>
                </a:solidFill>
              </a:rPr>
              <a:t>Kalp krizi; </a:t>
            </a:r>
            <a:r>
              <a:rPr lang="tr-TR" sz="3200" dirty="0" smtClean="0"/>
              <a:t>kalp kasının bir bölümünün o bölgeye yetersiz kan akışı olayından dolayı zarara uğramasıdır.</a:t>
            </a:r>
          </a:p>
          <a:p>
            <a:pPr algn="l"/>
            <a:r>
              <a:rPr lang="tr-TR" sz="3200" dirty="0">
                <a:solidFill>
                  <a:srgbClr val="002060"/>
                </a:solidFill>
              </a:rPr>
              <a:t>	</a:t>
            </a:r>
            <a:r>
              <a:rPr lang="tr-TR" sz="3200" dirty="0" smtClean="0"/>
              <a:t>Sağlıksız beslenmek, dolaşım sisteminin sağlığını bozar. Bu yüzden çocukluktan itibaren yeme-içme işine dikkat edilmelidir.</a:t>
            </a:r>
          </a:p>
          <a:p>
            <a:pPr algn="l"/>
            <a:r>
              <a:rPr lang="tr-TR" sz="3200" dirty="0">
                <a:solidFill>
                  <a:srgbClr val="002060"/>
                </a:solidFill>
              </a:rPr>
              <a:t>	</a:t>
            </a:r>
            <a:r>
              <a:rPr lang="tr-TR" sz="3200" dirty="0" smtClean="0">
                <a:solidFill>
                  <a:srgbClr val="002060"/>
                </a:solidFill>
              </a:rPr>
              <a:t>Anemi; </a:t>
            </a:r>
            <a:r>
              <a:rPr lang="tr-TR" sz="3200" dirty="0" smtClean="0"/>
              <a:t>kansızlıktır. Kansızlık; alyuvar hücrelerinin az olmasıdır. Yani demir minarelinin yetersiz olmasından kaynaklanır.</a:t>
            </a:r>
            <a:endParaRPr lang="tr-TR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8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651379"/>
            <a:ext cx="12192000" cy="2276868"/>
          </a:xfrm>
        </p:spPr>
        <p:txBody>
          <a:bodyPr>
            <a:normAutofit/>
          </a:bodyPr>
          <a:lstStyle/>
          <a:p>
            <a:r>
              <a:rPr lang="tr-TR" sz="8800" b="1" u="sng" dirty="0" smtClean="0">
                <a:solidFill>
                  <a:srgbClr val="C00000"/>
                </a:solidFill>
              </a:rPr>
              <a:t>HAZIRLAYAN: BUSE ARSLAN</a:t>
            </a:r>
            <a:endParaRPr lang="tr-TR" sz="8800" b="1" u="sng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42494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Dolaşım Sistemi Yapı ve Organları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endParaRPr lang="tr-TR" sz="3200" dirty="0" smtClean="0"/>
          </a:p>
          <a:p>
            <a:pPr algn="l"/>
            <a:endParaRPr lang="tr-TR" sz="3200" dirty="0"/>
          </a:p>
          <a:p>
            <a:pPr algn="l"/>
            <a:r>
              <a:rPr lang="tr-TR" sz="4000" dirty="0" smtClean="0"/>
              <a:t>             KALP                   DAMARLAR                  KAN</a:t>
            </a:r>
            <a:br>
              <a:rPr lang="tr-TR" sz="4000" dirty="0" smtClean="0"/>
            </a:br>
            <a:endParaRPr lang="tr-TR" sz="4000" dirty="0" smtClean="0"/>
          </a:p>
        </p:txBody>
      </p:sp>
      <p:sp>
        <p:nvSpPr>
          <p:cNvPr id="4" name="Aşağı Ok 3"/>
          <p:cNvSpPr/>
          <p:nvPr/>
        </p:nvSpPr>
        <p:spPr>
          <a:xfrm rot="1063316">
            <a:off x="1890937" y="1317121"/>
            <a:ext cx="1542197" cy="316270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5213444" y="1411234"/>
            <a:ext cx="1378424" cy="31253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20447609">
            <a:off x="8584590" y="1295589"/>
            <a:ext cx="1405720" cy="334442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334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Kalp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Kalp, göğüs kafesinin ortasında ve sol akciğerin altındaki orta kısımda yer alır. Kalp, aynı zamanda kaslı bir yapıdır. Büyüklüğü yaklaşık olarak yumruğumuz kadardır. </a:t>
            </a:r>
            <a:endParaRPr lang="tr-TR" sz="3200" dirty="0"/>
          </a:p>
          <a:p>
            <a:pPr algn="l"/>
            <a:r>
              <a:rPr lang="tr-TR" sz="3200" dirty="0" smtClean="0"/>
              <a:t>	</a:t>
            </a:r>
            <a:r>
              <a:rPr lang="tr-TR" sz="3200" dirty="0" smtClean="0">
                <a:solidFill>
                  <a:srgbClr val="002060"/>
                </a:solidFill>
              </a:rPr>
              <a:t>Kalp</a:t>
            </a:r>
            <a:r>
              <a:rPr lang="tr-TR" sz="3200" dirty="0" smtClean="0"/>
              <a:t>, kanı damara pompalayarak kanı, vücuda dağıtır. </a:t>
            </a:r>
          </a:p>
          <a:p>
            <a:pPr algn="l"/>
            <a:r>
              <a:rPr lang="tr-TR" sz="3200" dirty="0"/>
              <a:t>	</a:t>
            </a:r>
            <a:endParaRPr lang="tr-TR" sz="3200" dirty="0" smtClean="0"/>
          </a:p>
        </p:txBody>
      </p:sp>
      <p:pic>
        <p:nvPicPr>
          <p:cNvPr id="18434" name="Picture 2" descr="kalp dolaşım sistemi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3"/>
          <a:stretch/>
        </p:blipFill>
        <p:spPr bwMode="auto">
          <a:xfrm>
            <a:off x="0" y="3780430"/>
            <a:ext cx="4953000" cy="307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alp organ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31" t="-1313" r="22831" b="1313"/>
          <a:stretch/>
        </p:blipFill>
        <p:spPr bwMode="auto">
          <a:xfrm>
            <a:off x="4953000" y="3739487"/>
            <a:ext cx="3767919" cy="311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alp organ yeri ile ilgili g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0" t="5473" r="12405" b="3922"/>
          <a:stretch/>
        </p:blipFill>
        <p:spPr bwMode="auto">
          <a:xfrm>
            <a:off x="8700447" y="3780430"/>
            <a:ext cx="3484729" cy="3063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61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Kalbin Odacıkları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6987654" cy="5563771"/>
          </a:xfrm>
        </p:spPr>
        <p:txBody>
          <a:bodyPr/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600" dirty="0" smtClean="0"/>
              <a:t>Kalp, insanda 4 odacıktan oluşur. </a:t>
            </a:r>
            <a:endParaRPr lang="tr-TR" sz="3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Sağ kulakçık(üstte)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Sağ karıncık(altta)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Sol kulakçık(üstte)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Sol karıncık(altta)</a:t>
            </a:r>
          </a:p>
        </p:txBody>
      </p:sp>
      <p:pic>
        <p:nvPicPr>
          <p:cNvPr id="14338" name="Picture 2" descr="İ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13"/>
          <a:stretch/>
        </p:blipFill>
        <p:spPr bwMode="auto">
          <a:xfrm>
            <a:off x="6987654" y="1"/>
            <a:ext cx="520434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27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Kalp kapakçıkları: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/>
          <a:lstStyle/>
          <a:p>
            <a:pPr algn="l"/>
            <a:endParaRPr lang="tr-TR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Karıncık ve kulakçıkların ortasında bulunur.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Kapakçıkların görevi, kanın geriye doğru akmasını engellemektir.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 smtClean="0"/>
              <a:t>Kapakçıklar sadece aşağıya açılır.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3200" dirty="0"/>
          </a:p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	NOT: Doktorların, stetoskop ile dinlediği kalp atış sesi, aslında kapakçıkların açılıp kapanırken çıkardığı seslerdir.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3848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NOT: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	</a:t>
            </a:r>
            <a:r>
              <a:rPr lang="tr-TR" sz="3200" b="1" dirty="0" smtClean="0"/>
              <a:t>Pis(kirli) kan: </a:t>
            </a:r>
            <a:r>
              <a:rPr lang="tr-TR" sz="3200" dirty="0" smtClean="0"/>
              <a:t>Karbondioksit(CO</a:t>
            </a:r>
            <a:r>
              <a:rPr lang="tr-TR" dirty="0" smtClean="0"/>
              <a:t>2</a:t>
            </a:r>
            <a:r>
              <a:rPr lang="tr-TR" sz="3200" dirty="0" smtClean="0"/>
              <a:t>) bakımından zengin, oksijen(O</a:t>
            </a:r>
            <a:r>
              <a:rPr lang="tr-TR" dirty="0" smtClean="0"/>
              <a:t>2</a:t>
            </a:r>
            <a:r>
              <a:rPr lang="tr-TR" sz="3200" dirty="0" smtClean="0"/>
              <a:t>) bakımından fakir kandır.</a:t>
            </a:r>
          </a:p>
          <a:p>
            <a:pPr algn="l"/>
            <a:r>
              <a:rPr lang="tr-TR" sz="3200" dirty="0"/>
              <a:t>	</a:t>
            </a:r>
            <a:r>
              <a:rPr lang="tr-TR" sz="3200" b="1" dirty="0" smtClean="0"/>
              <a:t>Temiz kan: </a:t>
            </a:r>
            <a:r>
              <a:rPr lang="tr-TR" sz="3200" dirty="0" smtClean="0"/>
              <a:t>Oksijen bakımından zengin, karbondioksit bakımından fakir kandır.</a:t>
            </a:r>
          </a:p>
          <a:p>
            <a:pPr algn="l"/>
            <a:endParaRPr lang="tr-TR" sz="3200" dirty="0"/>
          </a:p>
          <a:p>
            <a:pPr algn="l"/>
            <a:r>
              <a:rPr lang="tr-TR" sz="3200" dirty="0"/>
              <a:t>	</a:t>
            </a:r>
            <a:r>
              <a:rPr lang="tr-TR" sz="3200" dirty="0" smtClean="0">
                <a:solidFill>
                  <a:srgbClr val="FF0000"/>
                </a:solidFill>
              </a:rPr>
              <a:t>!!!KALBİN SOL BÖLÜMÜNDE TEMİZ SAĞ BÖLÜMÜNDE KİRLİ KAN BULUNUR!!!</a:t>
            </a:r>
          </a:p>
          <a:p>
            <a:pPr algn="l"/>
            <a:r>
              <a:rPr lang="tr-TR" sz="3200" dirty="0" smtClean="0"/>
              <a:t>                                    SAĞ                             SOL</a:t>
            </a:r>
            <a:endParaRPr lang="tr-TR" sz="3200" dirty="0"/>
          </a:p>
          <a:p>
            <a:pPr algn="l"/>
            <a:endParaRPr lang="tr-TR" sz="3200" dirty="0" smtClean="0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4271749" y="5568286"/>
            <a:ext cx="2320120" cy="136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73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94228"/>
          </a:xfrm>
        </p:spPr>
        <p:txBody>
          <a:bodyPr/>
          <a:lstStyle/>
          <a:p>
            <a:pPr algn="l"/>
            <a:r>
              <a:rPr lang="tr-TR" b="1" dirty="0" smtClean="0">
                <a:solidFill>
                  <a:srgbClr val="C00000"/>
                </a:solidFill>
              </a:rPr>
              <a:t>Kalbin Çalışması: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294229"/>
            <a:ext cx="12192000" cy="556377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Kalp, artarda kasılıp gevşeme hareketi yaparak çalışır.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Kulakçıklar kasıldığında, karıncıklar gevşer. Karıncıklar kasıldığında kulakçıklar gevşer.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4000" dirty="0" smtClean="0"/>
              <a:t>Kulakçıklar, kasıldığında kan karıncıklara geçer. Buradan, karıncıklar kasılı iken kanı damarlara gönderir.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4000" dirty="0" smtClean="0"/>
          </a:p>
          <a:p>
            <a:pPr algn="l"/>
            <a:r>
              <a:rPr lang="tr-TR" sz="4000" dirty="0" smtClean="0"/>
              <a:t>	</a:t>
            </a:r>
            <a:r>
              <a:rPr lang="tr-TR" sz="4000" dirty="0" smtClean="0">
                <a:solidFill>
                  <a:srgbClr val="FF0000"/>
                </a:solidFill>
              </a:rPr>
              <a:t>NOT: Kalbin sağ tarafı kanı akciğerlere, sol tarafı ise tüm vücuda kan pompalar.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 smtClean="0"/>
          </a:p>
        </p:txBody>
      </p:sp>
    </p:spTree>
    <p:extLst>
      <p:ext uri="{BB962C8B-B14F-4D97-AF65-F5344CB8AC3E}">
        <p14:creationId xmlns="" xmlns:p14="http://schemas.microsoft.com/office/powerpoint/2010/main" val="38435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647</Words>
  <PresentationFormat>Özel</PresentationFormat>
  <Paragraphs>224</Paragraphs>
  <Slides>37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Teması</vt:lpstr>
      <vt:lpstr>6.SINIF FEN 1.ÜNİTE VÜDUDUMUZDAKİ SİSTEMLER DOLAŞIM SİSTEMİ</vt:lpstr>
      <vt:lpstr>BAŞLIKLAR</vt:lpstr>
      <vt:lpstr>Dolaşım Sistemi</vt:lpstr>
      <vt:lpstr>Dolaşım Sistemi Yapı ve Organları</vt:lpstr>
      <vt:lpstr>Kalp</vt:lpstr>
      <vt:lpstr>Kalbin Odacıkları</vt:lpstr>
      <vt:lpstr>Kalp kapakçıkları:</vt:lpstr>
      <vt:lpstr>NOT:</vt:lpstr>
      <vt:lpstr>Kalbin Çalışması:</vt:lpstr>
      <vt:lpstr>Kalp (özet):</vt:lpstr>
      <vt:lpstr>Damarlar</vt:lpstr>
      <vt:lpstr>Atardamarlar:</vt:lpstr>
      <vt:lpstr>Toplardamarlar:</vt:lpstr>
      <vt:lpstr>Kılcal Damarlar:</vt:lpstr>
      <vt:lpstr>Kan</vt:lpstr>
      <vt:lpstr>KAN</vt:lpstr>
      <vt:lpstr>Kan Plazması</vt:lpstr>
      <vt:lpstr>Kan Hücreleri</vt:lpstr>
      <vt:lpstr>Alyuvarlar: Madde Taşıma</vt:lpstr>
      <vt:lpstr>Akyuvar: Vücudu hastalıklardan koruma</vt:lpstr>
      <vt:lpstr>Kan Pulcukları: Pıhtılaşma</vt:lpstr>
      <vt:lpstr>Kan Dolaşımı</vt:lpstr>
      <vt:lpstr>Küçük Kan Dolaşımı</vt:lpstr>
      <vt:lpstr>Küçük Kan Dolaşımı</vt:lpstr>
      <vt:lpstr>Büyük Kan Dolaşımı</vt:lpstr>
      <vt:lpstr>Büyük Kan Dolaşımı</vt:lpstr>
      <vt:lpstr>Kan Grupları</vt:lpstr>
      <vt:lpstr>Rh Faktörü</vt:lpstr>
      <vt:lpstr>Kan Alışverişi</vt:lpstr>
      <vt:lpstr>A kan grubu</vt:lpstr>
      <vt:lpstr>B kan grubu</vt:lpstr>
      <vt:lpstr>AB kan grubu</vt:lpstr>
      <vt:lpstr>0  kan grubu</vt:lpstr>
      <vt:lpstr>NOT:</vt:lpstr>
      <vt:lpstr>Kan Bağışı</vt:lpstr>
      <vt:lpstr>Dolaşım Sisteminin Sağlığı</vt:lpstr>
      <vt:lpstr>HAZIRLAYAN: BUSE ARSLAN</vt:lpstr>
    </vt:vector>
  </TitlesOfParts>
  <Manager>www.sorubak.com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www.sorubak.com</dc:title>
  <dc:subject>www.sorubak.com</dc:subject>
  <dc:creator>www.sorubak.com</dc:creator>
  <cp:keywords>www.sorubak.com</cp:keywords>
  <dc:description>www.sorubak.com</dc:description>
  <cp:lastModifiedBy>Öğretmenler Odası</cp:lastModifiedBy>
  <cp:revision>4</cp:revision>
  <dcterms:created xsi:type="dcterms:W3CDTF">2017-12-24T20:21:42Z</dcterms:created>
  <dcterms:modified xsi:type="dcterms:W3CDTF">2018-01-10T09:52:54Z</dcterms:modified>
  <cp:category>www.sorubak.com</cp:category>
</cp:coreProperties>
</file>