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86" autoAdjust="0"/>
  </p:normalViewPr>
  <p:slideViewPr>
    <p:cSldViewPr>
      <p:cViewPr varScale="1">
        <p:scale>
          <a:sx n="70" d="100"/>
          <a:sy n="70" d="100"/>
        </p:scale>
        <p:origin x="138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9 Dik Üçgen"/>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Başlık"/>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1 Grup"/>
          <p:cNvGrpSpPr/>
          <p:nvPr/>
        </p:nvGrpSpPr>
        <p:grpSpPr>
          <a:xfrm>
            <a:off x="-3765" y="4953000"/>
            <a:ext cx="9147765" cy="1912088"/>
            <a:chOff x="-3765" y="4832896"/>
            <a:chExt cx="9147765" cy="2032192"/>
          </a:xfrm>
        </p:grpSpPr>
        <p:sp>
          <p:nvSpPr>
            <p:cNvPr id="7" name="6 Serbest Form"/>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Serbest Form"/>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Serbest Form"/>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11 Düz Bağlayıcı"/>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Veri Yer Tutucusu"/>
          <p:cNvSpPr>
            <a:spLocks noGrp="1"/>
          </p:cNvSpPr>
          <p:nvPr>
            <p:ph type="dt" sz="half" idx="10"/>
          </p:nvPr>
        </p:nvSpPr>
        <p:spPr/>
        <p:txBody>
          <a:bodyPr/>
          <a:lstStyle>
            <a:lvl1pPr>
              <a:defRPr>
                <a:solidFill>
                  <a:srgbClr val="FFFFFF"/>
                </a:solidFill>
              </a:defRPr>
            </a:lvl1pPr>
            <a:extLst/>
          </a:lstStyle>
          <a:p>
            <a:fld id="{F0E28C78-7559-44F8-8019-504F25D96DF2}" type="datetimeFigureOut">
              <a:rPr lang="tr-TR" smtClean="0"/>
              <a:t>9.09.2017</a:t>
            </a:fld>
            <a:endParaRPr lang="tr-TR"/>
          </a:p>
        </p:txBody>
      </p:sp>
      <p:sp>
        <p:nvSpPr>
          <p:cNvPr id="19" name="18 Altbilgi Yer Tutucusu"/>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26 Slayt Numarası Yer Tutucusu"/>
          <p:cNvSpPr>
            <a:spLocks noGrp="1"/>
          </p:cNvSpPr>
          <p:nvPr>
            <p:ph type="sldNum" sz="quarter" idx="12"/>
          </p:nvPr>
        </p:nvSpPr>
        <p:spPr/>
        <p:txBody>
          <a:bodyPr/>
          <a:lstStyle>
            <a:lvl1pPr>
              <a:defRPr>
                <a:solidFill>
                  <a:srgbClr val="FFFFFF"/>
                </a:solidFill>
              </a:defRPr>
            </a:lvl1pPr>
            <a:extLst/>
          </a:lstStyle>
          <a:p>
            <a:fld id="{A5C3C4D2-215C-4DF4-B540-54B10BF83B22}"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1481329"/>
            <a:ext cx="8229600" cy="4386071"/>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F0E28C78-7559-44F8-8019-504F25D96DF2}" type="datetimeFigureOut">
              <a:rPr lang="tr-TR" smtClean="0"/>
              <a:t>9.09.2017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5C3C4D2-215C-4DF4-B540-54B10BF83B22}"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44013" y="274640"/>
            <a:ext cx="1777470" cy="5592761"/>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41"/>
            <a:ext cx="6324600" cy="559276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F0E28C78-7559-44F8-8019-504F25D96DF2}" type="datetimeFigureOut">
              <a:rPr lang="tr-TR" smtClean="0"/>
              <a:t>9.09.2017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5C3C4D2-215C-4DF4-B540-54B10BF83B22}"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F0E28C78-7559-44F8-8019-504F25D96DF2}" type="datetimeFigureOut">
              <a:rPr lang="tr-TR" smtClean="0"/>
              <a:t>9.09.2017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5C3C4D2-215C-4DF4-B540-54B10BF83B22}" type="slidenum">
              <a:rPr lang="tr-TR" smtClean="0"/>
              <a:t>‹#›</a:t>
            </a:fld>
            <a:endParaRPr lang="tr-TR"/>
          </a:p>
        </p:txBody>
      </p:sp>
      <p:sp>
        <p:nvSpPr>
          <p:cNvPr id="7" name="6 Başlık"/>
          <p:cNvSpPr>
            <a:spLocks noGrp="1"/>
          </p:cNvSpPr>
          <p:nvPr>
            <p:ph type="title"/>
          </p:nvPr>
        </p:nvSpPr>
        <p:spPr/>
        <p:txBody>
          <a:bodyPr rtlCol="0"/>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F0E28C78-7559-44F8-8019-504F25D96DF2}" type="datetimeFigureOut">
              <a:rPr lang="tr-TR" smtClean="0"/>
              <a:t>9.09.2017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5C3C4D2-215C-4DF4-B540-54B10BF83B22}" type="slidenum">
              <a:rPr lang="tr-TR" smtClean="0"/>
              <a:t>‹#›</a:t>
            </a:fld>
            <a:endParaRPr lang="tr-TR"/>
          </a:p>
        </p:txBody>
      </p:sp>
      <p:sp>
        <p:nvSpPr>
          <p:cNvPr id="7" name="6 Köşeli Çift Ayraç"/>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7 Köşeli Çift Ayraç"/>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F0E28C78-7559-44F8-8019-504F25D96DF2}" type="datetimeFigureOut">
              <a:rPr lang="tr-TR" smtClean="0"/>
              <a:t>9.09.2017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5C3C4D2-215C-4DF4-B540-54B10BF83B22}" type="slidenum">
              <a:rPr lang="tr-TR" smtClean="0"/>
              <a:t>‹#›</a:t>
            </a:fld>
            <a:endParaRPr lang="tr-TR"/>
          </a:p>
        </p:txBody>
      </p:sp>
      <p:sp>
        <p:nvSpPr>
          <p:cNvPr id="8" name="7 Başlık"/>
          <p:cNvSpPr>
            <a:spLocks noGrp="1"/>
          </p:cNvSpPr>
          <p:nvPr>
            <p:ph type="title"/>
          </p:nvPr>
        </p:nvSpPr>
        <p:spPr/>
        <p:txBody>
          <a:bodyPr rtlCol="0"/>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F0E28C78-7559-44F8-8019-504F25D96DF2}" type="datetimeFigureOut">
              <a:rPr lang="tr-TR" smtClean="0"/>
              <a:t>9.09.2017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A5C3C4D2-215C-4DF4-B540-54B10BF83B22}"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F0E28C78-7559-44F8-8019-504F25D96DF2}" type="datetimeFigureOut">
              <a:rPr lang="tr-TR" smtClean="0"/>
              <a:t>9.09.2017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A5C3C4D2-215C-4DF4-B540-54B10BF83B22}" type="slidenum">
              <a:rPr lang="tr-TR" smtClean="0"/>
              <a:t>‹#›</a:t>
            </a:fld>
            <a:endParaRPr lang="tr-TR"/>
          </a:p>
        </p:txBody>
      </p:sp>
      <p:sp>
        <p:nvSpPr>
          <p:cNvPr id="6" name="5 Başlık"/>
          <p:cNvSpPr>
            <a:spLocks noGrp="1"/>
          </p:cNvSpPr>
          <p:nvPr>
            <p:ph type="title"/>
          </p:nvPr>
        </p:nvSpPr>
        <p:spPr/>
        <p:txBody>
          <a:bodyPr rtlCol="0"/>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F0E28C78-7559-44F8-8019-504F25D96DF2}" type="datetimeFigureOut">
              <a:rPr lang="tr-TR" smtClean="0"/>
              <a:t>9.09.2017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A5C3C4D2-215C-4DF4-B540-54B10BF83B22}"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727032" y="6407944"/>
            <a:ext cx="1920240" cy="365760"/>
          </a:xfrm>
        </p:spPr>
        <p:txBody>
          <a:bodyPr/>
          <a:lstStyle/>
          <a:p>
            <a:fld id="{F0E28C78-7559-44F8-8019-504F25D96DF2}" type="datetimeFigureOut">
              <a:rPr lang="tr-TR" smtClean="0"/>
              <a:t>9.09.2017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5C3C4D2-215C-4DF4-B540-54B10BF83B22}"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2 Resim Yer Tutucusu"/>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4 Veri Yer Tutucusu"/>
          <p:cNvSpPr>
            <a:spLocks noGrp="1"/>
          </p:cNvSpPr>
          <p:nvPr>
            <p:ph type="dt" sz="half" idx="10"/>
          </p:nvPr>
        </p:nvSpPr>
        <p:spPr/>
        <p:txBody>
          <a:bodyPr/>
          <a:lstStyle>
            <a:lvl1pPr>
              <a:defRPr>
                <a:solidFill>
                  <a:schemeClr val="tx1"/>
                </a:solidFill>
              </a:defRPr>
            </a:lvl1pPr>
            <a:extLst/>
          </a:lstStyle>
          <a:p>
            <a:fld id="{F0E28C78-7559-44F8-8019-504F25D96DF2}" type="datetimeFigureOut">
              <a:rPr lang="tr-TR" smtClean="0"/>
              <a:t>9.09.2017</a:t>
            </a:fld>
            <a:endParaRPr lang="tr-TR"/>
          </a:p>
        </p:txBody>
      </p:sp>
      <p:sp>
        <p:nvSpPr>
          <p:cNvPr id="6" name="5 Altbilgi Yer Tutucusu"/>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tr-TR"/>
          </a:p>
        </p:txBody>
      </p:sp>
      <p:sp>
        <p:nvSpPr>
          <p:cNvPr id="7" name="6 Slayt Numarası Yer Tutucusu"/>
          <p:cNvSpPr>
            <a:spLocks noGrp="1"/>
          </p:cNvSpPr>
          <p:nvPr>
            <p:ph type="sldNum" sz="quarter" idx="12"/>
          </p:nvPr>
        </p:nvSpPr>
        <p:spPr/>
        <p:txBody>
          <a:bodyPr/>
          <a:lstStyle>
            <a:lvl1pPr>
              <a:defRPr>
                <a:solidFill>
                  <a:schemeClr val="tx1"/>
                </a:solidFill>
              </a:defRPr>
            </a:lvl1pPr>
            <a:extLst/>
          </a:lstStyle>
          <a:p>
            <a:fld id="{A5C3C4D2-215C-4DF4-B540-54B10BF83B22}" type="slidenum">
              <a:rPr lang="tr-TR" smtClean="0"/>
              <a:t>‹#›</a:t>
            </a:fld>
            <a:endParaRPr lang="tr-TR"/>
          </a:p>
        </p:txBody>
      </p:sp>
      <p:sp>
        <p:nvSpPr>
          <p:cNvPr id="2" name="1 Başlık"/>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7 Serbest Form"/>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Serbest Form"/>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 Üçgen"/>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10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Köşeli Çift Ayraç"/>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12 Köşeli Çift Ayraç"/>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Serbest Form"/>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Serbest Form"/>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ik Üçgen"/>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14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Başlık Yer Tutucusu"/>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0E28C78-7559-44F8-8019-504F25D96DF2}" type="datetimeFigureOut">
              <a:rPr lang="tr-TR" smtClean="0"/>
              <a:t>9.09.2017</a:t>
            </a:fld>
            <a:endParaRPr lang="tr-TR"/>
          </a:p>
        </p:txBody>
      </p:sp>
      <p:sp>
        <p:nvSpPr>
          <p:cNvPr id="22" name="21 Altbilgi Yer Tutucusu"/>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17 Slayt Numarası Yer Tutucusu"/>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5C3C4D2-215C-4DF4-B540-54B10BF83B22}"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752601"/>
            <a:ext cx="7772400" cy="1172343"/>
          </a:xfrm>
        </p:spPr>
        <p:txBody>
          <a:bodyPr>
            <a:normAutofit fontScale="90000"/>
          </a:bodyPr>
          <a:lstStyle/>
          <a:p>
            <a:r>
              <a:rPr lang="tr-TR" dirty="0" smtClean="0"/>
              <a:t>Serbest Etkinlik Çalışmaları Dersine Yönelik Bir Program Önerisi: Okul Bahçesi  </a:t>
            </a:r>
            <a:endParaRPr lang="tr-TR" dirty="0"/>
          </a:p>
        </p:txBody>
      </p:sp>
      <p:sp>
        <p:nvSpPr>
          <p:cNvPr id="3" name="2 Alt Başlık"/>
          <p:cNvSpPr>
            <a:spLocks noGrp="1"/>
          </p:cNvSpPr>
          <p:nvPr>
            <p:ph type="subTitle" idx="1"/>
          </p:nvPr>
        </p:nvSpPr>
        <p:spPr>
          <a:xfrm>
            <a:off x="1331640" y="2996952"/>
            <a:ext cx="6768752" cy="1728192"/>
          </a:xfrm>
        </p:spPr>
        <p:txBody>
          <a:bodyPr>
            <a:normAutofit fontScale="92500" lnSpcReduction="10000"/>
          </a:bodyPr>
          <a:lstStyle/>
          <a:p>
            <a:pPr algn="l"/>
            <a:r>
              <a:rPr lang="tr-TR" dirty="0" smtClean="0"/>
              <a:t>YAZARLAR:MUSTAFA ÜREY-Salih ÇEPNİ</a:t>
            </a:r>
          </a:p>
          <a:p>
            <a:pPr algn="l"/>
            <a:r>
              <a:rPr lang="tr-TR" dirty="0" smtClean="0"/>
              <a:t>      B</a:t>
            </a:r>
            <a:r>
              <a:rPr lang="en-US" dirty="0" smtClean="0"/>
              <a:t>aha</a:t>
            </a:r>
            <a:r>
              <a:rPr lang="tr-TR" dirty="0" smtClean="0"/>
              <a:t>r</a:t>
            </a:r>
            <a:r>
              <a:rPr lang="en-US" dirty="0" smtClean="0"/>
              <a:t> 2014</a:t>
            </a:r>
            <a:r>
              <a:rPr lang="tr-TR" dirty="0" smtClean="0"/>
              <a:t>-</a:t>
            </a:r>
            <a:r>
              <a:rPr lang="en-US" dirty="0" smtClean="0"/>
              <a:t> 43</a:t>
            </a:r>
            <a:r>
              <a:rPr lang="tr-TR" dirty="0" smtClean="0"/>
              <a:t>.</a:t>
            </a:r>
            <a:r>
              <a:rPr lang="en-US" dirty="0" smtClean="0"/>
              <a:t> </a:t>
            </a:r>
            <a:r>
              <a:rPr lang="en-US" dirty="0" err="1" smtClean="0"/>
              <a:t>sayı</a:t>
            </a:r>
            <a:r>
              <a:rPr lang="en-US" dirty="0" smtClean="0"/>
              <a:t>/n</a:t>
            </a:r>
            <a:r>
              <a:rPr lang="tr-TR" dirty="0" smtClean="0"/>
              <a:t>umara </a:t>
            </a:r>
            <a:r>
              <a:rPr lang="en-US" dirty="0" smtClean="0"/>
              <a:t>202</a:t>
            </a:r>
            <a:endParaRPr lang="tr-TR" dirty="0" smtClean="0"/>
          </a:p>
          <a:p>
            <a:pPr algn="l"/>
            <a:endParaRPr lang="tr-TR" dirty="0" smtClean="0"/>
          </a:p>
          <a:p>
            <a:pPr algn="l"/>
            <a:r>
              <a:rPr lang="tr-TR" dirty="0" smtClean="0"/>
              <a:t> </a:t>
            </a:r>
            <a:endParaRPr lang="tr-TR" dirty="0"/>
          </a:p>
        </p:txBody>
      </p:sp>
      <p:sp>
        <p:nvSpPr>
          <p:cNvPr id="6" name="5 Dikdörtgen"/>
          <p:cNvSpPr/>
          <p:nvPr/>
        </p:nvSpPr>
        <p:spPr>
          <a:xfrm>
            <a:off x="2051720" y="4293096"/>
            <a:ext cx="6353021" cy="646331"/>
          </a:xfrm>
          <a:prstGeom prst="rect">
            <a:avLst/>
          </a:prstGeom>
        </p:spPr>
        <p:txBody>
          <a:bodyPr wrap="none">
            <a:spAutoFit/>
          </a:bodyPr>
          <a:lstStyle/>
          <a:p>
            <a:r>
              <a:rPr lang="tr-TR" dirty="0" smtClean="0"/>
              <a:t>Sunumu hazırlayan :Batman Mehmetçik İlkokulu </a:t>
            </a:r>
          </a:p>
          <a:p>
            <a:r>
              <a:rPr lang="tr-TR" dirty="0" smtClean="0"/>
              <a:t>Sınıf Öğretmeni Mustafa AY(2017-2018 </a:t>
            </a:r>
            <a:r>
              <a:rPr lang="tr-TR" dirty="0"/>
              <a:t>E</a:t>
            </a:r>
            <a:r>
              <a:rPr lang="tr-TR" dirty="0" smtClean="0"/>
              <a:t>ylül Semineri)</a:t>
            </a:r>
            <a:endParaRPr lang="tr-TR" dirty="0"/>
          </a:p>
        </p:txBody>
      </p:sp>
      <p:sp>
        <p:nvSpPr>
          <p:cNvPr id="4" name="Rectangle 2"/>
          <p:cNvSpPr>
            <a:spLocks noChangeArrowheads="1"/>
          </p:cNvSpPr>
          <p:nvPr/>
        </p:nvSpPr>
        <p:spPr bwMode="auto">
          <a:xfrm>
            <a:off x="4763" y="4763"/>
            <a:ext cx="2406997" cy="3796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eaLnBrk="0" fontAlgn="base" hangingPunct="0">
              <a:spcBef>
                <a:spcPct val="0"/>
              </a:spcBef>
              <a:spcAft>
                <a:spcPct val="0"/>
              </a:spcAft>
            </a:pPr>
            <a:r>
              <a:rPr lang="tr-TR" altLang="tr-TR" dirty="0">
                <a:latin typeface="Arial" panose="020B0604020202020204" pitchFamily="34" charset="0"/>
              </a:rPr>
              <a:t>www.HangiSoru.com</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fontScale="90000"/>
          </a:bodyPr>
          <a:lstStyle/>
          <a:p>
            <a:r>
              <a:rPr lang="tr-TR" dirty="0" smtClean="0"/>
              <a:t>Okul bahçesi programına ait içerik ölçeği</a:t>
            </a:r>
            <a:endParaRPr lang="tr-TR"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07504" y="1772816"/>
            <a:ext cx="4335780" cy="419862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570970" y="1700808"/>
            <a:ext cx="4105486" cy="432048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fontScale="90000"/>
          </a:bodyPr>
          <a:lstStyle/>
          <a:p>
            <a:r>
              <a:rPr lang="tr-TR" dirty="0" smtClean="0"/>
              <a:t>Okul bahçesi programına ait kazanımlar ölçeği</a:t>
            </a:r>
            <a:endParaRPr lang="tr-TR" dirty="0"/>
          </a:p>
        </p:txBody>
      </p:sp>
      <p:pic>
        <p:nvPicPr>
          <p:cNvPr id="3076" name="Picture 4"/>
          <p:cNvPicPr>
            <a:picLocks noGrp="1" noChangeAspect="1" noChangeArrowheads="1"/>
          </p:cNvPicPr>
          <p:nvPr>
            <p:ph idx="1"/>
          </p:nvPr>
        </p:nvPicPr>
        <p:blipFill>
          <a:blip r:embed="rId2" cstate="print"/>
          <a:srcRect/>
          <a:stretch>
            <a:fillRect/>
          </a:stretch>
        </p:blipFill>
        <p:spPr bwMode="auto">
          <a:xfrm>
            <a:off x="395536" y="1412776"/>
            <a:ext cx="3183031" cy="4525962"/>
          </a:xfrm>
          <a:prstGeom prst="rect">
            <a:avLst/>
          </a:prstGeom>
          <a:noFill/>
          <a:ln w="9525">
            <a:noFill/>
            <a:miter lim="800000"/>
            <a:headEnd/>
            <a:tailEnd/>
          </a:ln>
        </p:spPr>
      </p:pic>
      <p:pic>
        <p:nvPicPr>
          <p:cNvPr id="3077" name="Picture 5"/>
          <p:cNvPicPr>
            <a:picLocks noChangeAspect="1" noChangeArrowheads="1"/>
          </p:cNvPicPr>
          <p:nvPr/>
        </p:nvPicPr>
        <p:blipFill>
          <a:blip r:embed="rId3" cstate="print"/>
          <a:srcRect/>
          <a:stretch>
            <a:fillRect/>
          </a:stretch>
        </p:blipFill>
        <p:spPr bwMode="auto">
          <a:xfrm>
            <a:off x="3563888" y="1412777"/>
            <a:ext cx="2919462" cy="455304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fontScale="90000"/>
          </a:bodyPr>
          <a:lstStyle/>
          <a:p>
            <a:r>
              <a:rPr lang="tr-TR" dirty="0" err="1" smtClean="0"/>
              <a:t>OBP’nin</a:t>
            </a:r>
            <a:r>
              <a:rPr lang="tr-TR" dirty="0" smtClean="0"/>
              <a:t> Mevcut Program Tasarım ve Modelleri Arasındaki Yeri</a:t>
            </a:r>
            <a:endParaRPr lang="tr-TR"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251520" y="1556792"/>
            <a:ext cx="4464496" cy="4598506"/>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499993" y="1628800"/>
            <a:ext cx="4644008" cy="439248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fontScale="90000"/>
          </a:bodyPr>
          <a:lstStyle/>
          <a:p>
            <a:r>
              <a:rPr lang="tr-TR" dirty="0" err="1" smtClean="0"/>
              <a:t>SEÇD’ye</a:t>
            </a:r>
            <a:r>
              <a:rPr lang="tr-TR" dirty="0" smtClean="0"/>
              <a:t> yönelik </a:t>
            </a:r>
            <a:r>
              <a:rPr lang="tr-TR" dirty="0" err="1" smtClean="0"/>
              <a:t>Disiplinlerarası</a:t>
            </a:r>
            <a:r>
              <a:rPr lang="tr-TR" dirty="0" smtClean="0"/>
              <a:t> Okul Bahçesi Program Modeli</a:t>
            </a:r>
            <a:endParaRPr lang="tr-TR"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1403648" y="1628800"/>
            <a:ext cx="6480720" cy="4241289"/>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92500" lnSpcReduction="20000"/>
          </a:bodyPr>
          <a:lstStyle/>
          <a:p>
            <a:r>
              <a:rPr lang="tr-TR" dirty="0" smtClean="0"/>
              <a:t> OBP, farklı derslerin konuları arasında ilişki kurması, birbiriyle ilişkili konu alanlarının bütünleştirilmesi, eleştirel düşüncenin ön planda olması ve ilköğretim düzeyi için ideal olması özellikleri ile geniş alan (</a:t>
            </a:r>
            <a:r>
              <a:rPr lang="tr-TR" dirty="0" err="1" smtClean="0"/>
              <a:t>disiplinlerarası</a:t>
            </a:r>
            <a:r>
              <a:rPr lang="tr-TR" dirty="0" smtClean="0"/>
              <a:t>) ve süreç tasarımına benzeyen bir tasarım yapısına sahiptir. </a:t>
            </a:r>
          </a:p>
          <a:p>
            <a:r>
              <a:rPr lang="tr-TR" dirty="0" smtClean="0"/>
              <a:t>OBP, teoriden çok uygulamayı benimsemesi, uygulama esnasında ayrıntılardan çok uygulayıcıların ön plana çıkması, tüm disiplinlerden faydalanması ve öğretmenin program geliştirme sürecine etkin olarak katılması özellikleri ile pragmatik model ile örtüşmektedir</a:t>
            </a:r>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77500" lnSpcReduction="20000"/>
          </a:bodyPr>
          <a:lstStyle/>
          <a:p>
            <a:r>
              <a:rPr lang="tr-TR" dirty="0" err="1" smtClean="0"/>
              <a:t>OBP’nin</a:t>
            </a:r>
            <a:r>
              <a:rPr lang="tr-TR" dirty="0" smtClean="0"/>
              <a:t> veli katılımları ile desteklenerek öğrencilerin motivasyonlarını ve derslere yönelik tutumlarını arttırması; uzman katılımları ile kariyer bilincini geliştirmeyi hedeflemesi; öğrencilerin bahçe oluşum sürecinde kamu/özel kurum ve kuruluşları ve sivil tolum örgütleri ile iletişime geçmelerine olanak tanıması, bahçe uygulamaları esnasında yetiştirecekleri ürün üzerinden öğrencilerin takım çalışmaları yaparak karar verme mekanizmalarını harekete geçirmeleri ve sorumluluk almaları; öğrencilerin yetiştirecekleri ürünün dikim, bakım ve </a:t>
            </a:r>
            <a:r>
              <a:rPr lang="tr-TR" dirty="0" err="1" smtClean="0"/>
              <a:t>korunumunu</a:t>
            </a:r>
            <a:r>
              <a:rPr lang="tr-TR" dirty="0" smtClean="0"/>
              <a:t> yaparak daha verimli ürün elde etmek için yaratıcı düşünme ve problem çözme becerilerini kullanmaları ve elde ettikleri ürünü pazara çıkararak girişimcilik becerilerini geliştirmeleri 2013 fen bilimleri öğretim programının vizyonu ile örtüşmektedir. </a:t>
            </a:r>
            <a:endParaRPr lang="tr-TR" dirty="0"/>
          </a:p>
        </p:txBody>
      </p:sp>
      <p:sp>
        <p:nvSpPr>
          <p:cNvPr id="3" name="2 Başlık"/>
          <p:cNvSpPr>
            <a:spLocks noGrp="1"/>
          </p:cNvSpPr>
          <p:nvPr>
            <p:ph type="title"/>
          </p:nvPr>
        </p:nvSpPr>
        <p:spPr/>
        <p:txBody>
          <a:bodyPr/>
          <a:lstStyle/>
          <a:p>
            <a:r>
              <a:rPr lang="tr-TR" dirty="0" smtClean="0"/>
              <a:t>Öneriler</a:t>
            </a:r>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92500" lnSpcReduction="20000"/>
          </a:bodyPr>
          <a:lstStyle/>
          <a:p>
            <a:r>
              <a:rPr lang="tr-TR" dirty="0" smtClean="0"/>
              <a:t>Tüm öğrencileri fen okuryazarı bireyler olarak yetiştirmek”</a:t>
            </a:r>
          </a:p>
          <a:p>
            <a:r>
              <a:rPr lang="tr-TR" dirty="0" smtClean="0"/>
              <a:t> Programın esnek olan sınıf dışı uygulamaları istenildi- </a:t>
            </a:r>
            <a:r>
              <a:rPr lang="tr-TR" dirty="0" err="1" smtClean="0"/>
              <a:t>ğinde</a:t>
            </a:r>
            <a:r>
              <a:rPr lang="tr-TR" dirty="0" smtClean="0"/>
              <a:t> resim ve müzik dersleri için de bir öğrenme ortamı olabilir. Bu nedenle farklı disiplinlere ait okul bahçesi çalışmalarına uygun pek çok kazanım OBP ile </a:t>
            </a:r>
            <a:r>
              <a:rPr lang="tr-TR" dirty="0" err="1" smtClean="0"/>
              <a:t>kazandırı</a:t>
            </a:r>
            <a:r>
              <a:rPr lang="tr-TR" dirty="0" smtClean="0"/>
              <a:t>- </a:t>
            </a:r>
            <a:r>
              <a:rPr lang="tr-TR" dirty="0" err="1" smtClean="0"/>
              <a:t>labilir</a:t>
            </a:r>
            <a:r>
              <a:rPr lang="tr-TR" dirty="0" smtClean="0"/>
              <a:t>. OBP, </a:t>
            </a:r>
            <a:r>
              <a:rPr lang="tr-TR" dirty="0" err="1" smtClean="0"/>
              <a:t>disipliner</a:t>
            </a:r>
            <a:r>
              <a:rPr lang="tr-TR" dirty="0" smtClean="0"/>
              <a:t> olarak her bir disiplinin ilgili kazanımına yönelik sınıf dışı etkinlikler bağlamında kullanılabileceği gibi, ilkokul programlarında yer alan Serbest Etkinlik Çalışmaları Dersi (SEÇD) ve ortaokullardaki seçmeli Bilimsel Uygulamalar dersi için de kullanılabilir</a:t>
            </a:r>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endParaRPr lang="tr-TR" dirty="0" smtClean="0"/>
          </a:p>
          <a:p>
            <a:r>
              <a:rPr lang="tr-TR" dirty="0" smtClean="0"/>
              <a:t>Çocukların  okula bağlılıklarını artırmak iyi organize edilmiş,güvenli ve temiz okul bahçelerinden geçer.</a:t>
            </a:r>
          </a:p>
          <a:p>
            <a:endParaRPr lang="tr-TR" dirty="0" smtClean="0"/>
          </a:p>
          <a:p>
            <a:endParaRPr lang="tr-TR" dirty="0" smtClean="0"/>
          </a:p>
          <a:p>
            <a:r>
              <a:rPr lang="tr-TR" dirty="0" smtClean="0"/>
              <a:t>TEŞEKKÜRLER…</a:t>
            </a:r>
            <a:endParaRPr lang="tr-TR" dirty="0"/>
          </a:p>
        </p:txBody>
      </p:sp>
      <p:sp>
        <p:nvSpPr>
          <p:cNvPr id="3" name="2 Başlık"/>
          <p:cNvSpPr>
            <a:spLocks noGrp="1"/>
          </p:cNvSpPr>
          <p:nvPr>
            <p:ph type="title"/>
          </p:nvPr>
        </p:nvSpPr>
        <p:spPr/>
        <p:txBody>
          <a:bodyPr/>
          <a:lstStyle/>
          <a:p>
            <a:r>
              <a:rPr lang="tr-TR" dirty="0" smtClean="0"/>
              <a:t> İŞTE MUTLU SON.</a:t>
            </a: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SEÇD ile ilköğretim 1. kademe için hem zorunlu ders yükünü hafifletmek hem de öğrencilerin çeşitli sosyal, kültürel, sanatsal ve eğitsel faaliyetlerde bulunarak hayat becerileri kazanmaları, olumlu kişilik ve ahlaki özelliklere sahip olmaları hedeflenmiştir.</a:t>
            </a:r>
          </a:p>
          <a:p>
            <a:r>
              <a:rPr lang="tr-TR" dirty="0" smtClean="0"/>
              <a:t>Serbest Etkinlik Çalışmaları Dersi (SEÇD), program geliştirme, Okul Bahçesi Programı (OBP)</a:t>
            </a:r>
            <a:endParaRPr lang="tr-TR" dirty="0"/>
          </a:p>
        </p:txBody>
      </p:sp>
      <p:sp>
        <p:nvSpPr>
          <p:cNvPr id="3" name="2 Başlık"/>
          <p:cNvSpPr>
            <a:spLocks noGrp="1"/>
          </p:cNvSpPr>
          <p:nvPr>
            <p:ph type="title"/>
          </p:nvPr>
        </p:nvSpPr>
        <p:spPr/>
        <p:txBody>
          <a:bodyPr/>
          <a:lstStyle/>
          <a:p>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Akademik, pratik ve yaşamsal bir değere sahip olan ders dışı etkinliklerin bu değişim ihtiyacına cevap verebileceği düşüncesiyle Rehberlik / Sosyal Etkinlikler, Seçmeli Dersler ve son yapılan değişiklikle Serbest Etkinlik Çalışmaları başlığı altında uygulama çalış</a:t>
            </a:r>
          </a:p>
          <a:p>
            <a:pPr>
              <a:buNone/>
            </a:pPr>
            <a:r>
              <a:rPr lang="tr-TR" dirty="0" smtClean="0"/>
              <a:t>   </a:t>
            </a:r>
            <a:r>
              <a:rPr lang="tr-TR" dirty="0" err="1" smtClean="0"/>
              <a:t>maları</a:t>
            </a:r>
            <a:r>
              <a:rPr lang="tr-TR" dirty="0" smtClean="0"/>
              <a:t> başlatılmıştır.</a:t>
            </a:r>
          </a:p>
          <a:p>
            <a:pPr>
              <a:buNone/>
            </a:pPr>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Ders dışı etkinlikler kapsamında yapılan çalışmalar incelendiğinde müzelerin, botanik bahçelerinin, hayvanat bahçelerinin, akvaryumların, bilim-sanat merkezlerinin, milli parkların, sanayi kuruluşlarının ve planetaryumların okul dışı öğrenme ortamı olarak kullanıldıkları görülmektedir.</a:t>
            </a:r>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Doğal ortam üzerine oturtulmuş okul bahçelerinde öğrencilerin, daha güvenli ve yaratıcı oyunlara imkân bulduğu, sosyal ilişkilerini arttırdığı , bireysel becerileri geliştirdiği, akademik performanslarını yükselttikleri , e hem öğretmenlerin hem de öğrencilerin zengin öğrenme ortamlarında motivasyonlarını artırdığı  ileri sürülmektedir.</a:t>
            </a:r>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 Son yıllarda yapılan araştırmalar, çocukların zamanlarının çoğunu kapalı mekânlarda, elektronik aletlerle geçirmesinin birçok fiziksel ve psikolojik rahatsızlığa (</a:t>
            </a:r>
            <a:r>
              <a:rPr lang="tr-TR" dirty="0" err="1" smtClean="0"/>
              <a:t>obezite</a:t>
            </a:r>
            <a:r>
              <a:rPr lang="tr-TR" dirty="0" smtClean="0"/>
              <a:t>, </a:t>
            </a:r>
            <a:r>
              <a:rPr lang="tr-TR" dirty="0" err="1" smtClean="0"/>
              <a:t>biofobia</a:t>
            </a:r>
            <a:r>
              <a:rPr lang="tr-TR" dirty="0" smtClean="0"/>
              <a:t>, </a:t>
            </a:r>
            <a:r>
              <a:rPr lang="tr-TR" dirty="0" err="1" smtClean="0"/>
              <a:t>hiperaktivite</a:t>
            </a:r>
            <a:r>
              <a:rPr lang="tr-TR" dirty="0" smtClean="0"/>
              <a:t>, kaygı bozuklukları, depresyon, uyum sorunları, şiddet eğilimleri, disiplin problemleri vb.) neden olduğunu ileri sürmektedir </a:t>
            </a:r>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Bu program aracılığıyla öğrenciler bir yandan okul bahçesinin uygun bir alanında, bulundukları çevreye uygun bitkilerin ekim-dikim ve bakım faaliyetlerini yürütürken, bir yandan da yapmış oldukları çalışmaları fen ve teknoloji dersindeki ilgili konularla ilişkilendirmektedirler. Öğrenciler, okul bahçesinin oluşturulma aşamasından ürün elde edilmesine kadar geçen süreçte yapılan etkinliklere aktif olarak katılabilmektedirler. </a:t>
            </a:r>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 Programda özellikle ilgili derslere yönelik 3.,4. ve 5. sınıf öğretim programları dikkate alınmıştır. </a:t>
            </a:r>
          </a:p>
          <a:p>
            <a:r>
              <a:rPr lang="tr-TR" dirty="0" smtClean="0"/>
              <a:t>Sınıf içi uygulamaların yanında sınıf dışı uygulamalarla öğrencilerden iletişim kurma, sorumluluk alma, okula ve arkadaşlarına uyum sağlama, eleştirel ve yaratıcı düşünme gibi becerileri de </a:t>
            </a:r>
            <a:r>
              <a:rPr lang="tr-TR" dirty="0" err="1" smtClean="0"/>
              <a:t>informal</a:t>
            </a:r>
            <a:r>
              <a:rPr lang="tr-TR" dirty="0" smtClean="0"/>
              <a:t> olarak geliştirmeleri beklenmektedir. </a:t>
            </a:r>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107504" y="274638"/>
            <a:ext cx="8856984" cy="1143000"/>
          </a:xfrm>
        </p:spPr>
        <p:txBody>
          <a:bodyPr>
            <a:normAutofit fontScale="90000"/>
          </a:bodyPr>
          <a:lstStyle/>
          <a:p>
            <a:r>
              <a:rPr lang="tr-TR" dirty="0" smtClean="0">
                <a:solidFill>
                  <a:srgbClr val="FF0000"/>
                </a:solidFill>
              </a:rPr>
              <a:t>Okul bahçesi programının geliştirilme sürecinde izlenen adımlar</a:t>
            </a:r>
            <a:endParaRPr lang="tr-TR" dirty="0">
              <a:solidFill>
                <a:srgbClr val="FF0000"/>
              </a:solidFill>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2506980" y="1557179"/>
            <a:ext cx="4130040" cy="437388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50</TotalTime>
  <Words>673</Words>
  <Application>Microsoft Office PowerPoint</Application>
  <PresentationFormat>Ekran Gösterisi (4:3)</PresentationFormat>
  <Paragraphs>35</Paragraphs>
  <Slides>17</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17</vt:i4>
      </vt:variant>
    </vt:vector>
  </HeadingPairs>
  <TitlesOfParts>
    <vt:vector size="23" baseType="lpstr">
      <vt:lpstr>Arial</vt:lpstr>
      <vt:lpstr>Lucida Sans Unicode</vt:lpstr>
      <vt:lpstr>Verdana</vt:lpstr>
      <vt:lpstr>Wingdings 2</vt:lpstr>
      <vt:lpstr>Wingdings 3</vt:lpstr>
      <vt:lpstr>Kalabalık</vt:lpstr>
      <vt:lpstr>Serbest Etkinlik Çalışmaları Dersine Yönelik Bir Program Önerisi: Okul Bahçesi  </vt:lpstr>
      <vt:lpstr>PowerPoint Sunusu</vt:lpstr>
      <vt:lpstr>PowerPoint Sunusu</vt:lpstr>
      <vt:lpstr>PowerPoint Sunusu</vt:lpstr>
      <vt:lpstr>PowerPoint Sunusu</vt:lpstr>
      <vt:lpstr>PowerPoint Sunusu</vt:lpstr>
      <vt:lpstr>PowerPoint Sunusu</vt:lpstr>
      <vt:lpstr>PowerPoint Sunusu</vt:lpstr>
      <vt:lpstr>Okul bahçesi programının geliştirilme sürecinde izlenen adımlar</vt:lpstr>
      <vt:lpstr>Okul bahçesi programına ait içerik ölçeği</vt:lpstr>
      <vt:lpstr>Okul bahçesi programına ait kazanımlar ölçeği</vt:lpstr>
      <vt:lpstr>OBP’nin Mevcut Program Tasarım ve Modelleri Arasındaki Yeri</vt:lpstr>
      <vt:lpstr>SEÇD’ye yönelik Disiplinlerarası Okul Bahçesi Program Modeli</vt:lpstr>
      <vt:lpstr>PowerPoint Sunusu</vt:lpstr>
      <vt:lpstr>Öneriler</vt:lpstr>
      <vt:lpstr>PowerPoint Sunusu</vt:lpstr>
      <vt:lpstr> İŞTE MUTLU SON.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Serbest Etkinlik Çalışmaları Dersine Yönelik Bir Program Önerisi: Okul Bahçesi  </dc:title>
  <dc:creator>Win7</dc:creator>
  <cp:lastModifiedBy>Fırat Toprak</cp:lastModifiedBy>
  <cp:revision>19</cp:revision>
  <dcterms:created xsi:type="dcterms:W3CDTF">2017-09-06T10:20:34Z</dcterms:created>
  <dcterms:modified xsi:type="dcterms:W3CDTF">2017-09-09T00:03:59Z</dcterms:modified>
</cp:coreProperties>
</file>