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80" r:id="rId4"/>
    <p:sldId id="258" r:id="rId5"/>
    <p:sldId id="281" r:id="rId6"/>
    <p:sldId id="259" r:id="rId7"/>
    <p:sldId id="282" r:id="rId8"/>
    <p:sldId id="260" r:id="rId9"/>
    <p:sldId id="261" r:id="rId10"/>
    <p:sldId id="262" r:id="rId11"/>
    <p:sldId id="263" r:id="rId12"/>
    <p:sldId id="264" r:id="rId13"/>
    <p:sldId id="265" r:id="rId14"/>
    <p:sldId id="266" r:id="rId15"/>
    <p:sldId id="267" r:id="rId16"/>
    <p:sldId id="268" r:id="rId17"/>
    <p:sldId id="269" r:id="rId18"/>
    <p:sldId id="270" r:id="rId19"/>
    <p:sldId id="283" r:id="rId20"/>
    <p:sldId id="271" r:id="rId21"/>
    <p:sldId id="284" r:id="rId22"/>
    <p:sldId id="272" r:id="rId23"/>
    <p:sldId id="285" r:id="rId24"/>
    <p:sldId id="273" r:id="rId25"/>
    <p:sldId id="286" r:id="rId26"/>
    <p:sldId id="287" r:id="rId27"/>
    <p:sldId id="274" r:id="rId28"/>
    <p:sldId id="275" r:id="rId29"/>
    <p:sldId id="288" r:id="rId30"/>
    <p:sldId id="276" r:id="rId31"/>
    <p:sldId id="277" r:id="rId32"/>
    <p:sldId id="278" r:id="rId33"/>
    <p:sldId id="279" r:id="rId3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C0F43A-4A3B-4815-A3BD-3C60FD761697}" type="datetimeFigureOut">
              <a:rPr lang="tr-TR" smtClean="0"/>
              <a:pPr/>
              <a:t>18.10.2019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CF2251-E2DA-49DD-8F96-CAF1B56E0C61}"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22490-AEA6-4F1A-B6D7-C2826C4E2533}" type="datetimeFigureOut">
              <a:rPr lang="tr-TR" smtClean="0"/>
              <a:pPr/>
              <a:t>18.10.2019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6D5B15-068C-4104-B6C2-4331BF08BDA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31CAD11D-7728-440B-9F1B-E39934309ED5}"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pPr>
              <a:defRPr/>
            </a:pPr>
            <a:fld id="{72E64858-44C9-4166-BB83-979B940B7DA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085EFAC-7E22-4A85-895A-9E9C878878A4}"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350CFFC-A2AA-467B-BA8C-5C45F4C347B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A233B26-0B1D-4268-A535-691396F9B66D}"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9597204-C970-4BB8-B228-9E30385FB63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91B1E76-05C4-46FD-992A-8ACB7FBB6A90}"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B438F65-01D9-4EC2-9A09-95F475708B2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537649D-6B0A-44AA-A88B-7AB83BA40D96}"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2F93E15-AB90-4089-8B65-FEAFC4AF77B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C6BCFBD-2B85-4E08-853C-8E01E574B01F}"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15B2E06-F379-4981-8E94-173A59147D5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AC6B81D-E489-4263-8FFA-DEA004BDD7BC}" type="datetimeFigureOut">
              <a:rPr lang="tr-TR"/>
              <a:pPr>
                <a:defRPr/>
              </a:pPr>
              <a:t>18.10.2019</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71F5F0B-9BF6-4607-9EFB-5A778FCBC38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68AF36B9-B500-45DF-B4A3-0F00DD1542C9}" type="datetimeFigureOut">
              <a:rPr lang="tr-TR"/>
              <a:pPr>
                <a:defRPr/>
              </a:pPr>
              <a:t>18.10.2019</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2DA1A7A3-D6AE-43E0-9074-A61AB022B28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08947C9-6675-4531-97AB-3638CE84A45A}" type="datetimeFigureOut">
              <a:rPr lang="tr-TR"/>
              <a:pPr>
                <a:defRPr/>
              </a:pPr>
              <a:t>18.10.2019</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88D894C-F65C-434D-B986-7EF7E43D56A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AEE8A7D-FF6C-4FB0-B70A-246A9EE64DA3}"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2D114EC-BED6-4D91-A30D-8784033439C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3B0C4D6-3DC8-4F71-9384-2BA740A65052}"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431CCCD-241E-45A4-961D-0864537E130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38AD69E-564F-4833-9065-804187DC3FF3}" type="datetimeFigureOut">
              <a:rPr lang="tr-TR"/>
              <a:pPr>
                <a:defRPr/>
              </a:pPr>
              <a:t>18.10.2019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CC2A16E-E368-4AD9-8E2F-FED064A5097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hangisoru.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88913"/>
            <a:ext cx="7772400" cy="3411537"/>
          </a:xfrm>
        </p:spPr>
        <p:txBody>
          <a:bodyPr rtlCol="0">
            <a:normAutofit fontScale="90000"/>
          </a:bodyPr>
          <a:lstStyle/>
          <a:p>
            <a:pPr fontAlgn="auto">
              <a:spcAft>
                <a:spcPts val="0"/>
              </a:spcAft>
              <a:defRPr/>
            </a:pPr>
            <a:r>
              <a:rPr lang="en-US" sz="8000" dirty="0"/>
              <a:t>	</a:t>
            </a:r>
            <a:r>
              <a:rPr lang="tr-TR" sz="8000" dirty="0" smtClean="0"/>
              <a:t/>
            </a:r>
            <a:br>
              <a:rPr lang="tr-TR" sz="8000" dirty="0" smtClean="0"/>
            </a:br>
            <a:r>
              <a:rPr lang="en-US" sz="8000" b="1" dirty="0" smtClean="0">
                <a:solidFill>
                  <a:srgbClr val="FF0000"/>
                </a:solidFill>
              </a:rPr>
              <a:t>2</a:t>
            </a:r>
            <a:r>
              <a:rPr lang="en-US" sz="8000" b="1" dirty="0">
                <a:solidFill>
                  <a:srgbClr val="FF0000"/>
                </a:solidFill>
              </a:rPr>
              <a:t>. ÜNİTE:  </a:t>
            </a:r>
            <a:r>
              <a:rPr lang="tr-TR" sz="8000" b="1" dirty="0" smtClean="0">
                <a:solidFill>
                  <a:srgbClr val="FF0000"/>
                </a:solidFill>
              </a:rPr>
              <a:t/>
            </a:r>
            <a:br>
              <a:rPr lang="tr-TR" sz="8000" b="1" dirty="0" smtClean="0">
                <a:solidFill>
                  <a:srgbClr val="FF0000"/>
                </a:solidFill>
              </a:rPr>
            </a:br>
            <a:r>
              <a:rPr lang="en-US" sz="8000" b="1" dirty="0" smtClean="0">
                <a:solidFill>
                  <a:srgbClr val="FF0000"/>
                </a:solidFill>
              </a:rPr>
              <a:t>KÜLTÜR </a:t>
            </a:r>
            <a:r>
              <a:rPr lang="en-US" sz="8000" b="1" dirty="0" err="1">
                <a:solidFill>
                  <a:srgbClr val="FF0000"/>
                </a:solidFill>
              </a:rPr>
              <a:t>ve</a:t>
            </a:r>
            <a:r>
              <a:rPr lang="en-US" sz="8000" b="1" dirty="0">
                <a:solidFill>
                  <a:srgbClr val="FF0000"/>
                </a:solidFill>
              </a:rPr>
              <a:t> MİRAS</a:t>
            </a:r>
            <a:r>
              <a:rPr lang="en-US" b="1" dirty="0"/>
              <a:t>	</a:t>
            </a:r>
            <a:r>
              <a:rPr lang="tr-TR" b="1" dirty="0"/>
              <a:t/>
            </a:r>
            <a:br>
              <a:rPr lang="tr-TR" b="1" dirty="0"/>
            </a:br>
            <a:r>
              <a:rPr lang="tr-TR" dirty="0"/>
              <a:t/>
            </a:r>
            <a:br>
              <a:rPr lang="tr-TR" dirty="0"/>
            </a:br>
            <a:endParaRPr lang="tr-TR" dirty="0"/>
          </a:p>
        </p:txBody>
      </p:sp>
      <p:sp>
        <p:nvSpPr>
          <p:cNvPr id="13314" name="2 Alt Başlık"/>
          <p:cNvSpPr>
            <a:spLocks noGrp="1"/>
          </p:cNvSpPr>
          <p:nvPr>
            <p:ph type="subTitle" idx="1"/>
          </p:nvPr>
        </p:nvSpPr>
        <p:spPr>
          <a:xfrm>
            <a:off x="827088" y="3429000"/>
            <a:ext cx="7416800" cy="2209800"/>
          </a:xfrm>
        </p:spPr>
        <p:txBody>
          <a:bodyPr/>
          <a:lstStyle/>
          <a:p>
            <a:r>
              <a:rPr lang="en-US" sz="6600" b="1" smtClean="0">
                <a:solidFill>
                  <a:srgbClr val="FF0000"/>
                </a:solidFill>
              </a:rPr>
              <a:t>TARİHE YOLCULUK</a:t>
            </a:r>
            <a:endParaRPr lang="tr-TR" sz="6600" b="1" smtClean="0">
              <a:solidFill>
                <a:srgbClr val="FF0000"/>
              </a:solidFill>
            </a:endParaRPr>
          </a:p>
          <a:p>
            <a:r>
              <a:rPr lang="en-US" sz="6600" b="1" smtClean="0">
                <a:solidFill>
                  <a:srgbClr val="FF0000"/>
                </a:solidFill>
              </a:rPr>
              <a:t> (2.ünite 1.kazanım)</a:t>
            </a:r>
            <a:endParaRPr lang="tr-TR" sz="6600" smtClean="0">
              <a:solidFill>
                <a:srgbClr val="FF0000"/>
              </a:solidFill>
            </a:endParaRPr>
          </a:p>
        </p:txBody>
      </p:sp>
      <p:sp>
        <p:nvSpPr>
          <p:cNvPr id="13316" name="Text Box 4"/>
          <p:cNvSpPr txBox="1">
            <a:spLocks noChangeArrowheads="1"/>
          </p:cNvSpPr>
          <p:nvPr/>
        </p:nvSpPr>
        <p:spPr bwMode="auto">
          <a:xfrm>
            <a:off x="3543300" y="136525"/>
            <a:ext cx="3317960" cy="369332"/>
          </a:xfrm>
          <a:prstGeom prst="rect">
            <a:avLst/>
          </a:prstGeom>
          <a:noFill/>
          <a:ln w="9525">
            <a:noFill/>
            <a:miter lim="800000"/>
            <a:headEnd/>
            <a:tailEnd/>
          </a:ln>
          <a:effectLst/>
        </p:spPr>
        <p:txBody>
          <a:bodyPr wrap="none">
            <a:spAutoFit/>
          </a:bodyPr>
          <a:lstStyle/>
          <a:p>
            <a:r>
              <a:rPr lang="tr-TR" b="1" i="1" smtClean="0">
                <a:hlinkClick r:id="rId2"/>
              </a:rPr>
              <a:t>https</a:t>
            </a:r>
            <a:r>
              <a:rPr lang="tr-TR" b="1" i="1" smtClean="0">
                <a:hlinkClick r:id="rId2"/>
              </a:rPr>
              <a:t>://www.HangiSoru.com</a:t>
            </a:r>
            <a:r>
              <a:rPr lang="tr-TR" b="1" i="1" smtClean="0"/>
              <a:t> </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Dikdörtgen"/>
          <p:cNvSpPr>
            <a:spLocks noChangeArrowheads="1"/>
          </p:cNvSpPr>
          <p:nvPr/>
        </p:nvSpPr>
        <p:spPr bwMode="auto">
          <a:xfrm>
            <a:off x="179388" y="333375"/>
            <a:ext cx="8713787" cy="3538538"/>
          </a:xfrm>
          <a:prstGeom prst="rect">
            <a:avLst/>
          </a:prstGeom>
          <a:noFill/>
          <a:ln w="9525">
            <a:noFill/>
            <a:miter lim="800000"/>
            <a:headEnd/>
            <a:tailEnd/>
          </a:ln>
        </p:spPr>
        <p:txBody>
          <a:bodyPr>
            <a:spAutoFit/>
          </a:bodyPr>
          <a:lstStyle/>
          <a:p>
            <a:pPr algn="ctr" eaLnBrk="0" hangingPunct="0">
              <a:tabLst>
                <a:tab pos="706438" algn="l"/>
              </a:tabLst>
            </a:pPr>
            <a:r>
              <a:rPr lang="en-US" sz="3200">
                <a:solidFill>
                  <a:srgbClr val="FF0000"/>
                </a:solidFill>
              </a:rPr>
              <a:t>Doğal Varlıkların Özellikleri :</a:t>
            </a:r>
            <a:endParaRPr lang="tr-TR" sz="3200">
              <a:solidFill>
                <a:srgbClr val="FF0000"/>
              </a:solidFill>
            </a:endParaRPr>
          </a:p>
          <a:p>
            <a:pPr eaLnBrk="0" hangingPunct="0">
              <a:buFontTx/>
              <a:buChar char="•"/>
              <a:tabLst>
                <a:tab pos="706438" algn="l"/>
              </a:tabLst>
            </a:pPr>
            <a:r>
              <a:rPr lang="en-US" sz="3200">
                <a:solidFill>
                  <a:srgbClr val="000000"/>
                </a:solidFill>
              </a:rPr>
              <a:t>Yapılışında insanlar görev almamışlardır.</a:t>
            </a:r>
            <a:endParaRPr lang="tr-TR" sz="3200"/>
          </a:p>
          <a:p>
            <a:pPr eaLnBrk="0" hangingPunct="0">
              <a:buFontTx/>
              <a:buChar char="•"/>
              <a:tabLst>
                <a:tab pos="706438" algn="l"/>
              </a:tabLst>
            </a:pPr>
            <a:r>
              <a:rPr lang="en-US" sz="3200">
                <a:solidFill>
                  <a:srgbClr val="000000"/>
                </a:solidFill>
              </a:rPr>
              <a:t>Doğa’nın kendinde var olan unsurlardır.</a:t>
            </a:r>
            <a:endParaRPr lang="tr-TR" sz="3200"/>
          </a:p>
          <a:p>
            <a:pPr eaLnBrk="0" hangingPunct="0">
              <a:buFontTx/>
              <a:buChar char="•"/>
              <a:tabLst>
                <a:tab pos="706438" algn="l"/>
              </a:tabLst>
            </a:pPr>
            <a:r>
              <a:rPr lang="en-US" sz="3200">
                <a:solidFill>
                  <a:srgbClr val="000000"/>
                </a:solidFill>
              </a:rPr>
              <a:t>İnsanlar sonradan keşfetmiş ve çevresine yeni yerleşim yerleri kurulmuştur.</a:t>
            </a:r>
            <a:endParaRPr lang="tr-TR" sz="3200"/>
          </a:p>
          <a:p>
            <a:pPr eaLnBrk="0" hangingPunct="0">
              <a:buFontTx/>
              <a:buChar char="•"/>
              <a:tabLst>
                <a:tab pos="706438" algn="l"/>
              </a:tabLst>
            </a:pPr>
            <a:r>
              <a:rPr lang="en-US" sz="3200">
                <a:solidFill>
                  <a:srgbClr val="000000"/>
                </a:solidFill>
              </a:rPr>
              <a:t>Ülkeler doğa’nın bozulmaması için koruma altına alırlar.</a:t>
            </a:r>
            <a:endParaRPr lang="en-US" sz="3200"/>
          </a:p>
        </p:txBody>
      </p:sp>
      <p:pic>
        <p:nvPicPr>
          <p:cNvPr id="22530" name="Picture 2" descr="https://i.pinimg.com/736x/9e/ad/0b/9ead0ba63c87df44715b5ba866ce9eaa.jpg"/>
          <p:cNvPicPr>
            <a:picLocks noChangeAspect="1" noChangeArrowheads="1"/>
          </p:cNvPicPr>
          <p:nvPr/>
        </p:nvPicPr>
        <p:blipFill>
          <a:blip r:embed="rId2" cstate="print"/>
          <a:srcRect/>
          <a:stretch>
            <a:fillRect/>
          </a:stretch>
        </p:blipFill>
        <p:spPr bwMode="auto">
          <a:xfrm>
            <a:off x="2555875" y="3284538"/>
            <a:ext cx="6362700" cy="34305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23850" y="836613"/>
          <a:ext cx="8496300" cy="5835657"/>
        </p:xfrm>
        <a:graphic>
          <a:graphicData uri="http://schemas.openxmlformats.org/drawingml/2006/table">
            <a:tbl>
              <a:tblPr/>
              <a:tblGrid>
                <a:gridCol w="4249738"/>
                <a:gridCol w="4246562"/>
              </a:tblGrid>
              <a:tr h="417513">
                <a:tc>
                  <a:txBody>
                    <a:bodyPr/>
                    <a:lstStyle/>
                    <a:p>
                      <a:pPr marL="7778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7778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Doğal Güzelliğimizin Adı</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103981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103981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Bulunduğu Şehir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Abant Gölü</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BOLU</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Perge Antik Kenti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ANTALYA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4338">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Manavgat Şelalesi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ANTALYA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Peri Bacaları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NEVŞEHİR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Pamukkale travertenleri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DENİZLİ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Cennet ve Cehennem Mağarası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MERSİN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4338">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Manyas Gölü kuş cenneti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BALIKESİR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Ağrı Dağı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AĞRI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Uludağ</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BURSA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4338">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Erciyes Dağı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KAYSERİ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Erfelek Şelalesi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SİNOP</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Ballıca Mağarası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TOKAT</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41751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Armutlu Kaplıcaları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YALOVA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bl>
          </a:graphicData>
        </a:graphic>
      </p:graphicFrame>
      <p:sp>
        <p:nvSpPr>
          <p:cNvPr id="23600" name="Rectangle 1"/>
          <p:cNvSpPr>
            <a:spLocks noChangeArrowheads="1"/>
          </p:cNvSpPr>
          <p:nvPr/>
        </p:nvSpPr>
        <p:spPr bwMode="auto">
          <a:xfrm>
            <a:off x="0" y="233363"/>
            <a:ext cx="9144000" cy="585787"/>
          </a:xfrm>
          <a:prstGeom prst="rect">
            <a:avLst/>
          </a:prstGeom>
          <a:noFill/>
          <a:ln w="9525">
            <a:noFill/>
            <a:miter lim="800000"/>
            <a:headEnd/>
            <a:tailEnd/>
          </a:ln>
        </p:spPr>
        <p:txBody>
          <a:bodyPr anchor="ctr">
            <a:spAutoFit/>
          </a:bodyPr>
          <a:lstStyle/>
          <a:p>
            <a:pPr algn="ctr"/>
            <a:r>
              <a:rPr lang="en-US" sz="3200">
                <a:solidFill>
                  <a:srgbClr val="FF0000"/>
                </a:solidFill>
              </a:rPr>
              <a:t>Doğal Güzelliklerimiz</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50825" y="382588"/>
            <a:ext cx="8713788" cy="4030662"/>
          </a:xfrm>
          <a:prstGeom prst="rect">
            <a:avLst/>
          </a:prstGeom>
          <a:noFill/>
          <a:ln w="9525">
            <a:noFill/>
            <a:miter lim="800000"/>
            <a:headEnd/>
            <a:tailEnd/>
          </a:ln>
          <a:effectLst/>
        </p:spPr>
        <p:txBody>
          <a:bodyPr anchor="ctr">
            <a:spAutoFit/>
          </a:bodyPr>
          <a:lstStyle/>
          <a:p>
            <a:pPr indent="457200">
              <a:tabLst>
                <a:tab pos="706438" algn="l"/>
              </a:tabLst>
            </a:pPr>
            <a:r>
              <a:rPr lang="en-US" sz="3200" b="1">
                <a:solidFill>
                  <a:srgbClr val="FF0000"/>
                </a:solidFill>
                <a:cs typeface="Times New Roman" pitchFamily="18" charset="0"/>
              </a:rPr>
              <a:t>Tarihi Eser: </a:t>
            </a:r>
            <a:r>
              <a:rPr lang="en-US" sz="3200">
                <a:solidFill>
                  <a:srgbClr val="000000"/>
                </a:solidFill>
                <a:cs typeface="Times New Roman" pitchFamily="18" charset="0"/>
              </a:rPr>
              <a:t>Geçmiş uygarlıklardan, günümüze kalan, din, bilim, düşünce, sanat, edebiyat ve mimari alanlarda ortaya konan eserlere tarihi eser denir.</a:t>
            </a:r>
            <a:endParaRPr lang="tr-TR" sz="3200"/>
          </a:p>
          <a:p>
            <a:pPr indent="457200" eaLnBrk="0" hangingPunct="0">
              <a:tabLst>
                <a:tab pos="706438" algn="l"/>
              </a:tabLst>
            </a:pPr>
            <a:r>
              <a:rPr lang="en-US" sz="3200">
                <a:solidFill>
                  <a:srgbClr val="000000"/>
                </a:solidFill>
              </a:rPr>
              <a:t>ÖRNEK: Saraylar, hanlar, köprüler, tiyatrolar, kaleler, medreseler, camiler, türbeler, antik kentler, heykeller, kitabeler, kiliseler, paralar hamamlar…</a:t>
            </a:r>
            <a:endParaRPr lang="tr-TR" sz="3200"/>
          </a:p>
        </p:txBody>
      </p:sp>
      <p:pic>
        <p:nvPicPr>
          <p:cNvPr id="24578" name="Picture 2" descr="https://im0-tub-tr.yandex.net/i?id=cc04157337684760bceaf68ba0b0b752&amp;n=13"/>
          <p:cNvPicPr>
            <a:picLocks noChangeAspect="1" noChangeArrowheads="1"/>
          </p:cNvPicPr>
          <p:nvPr/>
        </p:nvPicPr>
        <p:blipFill>
          <a:blip r:embed="rId2" cstate="print"/>
          <a:srcRect/>
          <a:stretch>
            <a:fillRect/>
          </a:stretch>
        </p:blipFill>
        <p:spPr bwMode="auto">
          <a:xfrm>
            <a:off x="2843213" y="3857625"/>
            <a:ext cx="4572000" cy="28114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Dikdörtgen"/>
          <p:cNvSpPr>
            <a:spLocks noChangeArrowheads="1"/>
          </p:cNvSpPr>
          <p:nvPr/>
        </p:nvSpPr>
        <p:spPr bwMode="auto">
          <a:xfrm>
            <a:off x="323850" y="188913"/>
            <a:ext cx="8640763" cy="3046412"/>
          </a:xfrm>
          <a:prstGeom prst="rect">
            <a:avLst/>
          </a:prstGeom>
          <a:noFill/>
          <a:ln w="9525">
            <a:noFill/>
            <a:miter lim="800000"/>
            <a:headEnd/>
            <a:tailEnd/>
          </a:ln>
        </p:spPr>
        <p:txBody>
          <a:bodyPr>
            <a:spAutoFit/>
          </a:bodyPr>
          <a:lstStyle/>
          <a:p>
            <a:pPr eaLnBrk="0" hangingPunct="0">
              <a:tabLst>
                <a:tab pos="706438" algn="l"/>
              </a:tabLst>
            </a:pPr>
            <a:r>
              <a:rPr lang="en-US" sz="3200" b="1">
                <a:solidFill>
                  <a:srgbClr val="FF0000"/>
                </a:solidFill>
                <a:cs typeface="Times New Roman" pitchFamily="18" charset="0"/>
              </a:rPr>
              <a:t>Tarihi Eserlerin Özellikleri:</a:t>
            </a:r>
            <a:endParaRPr lang="tr-TR" sz="3200">
              <a:solidFill>
                <a:srgbClr val="FF0000"/>
              </a:solidFill>
            </a:endParaRPr>
          </a:p>
          <a:p>
            <a:pPr eaLnBrk="0" hangingPunct="0">
              <a:buFontTx/>
              <a:buChar char="•"/>
              <a:tabLst>
                <a:tab pos="706438" algn="l"/>
              </a:tabLst>
            </a:pPr>
            <a:r>
              <a:rPr lang="en-US" sz="3200">
                <a:solidFill>
                  <a:srgbClr val="000000"/>
                </a:solidFill>
              </a:rPr>
              <a:t>Tarihi eserler insanlar tarafından yapılmıştır.</a:t>
            </a:r>
            <a:endParaRPr lang="tr-TR" sz="3200"/>
          </a:p>
          <a:p>
            <a:pPr eaLnBrk="0" hangingPunct="0">
              <a:buFontTx/>
              <a:buChar char="•"/>
              <a:tabLst>
                <a:tab pos="706438" algn="l"/>
              </a:tabLst>
            </a:pPr>
            <a:r>
              <a:rPr lang="en-US" sz="3200">
                <a:solidFill>
                  <a:srgbClr val="000000"/>
                </a:solidFill>
              </a:rPr>
              <a:t>Tarihi eserler zarar görmemesi için koruma altındadırlar.</a:t>
            </a:r>
            <a:endParaRPr lang="tr-TR" sz="3200"/>
          </a:p>
          <a:p>
            <a:pPr eaLnBrk="0" hangingPunct="0">
              <a:buFontTx/>
              <a:buChar char="•"/>
              <a:tabLst>
                <a:tab pos="706438" algn="l"/>
              </a:tabLst>
            </a:pPr>
            <a:r>
              <a:rPr lang="en-US" sz="3200">
                <a:solidFill>
                  <a:srgbClr val="000000"/>
                </a:solidFill>
              </a:rPr>
              <a:t>Tarihi eserler ortak miras olduğu için ziyaretçilere açık tutulur.</a:t>
            </a:r>
            <a:endParaRPr lang="en-US" sz="3200"/>
          </a:p>
        </p:txBody>
      </p:sp>
      <p:pic>
        <p:nvPicPr>
          <p:cNvPr id="25602" name="Picture 2" descr="https://www.arkeolojisanat.com/upload/data/images/talih2.jpg"/>
          <p:cNvPicPr>
            <a:picLocks noChangeAspect="1" noChangeArrowheads="1"/>
          </p:cNvPicPr>
          <p:nvPr/>
        </p:nvPicPr>
        <p:blipFill>
          <a:blip r:embed="rId2" cstate="print"/>
          <a:srcRect/>
          <a:stretch>
            <a:fillRect/>
          </a:stretch>
        </p:blipFill>
        <p:spPr bwMode="auto">
          <a:xfrm>
            <a:off x="971550" y="3284538"/>
            <a:ext cx="7143750" cy="34639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9388" y="620713"/>
          <a:ext cx="8856662" cy="6119819"/>
        </p:xfrm>
        <a:graphic>
          <a:graphicData uri="http://schemas.openxmlformats.org/drawingml/2006/table">
            <a:tbl>
              <a:tblPr/>
              <a:tblGrid>
                <a:gridCol w="4429125"/>
                <a:gridCol w="4427537"/>
              </a:tblGrid>
              <a:tr h="360363">
                <a:tc>
                  <a:txBody>
                    <a:bodyPr/>
                    <a:lstStyle/>
                    <a:p>
                      <a:pPr marL="793750"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793750"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Tarihi Eserlerimizin Adı</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103981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103981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Bulunduğu Şehir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587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Cumalıkızık Köyü</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BURSA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Süleymaniye Camii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İSTANBUL</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Topkapı Sarayı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İSTANBUL</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Efes Antik Kenti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İZMİR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587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Milet Antik Tiyatrosu</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AYDIN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Truva Atı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ÇANAKKALE</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Selimiye Camii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EDİRNE</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587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Çanakkale Şehitleri Anıtı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ÇANAKKALE</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Nemrut Harabeleri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ADIYAMAN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Artemis Tapınağı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İZMİR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Sümela Manastırı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TRABZON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587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Balıklı Göl</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ŞANLIURFA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Zeugma Antik Kenti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GAZİANTEP</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Ani Harabeleri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KARS</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Rumeli Hisarı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İSTANBUL</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r h="360363">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Sultan Han</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AKSARAY</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C9C9FF"/>
                    </a:solidFill>
                  </a:tcPr>
                </a:tc>
              </a:tr>
            </a:tbl>
          </a:graphicData>
        </a:graphic>
      </p:graphicFrame>
      <p:sp>
        <p:nvSpPr>
          <p:cNvPr id="26681" name="Rectangle 1"/>
          <p:cNvSpPr>
            <a:spLocks noChangeArrowheads="1"/>
          </p:cNvSpPr>
          <p:nvPr/>
        </p:nvSpPr>
        <p:spPr bwMode="auto">
          <a:xfrm>
            <a:off x="0" y="123825"/>
            <a:ext cx="9144000" cy="862013"/>
          </a:xfrm>
          <a:prstGeom prst="rect">
            <a:avLst/>
          </a:prstGeom>
          <a:noFill/>
          <a:ln w="9525">
            <a:noFill/>
            <a:miter lim="800000"/>
            <a:headEnd/>
            <a:tailEnd/>
          </a:ln>
        </p:spPr>
        <p:txBody>
          <a:bodyPr anchor="ctr">
            <a:spAutoFit/>
          </a:bodyPr>
          <a:lstStyle/>
          <a:p>
            <a:pPr algn="ctr"/>
            <a:r>
              <a:rPr lang="en-US" sz="3200">
                <a:solidFill>
                  <a:srgbClr val="FF0000"/>
                </a:solidFill>
              </a:rPr>
              <a:t>Tarihi Eserlerimiz</a:t>
            </a:r>
            <a:endParaRPr lang="tr-TR" sz="3200">
              <a:solidFill>
                <a:srgbClr val="FF0000"/>
              </a:solidFill>
            </a:endParaRPr>
          </a:p>
          <a:p>
            <a:pPr eaLnBrk="0" hangingPunct="0"/>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79388" y="95250"/>
            <a:ext cx="8785225" cy="4032250"/>
          </a:xfrm>
          <a:prstGeom prst="rect">
            <a:avLst/>
          </a:prstGeom>
          <a:noFill/>
          <a:ln w="9525">
            <a:noFill/>
            <a:miter lim="800000"/>
            <a:headEnd/>
            <a:tailEnd/>
          </a:ln>
        </p:spPr>
        <p:txBody>
          <a:bodyPr anchor="ctr">
            <a:spAutoFit/>
          </a:bodyPr>
          <a:lstStyle/>
          <a:p>
            <a:pPr indent="457200" algn="ctr"/>
            <a:r>
              <a:rPr lang="en-US" sz="3200" b="1">
                <a:solidFill>
                  <a:srgbClr val="FF0000"/>
                </a:solidFill>
                <a:cs typeface="Times New Roman" pitchFamily="18" charset="0"/>
              </a:rPr>
              <a:t>KÜLTÜREL ÖZELLİKLERİMİZ </a:t>
            </a:r>
            <a:endParaRPr lang="tr-TR" sz="3200" b="1">
              <a:solidFill>
                <a:srgbClr val="FF0000"/>
              </a:solidFill>
              <a:cs typeface="Times New Roman" pitchFamily="18" charset="0"/>
            </a:endParaRPr>
          </a:p>
          <a:p>
            <a:pPr indent="457200" algn="ctr"/>
            <a:r>
              <a:rPr lang="en-US" sz="3200" b="1">
                <a:solidFill>
                  <a:srgbClr val="FF0000"/>
                </a:solidFill>
                <a:cs typeface="Times New Roman" pitchFamily="18" charset="0"/>
              </a:rPr>
              <a:t>(2.ünite 3. 4. kazanımlar)</a:t>
            </a:r>
            <a:endParaRPr lang="tr-TR" sz="3200">
              <a:solidFill>
                <a:srgbClr val="FF0000"/>
              </a:solidFill>
            </a:endParaRPr>
          </a:p>
          <a:p>
            <a:pPr indent="457200" eaLnBrk="0" hangingPunct="0"/>
            <a:r>
              <a:rPr lang="en-US" sz="3200" b="1">
                <a:solidFill>
                  <a:srgbClr val="FF0000"/>
                </a:solidFill>
                <a:cs typeface="Times New Roman" pitchFamily="18" charset="0"/>
              </a:rPr>
              <a:t>Kültürel Özelliklerimiz ile İlgili Kavramlar:</a:t>
            </a:r>
            <a:endParaRPr lang="tr-TR" sz="3200">
              <a:solidFill>
                <a:srgbClr val="FF0000"/>
              </a:solidFill>
            </a:endParaRPr>
          </a:p>
          <a:p>
            <a:pPr indent="457200" eaLnBrk="0" hangingPunct="0"/>
            <a:r>
              <a:rPr lang="en-US" sz="3200" b="1">
                <a:solidFill>
                  <a:srgbClr val="FF0000"/>
                </a:solidFill>
                <a:cs typeface="Times New Roman" pitchFamily="18" charset="0"/>
              </a:rPr>
              <a:t>Gelenek: </a:t>
            </a:r>
            <a:r>
              <a:rPr lang="en-US" sz="3200">
                <a:solidFill>
                  <a:srgbClr val="000000"/>
                </a:solidFill>
                <a:cs typeface="Times New Roman" pitchFamily="18" charset="0"/>
              </a:rPr>
              <a:t>Bir toplumda eskiden kalmış, kuşaktan kuşağa aktarılan, yaptırım gücü olan kültürel alışkanlık ve değerlere gelenek denir. Örnek: Kız isteme, düğün törenleri, kına gecesi gibi.</a:t>
            </a:r>
            <a:endParaRPr lang="tr-TR" sz="3200"/>
          </a:p>
        </p:txBody>
      </p:sp>
      <p:pic>
        <p:nvPicPr>
          <p:cNvPr id="27650" name="Picture 2" descr="https://im0-tub-tr.yandex.net/i?id=4fa8a924c459fe5cd221e888a48acab9&amp;n=13"/>
          <p:cNvPicPr>
            <a:picLocks noChangeAspect="1" noChangeArrowheads="1"/>
          </p:cNvPicPr>
          <p:nvPr/>
        </p:nvPicPr>
        <p:blipFill>
          <a:blip r:embed="rId2" cstate="print"/>
          <a:srcRect/>
          <a:stretch>
            <a:fillRect/>
          </a:stretch>
        </p:blipFill>
        <p:spPr bwMode="auto">
          <a:xfrm>
            <a:off x="1835150" y="3716338"/>
            <a:ext cx="4572000" cy="25717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Dikdörtgen"/>
          <p:cNvSpPr>
            <a:spLocks noChangeArrowheads="1"/>
          </p:cNvSpPr>
          <p:nvPr/>
        </p:nvSpPr>
        <p:spPr bwMode="auto">
          <a:xfrm>
            <a:off x="250825" y="260350"/>
            <a:ext cx="8713788" cy="3540125"/>
          </a:xfrm>
          <a:prstGeom prst="rect">
            <a:avLst/>
          </a:prstGeom>
          <a:noFill/>
          <a:ln w="9525">
            <a:noFill/>
            <a:miter lim="800000"/>
            <a:headEnd/>
            <a:tailEnd/>
          </a:ln>
        </p:spPr>
        <p:txBody>
          <a:bodyPr>
            <a:spAutoFit/>
          </a:bodyPr>
          <a:lstStyle/>
          <a:p>
            <a:pPr indent="457200" eaLnBrk="0" hangingPunct="0"/>
            <a:r>
              <a:rPr lang="en-US" sz="3200" b="1">
                <a:solidFill>
                  <a:srgbClr val="FF0000"/>
                </a:solidFill>
                <a:cs typeface="Times New Roman" pitchFamily="18" charset="0"/>
              </a:rPr>
              <a:t>Kültür: </a:t>
            </a:r>
            <a:r>
              <a:rPr lang="en-US" sz="3200">
                <a:solidFill>
                  <a:srgbClr val="000000"/>
                </a:solidFill>
                <a:cs typeface="Times New Roman" pitchFamily="18" charset="0"/>
              </a:rPr>
              <a:t>Bir toplumun meydana getirdiği maddi ve manevi değerler bütününe </a:t>
            </a:r>
            <a:r>
              <a:rPr lang="en-US" sz="3200">
                <a:solidFill>
                  <a:srgbClr val="FF0000"/>
                </a:solidFill>
                <a:cs typeface="Times New Roman" pitchFamily="18" charset="0"/>
              </a:rPr>
              <a:t>kültür denir.</a:t>
            </a:r>
            <a:endParaRPr lang="tr-TR" sz="3200">
              <a:solidFill>
                <a:srgbClr val="FF0000"/>
              </a:solidFill>
            </a:endParaRPr>
          </a:p>
          <a:p>
            <a:pPr indent="457200" eaLnBrk="0" hangingPunct="0"/>
            <a:r>
              <a:rPr lang="en-US" sz="3200" b="1">
                <a:solidFill>
                  <a:srgbClr val="FF0000"/>
                </a:solidFill>
                <a:cs typeface="Times New Roman" pitchFamily="18" charset="0"/>
              </a:rPr>
              <a:t>Kültürel Öğeler: </a:t>
            </a:r>
            <a:r>
              <a:rPr lang="en-US" sz="3200">
                <a:solidFill>
                  <a:srgbClr val="000000"/>
                </a:solidFill>
                <a:cs typeface="Times New Roman" pitchFamily="18" charset="0"/>
              </a:rPr>
              <a:t>Din, dil, örf, adet, gelenek, görenek, giyim-kuşam şekli, yemek çeşitleri, halkoyunları, düğün ve nişan törenleri, dini ve milli bayramlar.</a:t>
            </a:r>
            <a:endParaRPr lang="en-US" sz="3200"/>
          </a:p>
        </p:txBody>
      </p:sp>
      <p:pic>
        <p:nvPicPr>
          <p:cNvPr id="28674" name="Picture 2" descr="https://im0-tub-tr.yandex.net/i?id=fe12dc34ed1213c0afc6170eeff49e08&amp;n=13"/>
          <p:cNvPicPr>
            <a:picLocks noChangeAspect="1" noChangeArrowheads="1"/>
          </p:cNvPicPr>
          <p:nvPr/>
        </p:nvPicPr>
        <p:blipFill>
          <a:blip r:embed="rId2" cstate="print"/>
          <a:srcRect/>
          <a:stretch>
            <a:fillRect/>
          </a:stretch>
        </p:blipFill>
        <p:spPr bwMode="auto">
          <a:xfrm>
            <a:off x="3276600" y="3429000"/>
            <a:ext cx="457200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50825" y="279400"/>
            <a:ext cx="8713788" cy="3540125"/>
          </a:xfrm>
          <a:prstGeom prst="rect">
            <a:avLst/>
          </a:prstGeom>
          <a:noFill/>
          <a:ln w="9525">
            <a:noFill/>
            <a:miter lim="800000"/>
            <a:headEnd/>
            <a:tailEnd/>
          </a:ln>
        </p:spPr>
        <p:txBody>
          <a:bodyPr anchor="ctr">
            <a:spAutoFit/>
          </a:bodyPr>
          <a:lstStyle/>
          <a:p>
            <a:pPr indent="457200" algn="ctr">
              <a:tabLst>
                <a:tab pos="3270250" algn="l"/>
              </a:tabLst>
            </a:pPr>
            <a:r>
              <a:rPr lang="en-US" sz="3200">
                <a:solidFill>
                  <a:srgbClr val="FF0000"/>
                </a:solidFill>
              </a:rPr>
              <a:t>KÜLTÜREL ÖĞELERİMİZİN ÇEŞİTLERİ:</a:t>
            </a:r>
            <a:endParaRPr lang="tr-TR" sz="3200">
              <a:solidFill>
                <a:srgbClr val="FF0000"/>
              </a:solidFill>
            </a:endParaRPr>
          </a:p>
          <a:p>
            <a:pPr indent="457200" algn="just" eaLnBrk="0" hangingPunct="0">
              <a:tabLst>
                <a:tab pos="3270250" algn="l"/>
              </a:tabLst>
            </a:pPr>
            <a:r>
              <a:rPr lang="en-US" sz="3200">
                <a:solidFill>
                  <a:srgbClr val="FF0000"/>
                </a:solidFill>
                <a:cs typeface="Times New Roman" pitchFamily="18" charset="0"/>
              </a:rPr>
              <a:t>Doğu Anadolu'da hayvancılık yapıldığı için et yemekleri yapılır. </a:t>
            </a:r>
            <a:r>
              <a:rPr lang="en-US" sz="3200">
                <a:solidFill>
                  <a:srgbClr val="000000"/>
                </a:solidFill>
                <a:cs typeface="Times New Roman" pitchFamily="18" charset="0"/>
              </a:rPr>
              <a:t>Karadeniz Bölgesi'nde mısır unu ve hamsili yemekler bolca yapılır. </a:t>
            </a:r>
            <a:r>
              <a:rPr lang="en-US" sz="3200">
                <a:solidFill>
                  <a:srgbClr val="FF0000"/>
                </a:solidFill>
                <a:cs typeface="Times New Roman" pitchFamily="18" charset="0"/>
              </a:rPr>
              <a:t>Zeytinciliğin çok yapıldığı Ege Bölgesi'nde zeytinyağlı yemekler yapılır. </a:t>
            </a:r>
            <a:r>
              <a:rPr lang="en-US" sz="3200">
                <a:solidFill>
                  <a:srgbClr val="000000"/>
                </a:solidFill>
                <a:cs typeface="Times New Roman" pitchFamily="18" charset="0"/>
              </a:rPr>
              <a:t>İç Anadolu'da unlu yiyecekler yapılır.</a:t>
            </a:r>
            <a:endParaRPr lang="en-US" sz="3200"/>
          </a:p>
        </p:txBody>
      </p:sp>
      <p:pic>
        <p:nvPicPr>
          <p:cNvPr id="29698" name="Picture 2" descr="https://im0-tub-tr.yandex.net/i?id=3a19a6cd9d933b636749095ac2950168&amp;n=13"/>
          <p:cNvPicPr>
            <a:picLocks noChangeAspect="1" noChangeArrowheads="1"/>
          </p:cNvPicPr>
          <p:nvPr/>
        </p:nvPicPr>
        <p:blipFill>
          <a:blip r:embed="rId2" cstate="print"/>
          <a:srcRect/>
          <a:stretch>
            <a:fillRect/>
          </a:stretch>
        </p:blipFill>
        <p:spPr bwMode="auto">
          <a:xfrm>
            <a:off x="3492500" y="3429000"/>
            <a:ext cx="4572000" cy="3038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Dikdörtgen"/>
          <p:cNvSpPr>
            <a:spLocks noChangeArrowheads="1"/>
          </p:cNvSpPr>
          <p:nvPr/>
        </p:nvSpPr>
        <p:spPr bwMode="auto">
          <a:xfrm>
            <a:off x="900113" y="260350"/>
            <a:ext cx="7632700" cy="585788"/>
          </a:xfrm>
          <a:prstGeom prst="rect">
            <a:avLst/>
          </a:prstGeom>
          <a:noFill/>
          <a:ln w="9525">
            <a:noFill/>
            <a:miter lim="800000"/>
            <a:headEnd/>
            <a:tailEnd/>
          </a:ln>
        </p:spPr>
        <p:txBody>
          <a:bodyPr>
            <a:spAutoFit/>
          </a:bodyPr>
          <a:lstStyle/>
          <a:p>
            <a:pPr lvl="1" algn="ctr" eaLnBrk="0" hangingPunct="0">
              <a:buClr>
                <a:srgbClr val="FF0000"/>
              </a:buClr>
              <a:buSzPct val="100000"/>
              <a:buFontTx/>
              <a:buAutoNum type="arabicPeriod"/>
              <a:tabLst>
                <a:tab pos="3270250" algn="l"/>
              </a:tabLst>
            </a:pPr>
            <a:r>
              <a:rPr lang="en-US" sz="3200" b="1">
                <a:solidFill>
                  <a:srgbClr val="FF0000"/>
                </a:solidFill>
              </a:rPr>
              <a:t>Yemek Kültürü:</a:t>
            </a:r>
            <a:endParaRPr lang="tr-TR" sz="3200">
              <a:solidFill>
                <a:srgbClr val="FF0000"/>
              </a:solidFill>
            </a:endParaRPr>
          </a:p>
        </p:txBody>
      </p:sp>
      <p:graphicFrame>
        <p:nvGraphicFramePr>
          <p:cNvPr id="3" name="2 Tablo"/>
          <p:cNvGraphicFramePr>
            <a:graphicFrameLocks noGrp="1"/>
          </p:cNvGraphicFramePr>
          <p:nvPr/>
        </p:nvGraphicFramePr>
        <p:xfrm>
          <a:off x="107950" y="836613"/>
          <a:ext cx="8928100" cy="5899150"/>
        </p:xfrm>
        <a:graphic>
          <a:graphicData uri="http://schemas.openxmlformats.org/drawingml/2006/table">
            <a:tbl>
              <a:tblPr/>
              <a:tblGrid>
                <a:gridCol w="4465638"/>
                <a:gridCol w="4462462"/>
              </a:tblGrid>
              <a:tr h="590550">
                <a:tc>
                  <a:txBody>
                    <a:bodyPr/>
                    <a:lstStyle/>
                    <a:p>
                      <a:pPr marL="1063625" marR="0" lvl="0" indent="0" algn="ctr"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FF0000"/>
                        </a:solidFill>
                        <a:effectLst/>
                        <a:latin typeface="Times New Roman" pitchFamily="18" charset="0"/>
                        <a:cs typeface="Times New Roman" pitchFamily="18" charset="0"/>
                      </a:endParaRPr>
                    </a:p>
                    <a:p>
                      <a:pPr marL="1063625" marR="0" lvl="0" indent="0" algn="ctr"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Yemekler</a:t>
                      </a:r>
                      <a:endParaRPr kumimoji="0" lang="tr-TR" sz="2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Yöreleri</a:t>
                      </a:r>
                      <a:endParaRPr kumimoji="0" lang="tr-TR" sz="2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Mantı</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Kayseri</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873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Leblebi</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Çorum</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Elma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Amasya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Kaymak</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Afyon</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İncir</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Aydın</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873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İskender Döner, İnegöl köfte</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Bursa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Kebap</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Adana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Kayısı</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Malatya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590550">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Dondurma</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4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Kahramanmaraş</a:t>
                      </a:r>
                      <a:endParaRPr kumimoji="0" lang="tr-T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s://files.travelbookingturkey.com/files/2017/01/shutterstock_268301249-Kopyala.jpg"/>
          <p:cNvPicPr>
            <a:picLocks noChangeAspect="1" noChangeArrowheads="1"/>
          </p:cNvPicPr>
          <p:nvPr/>
        </p:nvPicPr>
        <p:blipFill>
          <a:blip r:embed="rId2" cstate="print"/>
          <a:srcRect/>
          <a:stretch>
            <a:fillRect/>
          </a:stretch>
        </p:blipFill>
        <p:spPr bwMode="auto">
          <a:xfrm>
            <a:off x="179388" y="115888"/>
            <a:ext cx="8785225" cy="6626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388" y="241300"/>
            <a:ext cx="8856662" cy="646113"/>
          </a:xfrm>
          <a:prstGeom prst="rect">
            <a:avLst/>
          </a:prstGeom>
          <a:noFill/>
          <a:ln w="9525">
            <a:noFill/>
            <a:miter lim="800000"/>
            <a:headEnd/>
            <a:tailEnd/>
          </a:ln>
        </p:spPr>
        <p:txBody>
          <a:bodyPr anchor="ctr">
            <a:spAutoFit/>
          </a:bodyPr>
          <a:lstStyle/>
          <a:p>
            <a:pPr algn="ctr"/>
            <a:r>
              <a:rPr lang="en-US" sz="3600" b="1">
                <a:solidFill>
                  <a:srgbClr val="FF0000"/>
                </a:solidFill>
                <a:cs typeface="Times New Roman" pitchFamily="18" charset="0"/>
              </a:rPr>
              <a:t>Anadolu Uygarlıkları</a:t>
            </a:r>
            <a:endParaRPr lang="en-US" sz="3600">
              <a:solidFill>
                <a:srgbClr val="FF0000"/>
              </a:solidFill>
            </a:endParaRPr>
          </a:p>
        </p:txBody>
      </p:sp>
      <p:graphicFrame>
        <p:nvGraphicFramePr>
          <p:cNvPr id="3" name="2 Tablo"/>
          <p:cNvGraphicFramePr>
            <a:graphicFrameLocks noGrp="1"/>
          </p:cNvGraphicFramePr>
          <p:nvPr/>
        </p:nvGraphicFramePr>
        <p:xfrm>
          <a:off x="179388" y="981075"/>
          <a:ext cx="8856662" cy="5688013"/>
        </p:xfrm>
        <a:graphic>
          <a:graphicData uri="http://schemas.openxmlformats.org/drawingml/2006/table">
            <a:tbl>
              <a:tblPr/>
              <a:tblGrid>
                <a:gridCol w="1717675"/>
                <a:gridCol w="7138987"/>
              </a:tblGrid>
              <a:tr h="555625">
                <a:tc>
                  <a:txBody>
                    <a:bodyPr/>
                    <a:lstStyle/>
                    <a:p>
                      <a:pPr marL="119063" marR="0" lvl="0" indent="0" algn="ctr"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119063" marR="0" lvl="0" indent="0" algn="ctr"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Uygarlık Adı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c>
                  <a:txBody>
                    <a:bodyPr/>
                    <a:lstStyle/>
                    <a:p>
                      <a:pPr marL="2311400" marR="0" lvl="0" indent="0" algn="ctr" defTabSz="914400" rtl="0" eaLnBrk="1" fontAlgn="base" latinLnBrk="0" hangingPunct="1">
                        <a:lnSpc>
                          <a:spcPts val="128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2311400" marR="0" lvl="0" indent="0" algn="ctr" defTabSz="914400" rtl="0" eaLnBrk="1" fontAlgn="base" latinLnBrk="0" hangingPunct="1">
                        <a:lnSpc>
                          <a:spcPts val="128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Özelliği</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r>
              <a:tr h="200818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38"/>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38"/>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HİTİTLER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Başkenti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Hattuşaş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(Çorum)</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Anadolu'da kurulan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uygarlıktır.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 Çivi ve hiyeroglif (resim yazısı)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kullanıldı.</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Anal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denilen tanrıya hesap verdikleri yıllıklar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tarih yazıcılığı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sayılır.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Geçim kaynakları tarım ve hayvancılıktır.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Hititler ile Mısırlılar arasında tarihte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bilinen yazılı antlaşma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olan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Kadeş antlaşması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imzalanmıştır.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r>
              <a:tr h="1997075">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25"/>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25"/>
                        </a:spcBef>
                        <a:spcAft>
                          <a:spcPct val="0"/>
                        </a:spcAft>
                        <a:buClrTx/>
                        <a:buSzTx/>
                        <a:buFontTx/>
                        <a:buNone/>
                        <a:tabLst/>
                      </a:pPr>
                      <a:r>
                        <a:rPr kumimoji="0" lang="en-US" sz="1800" b="1" i="0" u="none" strike="noStrike" cap="none" normalizeH="0" baseline="0" smtClean="0">
                          <a:ln>
                            <a:noFill/>
                          </a:ln>
                          <a:solidFill>
                            <a:srgbClr val="0070C0"/>
                          </a:solidFill>
                          <a:effectLst/>
                          <a:latin typeface="Times New Roman" pitchFamily="18" charset="0"/>
                          <a:cs typeface="Times New Roman" pitchFamily="18" charset="0"/>
                        </a:rPr>
                        <a:t>FRİGLER</a:t>
                      </a:r>
                      <a:endParaRPr kumimoji="0" lang="tr-TR" sz="1800" b="0" i="0" u="none" strike="noStrike" cap="none" normalizeH="0" baseline="0" smtClean="0">
                        <a:ln>
                          <a:noFill/>
                        </a:ln>
                        <a:solidFill>
                          <a:srgbClr val="0070C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3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Başkentleri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Gordion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(Ankara ili Polatlı ilçesi)</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En önemli geçim kaynakları tarımdır.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Madencilik, dokumacılık, seramik sanatı ile uğraştılar.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Fibula</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denilen çengelli iğneyi, kilim ve seramiği kullandılar.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En ünlü kralı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Midas’dı</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“Tapates”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denilen kilimler dokunurdu.</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13"/>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Kaya mezarları kabartmalarla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süslenmiştir.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r>
              <a:tr h="1127125">
                <a:tc>
                  <a:txBody>
                    <a:bodyPr/>
                    <a:lstStyle/>
                    <a:p>
                      <a:pPr marL="66675" marR="0" lvl="0" indent="0" algn="l" defTabSz="914400" rtl="0" eaLnBrk="1" fontAlgn="base" latinLnBrk="0" hangingPunct="1">
                        <a:lnSpc>
                          <a:spcPct val="100000"/>
                        </a:lnSpc>
                        <a:spcBef>
                          <a:spcPts val="5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7030A0"/>
                          </a:solidFill>
                          <a:effectLst/>
                          <a:latin typeface="Times New Roman" pitchFamily="18" charset="0"/>
                          <a:cs typeface="Times New Roman" pitchFamily="18" charset="0"/>
                        </a:rPr>
                        <a:t>LİDYALILAR</a:t>
                      </a:r>
                      <a:endParaRPr kumimoji="0" lang="tr-TR" sz="1800" b="0" i="0" u="none" strike="noStrike" cap="none" normalizeH="0" baseline="0" smtClean="0">
                        <a:ln>
                          <a:noFill/>
                        </a:ln>
                        <a:solidFill>
                          <a:srgbClr val="7030A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Başkentleri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Sard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(Sardes-Manisa ili yakınlarında)</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Tarihte bilinen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madeni parayı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kullandılar.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Takas (değiş-tokuş)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usulünü kaldırdılar.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25"/>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Ticaret yapmak için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Kral yolunu</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açtılar.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F2F2"/>
                    </a:solidFill>
                  </a:tcPr>
                </a:tc>
              </a:tr>
            </a:tbl>
          </a:graphicData>
        </a:graphic>
      </p:graphicFrame>
      <p:sp>
        <p:nvSpPr>
          <p:cNvPr id="1435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23850" y="765175"/>
          <a:ext cx="8640763" cy="5829303"/>
        </p:xfrm>
        <a:graphic>
          <a:graphicData uri="http://schemas.openxmlformats.org/drawingml/2006/table">
            <a:tbl>
              <a:tblPr/>
              <a:tblGrid>
                <a:gridCol w="4321175"/>
                <a:gridCol w="4319588"/>
              </a:tblGrid>
              <a:tr h="833438">
                <a:tc>
                  <a:txBody>
                    <a:bodyPr/>
                    <a:lstStyle/>
                    <a:p>
                      <a:pPr marL="1055688"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55688"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55688"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Halk Oyunu Adı</a:t>
                      </a:r>
                      <a:endParaRPr kumimoji="0" lang="tr-TR" sz="2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Bölgesi</a:t>
                      </a:r>
                      <a:endParaRPr kumimoji="0" lang="tr-TR" sz="2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Zeybek</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Ege</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Horon</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Karadeniz</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28675">
                <a:tc>
                  <a:txBody>
                    <a:bodyPr/>
                    <a:lstStyle/>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75"/>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Halay</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75"/>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Güneydoğu Anadolu</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Hora</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Trakya</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Bar (Atabarı)</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Doğu Anadolu</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8334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Misket, Kaşık</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İç Anadolu</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bl>
          </a:graphicData>
        </a:graphic>
      </p:graphicFrame>
      <p:sp>
        <p:nvSpPr>
          <p:cNvPr id="32795" name="Rectangle 1"/>
          <p:cNvSpPr>
            <a:spLocks noChangeArrowheads="1"/>
          </p:cNvSpPr>
          <p:nvPr/>
        </p:nvSpPr>
        <p:spPr bwMode="auto">
          <a:xfrm>
            <a:off x="0" y="195263"/>
            <a:ext cx="9144000" cy="862012"/>
          </a:xfrm>
          <a:prstGeom prst="rect">
            <a:avLst/>
          </a:prstGeom>
          <a:noFill/>
          <a:ln w="9525">
            <a:noFill/>
            <a:miter lim="800000"/>
            <a:headEnd/>
            <a:tailEnd/>
          </a:ln>
        </p:spPr>
        <p:txBody>
          <a:bodyPr anchor="ctr">
            <a:spAutoFit/>
          </a:bodyPr>
          <a:lstStyle/>
          <a:p>
            <a:pPr lvl="1" algn="ctr">
              <a:buClr>
                <a:srgbClr val="FF0000"/>
              </a:buClr>
              <a:buFontTx/>
              <a:buAutoNum type="arabicPeriod"/>
              <a:tabLst>
                <a:tab pos="3308350" algn="l"/>
              </a:tabLst>
            </a:pPr>
            <a:r>
              <a:rPr lang="en-US" sz="3200">
                <a:solidFill>
                  <a:srgbClr val="FF0000"/>
                </a:solidFill>
              </a:rPr>
              <a:t>Halk Oyunları:</a:t>
            </a:r>
            <a:endParaRPr lang="tr-TR" sz="3200">
              <a:solidFill>
                <a:srgbClr val="FF0000"/>
              </a:solidFill>
            </a:endParaRPr>
          </a:p>
          <a:p>
            <a:pPr eaLnBrk="0" hangingPunct="0">
              <a:tabLst>
                <a:tab pos="3308350" algn="l"/>
              </a:tabLst>
            </a:pP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mebk12.meb.gov.tr/meb_iys_dosyalar/34/32/307091/resimler/2015_05/06141457_img_8681copy.jpg"/>
          <p:cNvPicPr>
            <a:picLocks noChangeAspect="1" noChangeArrowheads="1"/>
          </p:cNvPicPr>
          <p:nvPr/>
        </p:nvPicPr>
        <p:blipFill>
          <a:blip r:embed="rId2" cstate="print"/>
          <a:srcRect/>
          <a:stretch>
            <a:fillRect/>
          </a:stretch>
        </p:blipFill>
        <p:spPr bwMode="auto">
          <a:xfrm>
            <a:off x="395288" y="333375"/>
            <a:ext cx="8424862" cy="63722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468313" y="1052513"/>
          <a:ext cx="8351837" cy="3529014"/>
        </p:xfrm>
        <a:graphic>
          <a:graphicData uri="http://schemas.openxmlformats.org/drawingml/2006/table">
            <a:tbl>
              <a:tblPr/>
              <a:tblGrid>
                <a:gridCol w="4176712"/>
                <a:gridCol w="4175125"/>
              </a:tblGrid>
              <a:tr h="1176338">
                <a:tc>
                  <a:txBody>
                    <a:bodyPr/>
                    <a:lstStyle/>
                    <a:p>
                      <a:pPr marL="1065213"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65213"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65213"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65213" marR="0" lvl="0" indent="0" algn="ctr"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El Sanatı Adı</a:t>
                      </a:r>
                      <a:endParaRPr kumimoji="0" lang="tr-TR" sz="2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FF0000"/>
                        </a:solidFill>
                        <a:effectLst/>
                        <a:latin typeface="Times New Roman" pitchFamily="18" charset="0"/>
                        <a:cs typeface="Times New Roman" pitchFamily="18" charset="0"/>
                      </a:endParaRPr>
                    </a:p>
                    <a:p>
                      <a:pPr marL="1011238" marR="0" lvl="0" indent="0" algn="ctr"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Bölgesi</a:t>
                      </a:r>
                      <a:endParaRPr kumimoji="0" lang="tr-TR" sz="2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11763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Halı</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Hereke, Milas, Gördes, </a:t>
                      </a: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Kula, Bünyan, Isparta</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r h="1176338">
                <a:tc>
                  <a:txBody>
                    <a:bodyPr/>
                    <a:lstStyle/>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Bakırcılık</a:t>
                      </a: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8263" marR="0" lvl="0" indent="0" algn="l" defTabSz="914400" rtl="0" eaLnBrk="1" fontAlgn="base" latinLnBrk="0" hangingPunct="1">
                        <a:lnSpc>
                          <a:spcPts val="1288"/>
                        </a:lnSpc>
                        <a:spcBef>
                          <a:spcPct val="0"/>
                        </a:spcBef>
                        <a:spcAft>
                          <a:spcPct val="0"/>
                        </a:spcAft>
                        <a:buClrTx/>
                        <a:buSzTx/>
                        <a:buFontTx/>
                        <a:buNone/>
                        <a:tabLst/>
                      </a:pP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c>
                  <a:txBody>
                    <a:bodyPr/>
                    <a:lstStyle/>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endParaRPr kumimoji="0" lang="tr-TR" sz="2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288"/>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Rize, Erzincan</a:t>
                      </a:r>
                      <a:endParaRPr kumimoji="0" lang="tr-TR"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DAEEF3"/>
                    </a:solidFill>
                  </a:tcPr>
                </a:tc>
              </a:tr>
            </a:tbl>
          </a:graphicData>
        </a:graphic>
      </p:graphicFrame>
      <p:sp>
        <p:nvSpPr>
          <p:cNvPr id="34831" name="Rectangle 11"/>
          <p:cNvSpPr>
            <a:spLocks noChangeArrowheads="1"/>
          </p:cNvSpPr>
          <p:nvPr/>
        </p:nvSpPr>
        <p:spPr bwMode="auto">
          <a:xfrm>
            <a:off x="900113" y="271463"/>
            <a:ext cx="8064500" cy="862012"/>
          </a:xfrm>
          <a:prstGeom prst="rect">
            <a:avLst/>
          </a:prstGeom>
          <a:noFill/>
          <a:ln w="9525">
            <a:noFill/>
            <a:miter lim="800000"/>
            <a:headEnd/>
            <a:tailEnd/>
          </a:ln>
        </p:spPr>
        <p:txBody>
          <a:bodyPr anchor="ctr">
            <a:spAutoFit/>
          </a:bodyPr>
          <a:lstStyle/>
          <a:p>
            <a:pPr lvl="1" algn="ctr">
              <a:buClr>
                <a:srgbClr val="FF0000"/>
              </a:buClr>
              <a:buSzPct val="100000"/>
              <a:buFontTx/>
              <a:buAutoNum type="arabicPeriod"/>
              <a:tabLst>
                <a:tab pos="3405188" algn="l"/>
              </a:tabLst>
            </a:pPr>
            <a:r>
              <a:rPr lang="en-US" sz="3200" b="1">
                <a:solidFill>
                  <a:srgbClr val="FF0000"/>
                </a:solidFill>
              </a:rPr>
              <a:t>El sanatları:</a:t>
            </a:r>
            <a:endParaRPr lang="tr-TR" sz="3200">
              <a:solidFill>
                <a:srgbClr val="FF0000"/>
              </a:solidFill>
            </a:endParaRPr>
          </a:p>
          <a:p>
            <a:pPr eaLnBrk="0" hangingPunct="0">
              <a:tabLst>
                <a:tab pos="3405188" algn="l"/>
              </a:tabLst>
            </a:pPr>
            <a:endParaRPr lang="tr-TR"/>
          </a:p>
        </p:txBody>
      </p:sp>
      <p:grpSp>
        <p:nvGrpSpPr>
          <p:cNvPr id="34832" name="Group 1"/>
          <p:cNvGrpSpPr>
            <a:grpSpLocks/>
          </p:cNvGrpSpPr>
          <p:nvPr/>
        </p:nvGrpSpPr>
        <p:grpSpPr bwMode="auto">
          <a:xfrm>
            <a:off x="250825" y="5013325"/>
            <a:ext cx="8642350" cy="792163"/>
            <a:chOff x="303" y="152"/>
            <a:chExt cx="10714" cy="25417"/>
          </a:xfrm>
        </p:grpSpPr>
        <p:sp>
          <p:nvSpPr>
            <p:cNvPr id="34834" name="Freeform 10"/>
            <p:cNvSpPr>
              <a:spLocks/>
            </p:cNvSpPr>
            <p:nvPr/>
          </p:nvSpPr>
          <p:spPr bwMode="auto">
            <a:xfrm>
              <a:off x="990" y="152"/>
              <a:ext cx="10020" cy="960"/>
            </a:xfrm>
            <a:custGeom>
              <a:avLst/>
              <a:gdLst>
                <a:gd name="T0" fmla="*/ 9960 w 10020"/>
                <a:gd name="T1" fmla="*/ 0 h 960"/>
                <a:gd name="T2" fmla="*/ 9937 w 10020"/>
                <a:gd name="T3" fmla="*/ 5 h 960"/>
                <a:gd name="T4" fmla="*/ 9918 w 10020"/>
                <a:gd name="T5" fmla="*/ 17 h 960"/>
                <a:gd name="T6" fmla="*/ 9905 w 10020"/>
                <a:gd name="T7" fmla="*/ 36 h 960"/>
                <a:gd name="T8" fmla="*/ 9900 w 10020"/>
                <a:gd name="T9" fmla="*/ 60 h 960"/>
                <a:gd name="T10" fmla="*/ 9900 w 10020"/>
                <a:gd name="T11" fmla="*/ 120 h 960"/>
                <a:gd name="T12" fmla="*/ 60 w 10020"/>
                <a:gd name="T13" fmla="*/ 120 h 960"/>
                <a:gd name="T14" fmla="*/ 37 w 10020"/>
                <a:gd name="T15" fmla="*/ 125 h 960"/>
                <a:gd name="T16" fmla="*/ 18 w 10020"/>
                <a:gd name="T17" fmla="*/ 137 h 960"/>
                <a:gd name="T18" fmla="*/ 5 w 10020"/>
                <a:gd name="T19" fmla="*/ 156 h 960"/>
                <a:gd name="T20" fmla="*/ 0 w 10020"/>
                <a:gd name="T21" fmla="*/ 180 h 960"/>
                <a:gd name="T22" fmla="*/ 0 w 10020"/>
                <a:gd name="T23" fmla="*/ 900 h 960"/>
                <a:gd name="T24" fmla="*/ 5 w 10020"/>
                <a:gd name="T25" fmla="*/ 923 h 960"/>
                <a:gd name="T26" fmla="*/ 18 w 10020"/>
                <a:gd name="T27" fmla="*/ 942 h 960"/>
                <a:gd name="T28" fmla="*/ 37 w 10020"/>
                <a:gd name="T29" fmla="*/ 955 h 960"/>
                <a:gd name="T30" fmla="*/ 60 w 10020"/>
                <a:gd name="T31" fmla="*/ 960 h 960"/>
                <a:gd name="T32" fmla="*/ 83 w 10020"/>
                <a:gd name="T33" fmla="*/ 955 h 960"/>
                <a:gd name="T34" fmla="*/ 102 w 10020"/>
                <a:gd name="T35" fmla="*/ 942 h 960"/>
                <a:gd name="T36" fmla="*/ 115 w 10020"/>
                <a:gd name="T37" fmla="*/ 923 h 960"/>
                <a:gd name="T38" fmla="*/ 120 w 10020"/>
                <a:gd name="T39" fmla="*/ 900 h 960"/>
                <a:gd name="T40" fmla="*/ 120 w 10020"/>
                <a:gd name="T41" fmla="*/ 840 h 960"/>
                <a:gd name="T42" fmla="*/ 9960 w 10020"/>
                <a:gd name="T43" fmla="*/ 840 h 960"/>
                <a:gd name="T44" fmla="*/ 9983 w 10020"/>
                <a:gd name="T45" fmla="*/ 835 h 960"/>
                <a:gd name="T46" fmla="*/ 10002 w 10020"/>
                <a:gd name="T47" fmla="*/ 822 h 960"/>
                <a:gd name="T48" fmla="*/ 10015 w 10020"/>
                <a:gd name="T49" fmla="*/ 803 h 960"/>
                <a:gd name="T50" fmla="*/ 10020 w 10020"/>
                <a:gd name="T51" fmla="*/ 780 h 960"/>
                <a:gd name="T52" fmla="*/ 10020 w 10020"/>
                <a:gd name="T53" fmla="*/ 60 h 960"/>
                <a:gd name="T54" fmla="*/ 10015 w 10020"/>
                <a:gd name="T55" fmla="*/ 36 h 960"/>
                <a:gd name="T56" fmla="*/ 10002 w 10020"/>
                <a:gd name="T57" fmla="*/ 17 h 960"/>
                <a:gd name="T58" fmla="*/ 9983 w 10020"/>
                <a:gd name="T59" fmla="*/ 5 h 960"/>
                <a:gd name="T60" fmla="*/ 9960 w 10020"/>
                <a:gd name="T61" fmla="*/ 0 h 9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20"/>
                <a:gd name="T94" fmla="*/ 0 h 960"/>
                <a:gd name="T95" fmla="*/ 10020 w 10020"/>
                <a:gd name="T96" fmla="*/ 960 h 9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20" h="960">
                  <a:moveTo>
                    <a:pt x="9960" y="0"/>
                  </a:moveTo>
                  <a:lnTo>
                    <a:pt x="9937" y="5"/>
                  </a:lnTo>
                  <a:lnTo>
                    <a:pt x="9918" y="17"/>
                  </a:lnTo>
                  <a:lnTo>
                    <a:pt x="9905" y="36"/>
                  </a:lnTo>
                  <a:lnTo>
                    <a:pt x="9900" y="60"/>
                  </a:lnTo>
                  <a:lnTo>
                    <a:pt x="9900" y="120"/>
                  </a:lnTo>
                  <a:lnTo>
                    <a:pt x="60" y="120"/>
                  </a:lnTo>
                  <a:lnTo>
                    <a:pt x="37" y="125"/>
                  </a:lnTo>
                  <a:lnTo>
                    <a:pt x="18" y="137"/>
                  </a:lnTo>
                  <a:lnTo>
                    <a:pt x="5" y="156"/>
                  </a:lnTo>
                  <a:lnTo>
                    <a:pt x="0" y="180"/>
                  </a:lnTo>
                  <a:lnTo>
                    <a:pt x="0" y="900"/>
                  </a:lnTo>
                  <a:lnTo>
                    <a:pt x="5" y="923"/>
                  </a:lnTo>
                  <a:lnTo>
                    <a:pt x="18" y="942"/>
                  </a:lnTo>
                  <a:lnTo>
                    <a:pt x="37" y="955"/>
                  </a:lnTo>
                  <a:lnTo>
                    <a:pt x="60" y="960"/>
                  </a:lnTo>
                  <a:lnTo>
                    <a:pt x="83" y="955"/>
                  </a:lnTo>
                  <a:lnTo>
                    <a:pt x="102" y="942"/>
                  </a:lnTo>
                  <a:lnTo>
                    <a:pt x="115" y="923"/>
                  </a:lnTo>
                  <a:lnTo>
                    <a:pt x="120" y="900"/>
                  </a:lnTo>
                  <a:lnTo>
                    <a:pt x="120" y="840"/>
                  </a:lnTo>
                  <a:lnTo>
                    <a:pt x="9960" y="840"/>
                  </a:lnTo>
                  <a:lnTo>
                    <a:pt x="9983" y="835"/>
                  </a:lnTo>
                  <a:lnTo>
                    <a:pt x="10002" y="822"/>
                  </a:lnTo>
                  <a:lnTo>
                    <a:pt x="10015" y="803"/>
                  </a:lnTo>
                  <a:lnTo>
                    <a:pt x="10020" y="780"/>
                  </a:lnTo>
                  <a:lnTo>
                    <a:pt x="10020" y="60"/>
                  </a:lnTo>
                  <a:lnTo>
                    <a:pt x="10015" y="36"/>
                  </a:lnTo>
                  <a:lnTo>
                    <a:pt x="10002" y="17"/>
                  </a:lnTo>
                  <a:lnTo>
                    <a:pt x="9983" y="5"/>
                  </a:lnTo>
                  <a:lnTo>
                    <a:pt x="9960" y="0"/>
                  </a:lnTo>
                  <a:close/>
                </a:path>
              </a:pathLst>
            </a:custGeom>
            <a:solidFill>
              <a:srgbClr val="CCC0D9"/>
            </a:solidFill>
            <a:ln w="9525">
              <a:noFill/>
              <a:round/>
              <a:headEnd/>
              <a:tailEnd/>
            </a:ln>
          </p:spPr>
          <p:txBody>
            <a:bodyPr/>
            <a:lstStyle/>
            <a:p>
              <a:endParaRPr lang="tr-TR"/>
            </a:p>
          </p:txBody>
        </p:sp>
        <p:sp>
          <p:nvSpPr>
            <p:cNvPr id="34835" name="Freeform 9"/>
            <p:cNvSpPr>
              <a:spLocks/>
            </p:cNvSpPr>
            <p:nvPr/>
          </p:nvSpPr>
          <p:spPr bwMode="auto">
            <a:xfrm>
              <a:off x="1050" y="302"/>
              <a:ext cx="60" cy="90"/>
            </a:xfrm>
            <a:custGeom>
              <a:avLst/>
              <a:gdLst>
                <a:gd name="T0" fmla="*/ 30 w 60"/>
                <a:gd name="T1" fmla="*/ 0 h 90"/>
                <a:gd name="T2" fmla="*/ 18 w 60"/>
                <a:gd name="T3" fmla="*/ 2 h 90"/>
                <a:gd name="T4" fmla="*/ 9 w 60"/>
                <a:gd name="T5" fmla="*/ 9 h 90"/>
                <a:gd name="T6" fmla="*/ 2 w 60"/>
                <a:gd name="T7" fmla="*/ 18 h 90"/>
                <a:gd name="T8" fmla="*/ 0 w 60"/>
                <a:gd name="T9" fmla="*/ 30 h 90"/>
                <a:gd name="T10" fmla="*/ 0 w 60"/>
                <a:gd name="T11" fmla="*/ 90 h 90"/>
                <a:gd name="T12" fmla="*/ 23 w 60"/>
                <a:gd name="T13" fmla="*/ 85 h 90"/>
                <a:gd name="T14" fmla="*/ 42 w 60"/>
                <a:gd name="T15" fmla="*/ 72 h 90"/>
                <a:gd name="T16" fmla="*/ 55 w 60"/>
                <a:gd name="T17" fmla="*/ 53 h 90"/>
                <a:gd name="T18" fmla="*/ 60 w 60"/>
                <a:gd name="T19" fmla="*/ 30 h 90"/>
                <a:gd name="T20" fmla="*/ 58 w 60"/>
                <a:gd name="T21" fmla="*/ 18 h 90"/>
                <a:gd name="T22" fmla="*/ 51 w 60"/>
                <a:gd name="T23" fmla="*/ 9 h 90"/>
                <a:gd name="T24" fmla="*/ 42 w 60"/>
                <a:gd name="T25" fmla="*/ 2 h 90"/>
                <a:gd name="T26" fmla="*/ 30 w 60"/>
                <a:gd name="T27" fmla="*/ 0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90"/>
                <a:gd name="T44" fmla="*/ 60 w 60"/>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90">
                  <a:moveTo>
                    <a:pt x="30" y="0"/>
                  </a:moveTo>
                  <a:lnTo>
                    <a:pt x="18" y="2"/>
                  </a:lnTo>
                  <a:lnTo>
                    <a:pt x="9" y="9"/>
                  </a:lnTo>
                  <a:lnTo>
                    <a:pt x="2" y="18"/>
                  </a:lnTo>
                  <a:lnTo>
                    <a:pt x="0" y="30"/>
                  </a:lnTo>
                  <a:lnTo>
                    <a:pt x="0" y="90"/>
                  </a:lnTo>
                  <a:lnTo>
                    <a:pt x="23" y="85"/>
                  </a:lnTo>
                  <a:lnTo>
                    <a:pt x="42" y="72"/>
                  </a:lnTo>
                  <a:lnTo>
                    <a:pt x="55" y="53"/>
                  </a:lnTo>
                  <a:lnTo>
                    <a:pt x="60" y="30"/>
                  </a:lnTo>
                  <a:lnTo>
                    <a:pt x="58" y="18"/>
                  </a:lnTo>
                  <a:lnTo>
                    <a:pt x="51" y="9"/>
                  </a:lnTo>
                  <a:lnTo>
                    <a:pt x="42" y="2"/>
                  </a:lnTo>
                  <a:lnTo>
                    <a:pt x="30" y="0"/>
                  </a:lnTo>
                  <a:close/>
                </a:path>
              </a:pathLst>
            </a:custGeom>
            <a:solidFill>
              <a:srgbClr val="A49AAF"/>
            </a:solidFill>
            <a:ln w="9525">
              <a:noFill/>
              <a:round/>
              <a:headEnd/>
              <a:tailEnd/>
            </a:ln>
          </p:spPr>
          <p:txBody>
            <a:bodyPr/>
            <a:lstStyle/>
            <a:p>
              <a:endParaRPr lang="tr-TR"/>
            </a:p>
          </p:txBody>
        </p:sp>
        <p:pic>
          <p:nvPicPr>
            <p:cNvPr id="34836" name="Picture 8"/>
            <p:cNvPicPr>
              <a:picLocks noChangeAspect="1" noChangeArrowheads="1"/>
            </p:cNvPicPr>
            <p:nvPr/>
          </p:nvPicPr>
          <p:blipFill>
            <a:blip r:embed="rId2" cstate="print"/>
            <a:srcRect/>
            <a:stretch>
              <a:fillRect/>
            </a:stretch>
          </p:blipFill>
          <p:spPr bwMode="auto">
            <a:xfrm>
              <a:off x="10890" y="152"/>
              <a:ext cx="120" cy="120"/>
            </a:xfrm>
            <a:prstGeom prst="rect">
              <a:avLst/>
            </a:prstGeom>
            <a:noFill/>
            <a:ln w="9525">
              <a:noFill/>
              <a:miter lim="800000"/>
              <a:headEnd/>
              <a:tailEnd/>
            </a:ln>
          </p:spPr>
        </p:pic>
        <p:sp>
          <p:nvSpPr>
            <p:cNvPr id="34837" name="Freeform 7"/>
            <p:cNvSpPr>
              <a:spLocks/>
            </p:cNvSpPr>
            <p:nvPr/>
          </p:nvSpPr>
          <p:spPr bwMode="auto">
            <a:xfrm>
              <a:off x="990" y="152"/>
              <a:ext cx="10020" cy="960"/>
            </a:xfrm>
            <a:custGeom>
              <a:avLst/>
              <a:gdLst>
                <a:gd name="T0" fmla="*/ 0 w 10020"/>
                <a:gd name="T1" fmla="*/ 180 h 960"/>
                <a:gd name="T2" fmla="*/ 5 w 10020"/>
                <a:gd name="T3" fmla="*/ 156 h 960"/>
                <a:gd name="T4" fmla="*/ 18 w 10020"/>
                <a:gd name="T5" fmla="*/ 137 h 960"/>
                <a:gd name="T6" fmla="*/ 37 w 10020"/>
                <a:gd name="T7" fmla="*/ 125 h 960"/>
                <a:gd name="T8" fmla="*/ 60 w 10020"/>
                <a:gd name="T9" fmla="*/ 120 h 960"/>
                <a:gd name="T10" fmla="*/ 9900 w 10020"/>
                <a:gd name="T11" fmla="*/ 120 h 960"/>
                <a:gd name="T12" fmla="*/ 9900 w 10020"/>
                <a:gd name="T13" fmla="*/ 60 h 960"/>
                <a:gd name="T14" fmla="*/ 9905 w 10020"/>
                <a:gd name="T15" fmla="*/ 36 h 960"/>
                <a:gd name="T16" fmla="*/ 9918 w 10020"/>
                <a:gd name="T17" fmla="*/ 17 h 960"/>
                <a:gd name="T18" fmla="*/ 9937 w 10020"/>
                <a:gd name="T19" fmla="*/ 5 h 960"/>
                <a:gd name="T20" fmla="*/ 9960 w 10020"/>
                <a:gd name="T21" fmla="*/ 0 h 960"/>
                <a:gd name="T22" fmla="*/ 9983 w 10020"/>
                <a:gd name="T23" fmla="*/ 5 h 960"/>
                <a:gd name="T24" fmla="*/ 10002 w 10020"/>
                <a:gd name="T25" fmla="*/ 17 h 960"/>
                <a:gd name="T26" fmla="*/ 10015 w 10020"/>
                <a:gd name="T27" fmla="*/ 36 h 960"/>
                <a:gd name="T28" fmla="*/ 10020 w 10020"/>
                <a:gd name="T29" fmla="*/ 60 h 960"/>
                <a:gd name="T30" fmla="*/ 10020 w 10020"/>
                <a:gd name="T31" fmla="*/ 780 h 960"/>
                <a:gd name="T32" fmla="*/ 10015 w 10020"/>
                <a:gd name="T33" fmla="*/ 803 h 960"/>
                <a:gd name="T34" fmla="*/ 10002 w 10020"/>
                <a:gd name="T35" fmla="*/ 822 h 960"/>
                <a:gd name="T36" fmla="*/ 9983 w 10020"/>
                <a:gd name="T37" fmla="*/ 835 h 960"/>
                <a:gd name="T38" fmla="*/ 9960 w 10020"/>
                <a:gd name="T39" fmla="*/ 840 h 960"/>
                <a:gd name="T40" fmla="*/ 120 w 10020"/>
                <a:gd name="T41" fmla="*/ 840 h 960"/>
                <a:gd name="T42" fmla="*/ 120 w 10020"/>
                <a:gd name="T43" fmla="*/ 900 h 960"/>
                <a:gd name="T44" fmla="*/ 115 w 10020"/>
                <a:gd name="T45" fmla="*/ 923 h 960"/>
                <a:gd name="T46" fmla="*/ 102 w 10020"/>
                <a:gd name="T47" fmla="*/ 942 h 960"/>
                <a:gd name="T48" fmla="*/ 83 w 10020"/>
                <a:gd name="T49" fmla="*/ 955 h 960"/>
                <a:gd name="T50" fmla="*/ 60 w 10020"/>
                <a:gd name="T51" fmla="*/ 960 h 960"/>
                <a:gd name="T52" fmla="*/ 37 w 10020"/>
                <a:gd name="T53" fmla="*/ 955 h 960"/>
                <a:gd name="T54" fmla="*/ 18 w 10020"/>
                <a:gd name="T55" fmla="*/ 942 h 960"/>
                <a:gd name="T56" fmla="*/ 5 w 10020"/>
                <a:gd name="T57" fmla="*/ 923 h 960"/>
                <a:gd name="T58" fmla="*/ 0 w 10020"/>
                <a:gd name="T59" fmla="*/ 900 h 960"/>
                <a:gd name="T60" fmla="*/ 0 w 10020"/>
                <a:gd name="T61" fmla="*/ 180 h 9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20"/>
                <a:gd name="T94" fmla="*/ 0 h 960"/>
                <a:gd name="T95" fmla="*/ 10020 w 10020"/>
                <a:gd name="T96" fmla="*/ 960 h 9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20" h="960">
                  <a:moveTo>
                    <a:pt x="0" y="180"/>
                  </a:moveTo>
                  <a:lnTo>
                    <a:pt x="5" y="156"/>
                  </a:lnTo>
                  <a:lnTo>
                    <a:pt x="18" y="137"/>
                  </a:lnTo>
                  <a:lnTo>
                    <a:pt x="37" y="125"/>
                  </a:lnTo>
                  <a:lnTo>
                    <a:pt x="60" y="120"/>
                  </a:lnTo>
                  <a:lnTo>
                    <a:pt x="9900" y="120"/>
                  </a:lnTo>
                  <a:lnTo>
                    <a:pt x="9900" y="60"/>
                  </a:lnTo>
                  <a:lnTo>
                    <a:pt x="9905" y="36"/>
                  </a:lnTo>
                  <a:lnTo>
                    <a:pt x="9918" y="17"/>
                  </a:lnTo>
                  <a:lnTo>
                    <a:pt x="9937" y="5"/>
                  </a:lnTo>
                  <a:lnTo>
                    <a:pt x="9960" y="0"/>
                  </a:lnTo>
                  <a:lnTo>
                    <a:pt x="9983" y="5"/>
                  </a:lnTo>
                  <a:lnTo>
                    <a:pt x="10002" y="17"/>
                  </a:lnTo>
                  <a:lnTo>
                    <a:pt x="10015" y="36"/>
                  </a:lnTo>
                  <a:lnTo>
                    <a:pt x="10020" y="60"/>
                  </a:lnTo>
                  <a:lnTo>
                    <a:pt x="10020" y="780"/>
                  </a:lnTo>
                  <a:lnTo>
                    <a:pt x="10015" y="803"/>
                  </a:lnTo>
                  <a:lnTo>
                    <a:pt x="10002" y="822"/>
                  </a:lnTo>
                  <a:lnTo>
                    <a:pt x="9983" y="835"/>
                  </a:lnTo>
                  <a:lnTo>
                    <a:pt x="9960" y="840"/>
                  </a:lnTo>
                  <a:lnTo>
                    <a:pt x="120" y="840"/>
                  </a:lnTo>
                  <a:lnTo>
                    <a:pt x="120" y="900"/>
                  </a:lnTo>
                  <a:lnTo>
                    <a:pt x="115" y="923"/>
                  </a:lnTo>
                  <a:lnTo>
                    <a:pt x="102" y="942"/>
                  </a:lnTo>
                  <a:lnTo>
                    <a:pt x="83" y="955"/>
                  </a:lnTo>
                  <a:lnTo>
                    <a:pt x="60" y="960"/>
                  </a:lnTo>
                  <a:lnTo>
                    <a:pt x="37" y="955"/>
                  </a:lnTo>
                  <a:lnTo>
                    <a:pt x="18" y="942"/>
                  </a:lnTo>
                  <a:lnTo>
                    <a:pt x="5" y="923"/>
                  </a:lnTo>
                  <a:lnTo>
                    <a:pt x="0" y="900"/>
                  </a:lnTo>
                  <a:lnTo>
                    <a:pt x="0" y="180"/>
                  </a:lnTo>
                  <a:close/>
                </a:path>
              </a:pathLst>
            </a:custGeom>
            <a:noFill/>
            <a:ln w="9525">
              <a:solidFill>
                <a:srgbClr val="000000"/>
              </a:solidFill>
              <a:round/>
              <a:headEnd/>
              <a:tailEnd/>
            </a:ln>
          </p:spPr>
          <p:txBody>
            <a:bodyPr/>
            <a:lstStyle/>
            <a:p>
              <a:endParaRPr lang="tr-TR"/>
            </a:p>
          </p:txBody>
        </p:sp>
        <p:pic>
          <p:nvPicPr>
            <p:cNvPr id="34838" name="Picture 6"/>
            <p:cNvPicPr>
              <a:picLocks noChangeAspect="1" noChangeArrowheads="1"/>
            </p:cNvPicPr>
            <p:nvPr/>
          </p:nvPicPr>
          <p:blipFill>
            <a:blip r:embed="rId3" cstate="print"/>
            <a:srcRect/>
            <a:stretch>
              <a:fillRect/>
            </a:stretch>
          </p:blipFill>
          <p:spPr bwMode="auto">
            <a:xfrm>
              <a:off x="982" y="295"/>
              <a:ext cx="135" cy="105"/>
            </a:xfrm>
            <a:prstGeom prst="rect">
              <a:avLst/>
            </a:prstGeom>
            <a:noFill/>
            <a:ln w="9525">
              <a:noFill/>
              <a:miter lim="800000"/>
              <a:headEnd/>
              <a:tailEnd/>
            </a:ln>
          </p:spPr>
        </p:pic>
        <p:sp>
          <p:nvSpPr>
            <p:cNvPr id="34839" name="Line 5"/>
            <p:cNvSpPr>
              <a:spLocks noChangeShapeType="1"/>
            </p:cNvSpPr>
            <p:nvPr/>
          </p:nvSpPr>
          <p:spPr bwMode="auto">
            <a:xfrm>
              <a:off x="1110" y="333"/>
              <a:ext cx="0" cy="660"/>
            </a:xfrm>
            <a:prstGeom prst="line">
              <a:avLst/>
            </a:prstGeom>
            <a:noFill/>
            <a:ln w="9525">
              <a:solidFill>
                <a:srgbClr val="000000"/>
              </a:solidFill>
              <a:round/>
              <a:headEnd/>
              <a:tailEnd/>
            </a:ln>
          </p:spPr>
          <p:txBody>
            <a:bodyPr/>
            <a:lstStyle/>
            <a:p>
              <a:endParaRPr lang="tr-TR"/>
            </a:p>
          </p:txBody>
        </p:sp>
        <p:sp>
          <p:nvSpPr>
            <p:cNvPr id="34840" name="Freeform 4"/>
            <p:cNvSpPr>
              <a:spLocks/>
            </p:cNvSpPr>
            <p:nvPr/>
          </p:nvSpPr>
          <p:spPr bwMode="auto">
            <a:xfrm>
              <a:off x="10890" y="212"/>
              <a:ext cx="120" cy="60"/>
            </a:xfrm>
            <a:custGeom>
              <a:avLst/>
              <a:gdLst>
                <a:gd name="T0" fmla="*/ 120 w 120"/>
                <a:gd name="T1" fmla="*/ 0 h 60"/>
                <a:gd name="T2" fmla="*/ 115 w 120"/>
                <a:gd name="T3" fmla="*/ 23 h 60"/>
                <a:gd name="T4" fmla="*/ 102 w 120"/>
                <a:gd name="T5" fmla="*/ 42 h 60"/>
                <a:gd name="T6" fmla="*/ 83 w 120"/>
                <a:gd name="T7" fmla="*/ 55 h 60"/>
                <a:gd name="T8" fmla="*/ 60 w 120"/>
                <a:gd name="T9" fmla="*/ 60 h 60"/>
                <a:gd name="T10" fmla="*/ 0 w 120"/>
                <a:gd name="T11" fmla="*/ 60 h 60"/>
                <a:gd name="T12" fmla="*/ 0 60000 65536"/>
                <a:gd name="T13" fmla="*/ 0 60000 65536"/>
                <a:gd name="T14" fmla="*/ 0 60000 65536"/>
                <a:gd name="T15" fmla="*/ 0 60000 65536"/>
                <a:gd name="T16" fmla="*/ 0 60000 65536"/>
                <a:gd name="T17" fmla="*/ 0 60000 65536"/>
                <a:gd name="T18" fmla="*/ 0 w 120"/>
                <a:gd name="T19" fmla="*/ 0 h 60"/>
                <a:gd name="T20" fmla="*/ 120 w 120"/>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20" h="60">
                  <a:moveTo>
                    <a:pt x="120" y="0"/>
                  </a:moveTo>
                  <a:lnTo>
                    <a:pt x="115" y="23"/>
                  </a:lnTo>
                  <a:lnTo>
                    <a:pt x="102" y="42"/>
                  </a:lnTo>
                  <a:lnTo>
                    <a:pt x="83" y="55"/>
                  </a:lnTo>
                  <a:lnTo>
                    <a:pt x="60" y="60"/>
                  </a:lnTo>
                  <a:lnTo>
                    <a:pt x="0" y="60"/>
                  </a:lnTo>
                </a:path>
              </a:pathLst>
            </a:custGeom>
            <a:noFill/>
            <a:ln w="9525">
              <a:solidFill>
                <a:srgbClr val="000000"/>
              </a:solidFill>
              <a:round/>
              <a:headEnd/>
              <a:tailEnd/>
            </a:ln>
          </p:spPr>
          <p:txBody>
            <a:bodyPr/>
            <a:lstStyle/>
            <a:p>
              <a:endParaRPr lang="tr-TR"/>
            </a:p>
          </p:txBody>
        </p:sp>
        <p:sp>
          <p:nvSpPr>
            <p:cNvPr id="34841" name="Freeform 3"/>
            <p:cNvSpPr>
              <a:spLocks/>
            </p:cNvSpPr>
            <p:nvPr/>
          </p:nvSpPr>
          <p:spPr bwMode="auto">
            <a:xfrm>
              <a:off x="10890" y="212"/>
              <a:ext cx="60" cy="60"/>
            </a:xfrm>
            <a:custGeom>
              <a:avLst/>
              <a:gdLst>
                <a:gd name="T0" fmla="*/ 0 w 60"/>
                <a:gd name="T1" fmla="*/ 0 h 60"/>
                <a:gd name="T2" fmla="*/ 2 w 60"/>
                <a:gd name="T3" fmla="*/ 11 h 60"/>
                <a:gd name="T4" fmla="*/ 9 w 60"/>
                <a:gd name="T5" fmla="*/ 21 h 60"/>
                <a:gd name="T6" fmla="*/ 18 w 60"/>
                <a:gd name="T7" fmla="*/ 27 h 60"/>
                <a:gd name="T8" fmla="*/ 30 w 60"/>
                <a:gd name="T9" fmla="*/ 30 h 60"/>
                <a:gd name="T10" fmla="*/ 42 w 60"/>
                <a:gd name="T11" fmla="*/ 27 h 60"/>
                <a:gd name="T12" fmla="*/ 51 w 60"/>
                <a:gd name="T13" fmla="*/ 21 h 60"/>
                <a:gd name="T14" fmla="*/ 58 w 60"/>
                <a:gd name="T15" fmla="*/ 11 h 60"/>
                <a:gd name="T16" fmla="*/ 60 w 60"/>
                <a:gd name="T17" fmla="*/ 0 h 60"/>
                <a:gd name="T18" fmla="*/ 60 w 60"/>
                <a:gd name="T19" fmla="*/ 6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0"/>
                <a:gd name="T32" fmla="*/ 60 w 60"/>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0">
                  <a:moveTo>
                    <a:pt x="0" y="0"/>
                  </a:moveTo>
                  <a:lnTo>
                    <a:pt x="2" y="11"/>
                  </a:lnTo>
                  <a:lnTo>
                    <a:pt x="9" y="21"/>
                  </a:lnTo>
                  <a:lnTo>
                    <a:pt x="18" y="27"/>
                  </a:lnTo>
                  <a:lnTo>
                    <a:pt x="30" y="30"/>
                  </a:lnTo>
                  <a:lnTo>
                    <a:pt x="42" y="27"/>
                  </a:lnTo>
                  <a:lnTo>
                    <a:pt x="51" y="21"/>
                  </a:lnTo>
                  <a:lnTo>
                    <a:pt x="58" y="11"/>
                  </a:lnTo>
                  <a:lnTo>
                    <a:pt x="60" y="0"/>
                  </a:lnTo>
                  <a:lnTo>
                    <a:pt x="60" y="60"/>
                  </a:lnTo>
                </a:path>
              </a:pathLst>
            </a:custGeom>
            <a:noFill/>
            <a:ln w="9525">
              <a:solidFill>
                <a:srgbClr val="000000"/>
              </a:solidFill>
              <a:round/>
              <a:headEnd/>
              <a:tailEnd/>
            </a:ln>
          </p:spPr>
          <p:txBody>
            <a:bodyPr/>
            <a:lstStyle/>
            <a:p>
              <a:endParaRPr lang="tr-TR"/>
            </a:p>
          </p:txBody>
        </p:sp>
        <p:sp>
          <p:nvSpPr>
            <p:cNvPr id="34842" name="Text Box 2"/>
            <p:cNvSpPr txBox="1">
              <a:spLocks noChangeArrowheads="1"/>
            </p:cNvSpPr>
            <p:nvPr/>
          </p:nvSpPr>
          <p:spPr bwMode="auto">
            <a:xfrm>
              <a:off x="303" y="152"/>
              <a:ext cx="10714" cy="25417"/>
            </a:xfrm>
            <a:prstGeom prst="rect">
              <a:avLst/>
            </a:prstGeom>
            <a:noFill/>
            <a:ln w="9525">
              <a:noFill/>
              <a:miter lim="800000"/>
              <a:headEnd/>
              <a:tailEnd/>
            </a:ln>
          </p:spPr>
          <p:txBody>
            <a:bodyPr lIns="0" tIns="0" rIns="0" bIns="0"/>
            <a:lstStyle/>
            <a:p>
              <a:r>
                <a:rPr lang="en-US" sz="3200" b="1">
                  <a:solidFill>
                    <a:srgbClr val="FF0000"/>
                  </a:solidFill>
                  <a:cs typeface="Times New Roman" pitchFamily="18" charset="0"/>
                </a:rPr>
                <a:t>BİLGİ NOTU</a:t>
              </a:r>
              <a:r>
                <a:rPr lang="en-US" sz="3200">
                  <a:cs typeface="Times New Roman" pitchFamily="18" charset="0"/>
                </a:rPr>
                <a:t>: Dünya üzerindeki en eski halılardan biri olan </a:t>
              </a:r>
              <a:r>
                <a:rPr lang="en-US" sz="3200" b="1">
                  <a:solidFill>
                    <a:srgbClr val="FF0000"/>
                  </a:solidFill>
                  <a:cs typeface="Times New Roman" pitchFamily="18" charset="0"/>
                </a:rPr>
                <a:t>Pazırık halısı </a:t>
              </a:r>
              <a:r>
                <a:rPr lang="en-US" sz="3200" b="1">
                  <a:solidFill>
                    <a:srgbClr val="7030A0"/>
                  </a:solidFill>
                  <a:cs typeface="Times New Roman" pitchFamily="18" charset="0"/>
                </a:rPr>
                <a:t>en eski Türk</a:t>
              </a:r>
              <a:r>
                <a:rPr lang="tr-TR" sz="3200"/>
                <a:t> </a:t>
              </a:r>
              <a:r>
                <a:rPr lang="en-US" sz="3200" b="1">
                  <a:solidFill>
                    <a:srgbClr val="7030A0"/>
                  </a:solidFill>
                  <a:cs typeface="Times New Roman" pitchFamily="18" charset="0"/>
                </a:rPr>
                <a:t>halısıdır</a:t>
              </a:r>
              <a:r>
                <a:rPr lang="en-US" sz="3200" b="1">
                  <a:solidFill>
                    <a:srgbClr val="FF0000"/>
                  </a:solidFill>
                  <a:cs typeface="Times New Roman" pitchFamily="18" charset="0"/>
                </a:rPr>
                <a:t>. </a:t>
              </a:r>
              <a:r>
                <a:rPr lang="en-US" sz="3200">
                  <a:cs typeface="Times New Roman" pitchFamily="18" charset="0"/>
                </a:rPr>
                <a:t>Yaklaşık 2300 yaşındadır.</a:t>
              </a:r>
              <a:endParaRPr lang="en-US" sz="3200"/>
            </a:p>
          </p:txBody>
        </p:sp>
      </p:grpSp>
      <p:sp>
        <p:nvSpPr>
          <p:cNvPr id="34833" name="Rectangle 13"/>
          <p:cNvSpPr>
            <a:spLocks noChangeArrowheads="1"/>
          </p:cNvSpPr>
          <p:nvPr/>
        </p:nvSpPr>
        <p:spPr bwMode="auto">
          <a:xfrm>
            <a:off x="541338" y="482600"/>
            <a:ext cx="9144000" cy="0"/>
          </a:xfrm>
          <a:prstGeom prst="rect">
            <a:avLst/>
          </a:prstGeom>
          <a:noFill/>
          <a:ln w="9525">
            <a:noFill/>
            <a:miter lim="800000"/>
            <a:headEnd/>
            <a:tailEnd/>
          </a:ln>
        </p:spPr>
        <p:txBody>
          <a:bodyPr wrap="none" anchor="ctr">
            <a:spAutoFit/>
          </a:bodyPr>
          <a:lstStyle/>
          <a:p>
            <a:endParaRPr lang="en-US" sz="1200">
              <a:cs typeface="Times New Roman" pitchFamily="18" charset="0"/>
            </a:endParaRPr>
          </a:p>
          <a:p>
            <a:pPr eaLnBrk="0" hangingPunct="0"/>
            <a:r>
              <a:rPr lang="en-US" sz="1200">
                <a:cs typeface="Times New Roman" pitchFamily="18" charset="0"/>
              </a:rPr>
              <a:t/>
            </a:r>
            <a:br>
              <a:rPr lang="en-US" sz="1200">
                <a:cs typeface="Times New Roman" pitchFamily="18" charset="0"/>
              </a:rPr>
            </a:b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s://im0-tub-tr.yandex.net/i?id=e577b8359e10b64a2e24a818801696d3&amp;n=13"/>
          <p:cNvPicPr>
            <a:picLocks noChangeAspect="1" noChangeArrowheads="1"/>
          </p:cNvPicPr>
          <p:nvPr/>
        </p:nvPicPr>
        <p:blipFill>
          <a:blip r:embed="rId2" cstate="print"/>
          <a:srcRect/>
          <a:stretch>
            <a:fillRect/>
          </a:stretch>
        </p:blipFill>
        <p:spPr bwMode="auto">
          <a:xfrm>
            <a:off x="107950" y="3644900"/>
            <a:ext cx="4572000" cy="3048000"/>
          </a:xfrm>
          <a:prstGeom prst="rect">
            <a:avLst/>
          </a:prstGeom>
          <a:noFill/>
          <a:ln w="9525">
            <a:noFill/>
            <a:miter lim="800000"/>
            <a:headEnd/>
            <a:tailEnd/>
          </a:ln>
        </p:spPr>
      </p:pic>
      <p:pic>
        <p:nvPicPr>
          <p:cNvPr id="35842" name="Picture 4" descr="http://www.fibhaber.com/images/upload/8_121.jpg"/>
          <p:cNvPicPr>
            <a:picLocks noChangeAspect="1" noChangeArrowheads="1"/>
          </p:cNvPicPr>
          <p:nvPr/>
        </p:nvPicPr>
        <p:blipFill>
          <a:blip r:embed="rId3" cstate="print"/>
          <a:srcRect/>
          <a:stretch>
            <a:fillRect/>
          </a:stretch>
        </p:blipFill>
        <p:spPr bwMode="auto">
          <a:xfrm>
            <a:off x="4643438" y="3644900"/>
            <a:ext cx="4392612" cy="3024188"/>
          </a:xfrm>
          <a:prstGeom prst="rect">
            <a:avLst/>
          </a:prstGeom>
          <a:noFill/>
          <a:ln w="9525">
            <a:noFill/>
            <a:miter lim="800000"/>
            <a:headEnd/>
            <a:tailEnd/>
          </a:ln>
        </p:spPr>
      </p:pic>
      <p:pic>
        <p:nvPicPr>
          <p:cNvPr id="35843" name="Picture 6" descr="https://www.dekorone.com/wp-content/uploads/2016/06/Dekoratif-El-Sanatlar%C4%B1-5-1024x768.jpg"/>
          <p:cNvPicPr>
            <a:picLocks noChangeAspect="1" noChangeArrowheads="1"/>
          </p:cNvPicPr>
          <p:nvPr/>
        </p:nvPicPr>
        <p:blipFill>
          <a:blip r:embed="rId4" cstate="print"/>
          <a:srcRect/>
          <a:stretch>
            <a:fillRect/>
          </a:stretch>
        </p:blipFill>
        <p:spPr bwMode="auto">
          <a:xfrm>
            <a:off x="107950" y="115888"/>
            <a:ext cx="4559300" cy="3541712"/>
          </a:xfrm>
          <a:prstGeom prst="rect">
            <a:avLst/>
          </a:prstGeom>
          <a:noFill/>
          <a:ln w="9525">
            <a:noFill/>
            <a:miter lim="800000"/>
            <a:headEnd/>
            <a:tailEnd/>
          </a:ln>
        </p:spPr>
      </p:pic>
      <p:pic>
        <p:nvPicPr>
          <p:cNvPr id="35844" name="Picture 8" descr="https://trakademi.com/wp-content/uploads/el-sanatlari-bolumu-taban-puanlari-basari-siralamasi-ve-kontenjanlari.jpg"/>
          <p:cNvPicPr>
            <a:picLocks noChangeAspect="1" noChangeArrowheads="1"/>
          </p:cNvPicPr>
          <p:nvPr/>
        </p:nvPicPr>
        <p:blipFill>
          <a:blip r:embed="rId5" cstate="print"/>
          <a:srcRect/>
          <a:stretch>
            <a:fillRect/>
          </a:stretch>
        </p:blipFill>
        <p:spPr bwMode="auto">
          <a:xfrm>
            <a:off x="4643438" y="-2692400"/>
            <a:ext cx="4340225" cy="6353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sp>
        <p:nvSpPr>
          <p:cNvPr id="36866" name="Rectangle 49"/>
          <p:cNvSpPr>
            <a:spLocks noChangeArrowheads="1"/>
          </p:cNvSpPr>
          <p:nvPr/>
        </p:nvSpPr>
        <p:spPr bwMode="auto">
          <a:xfrm>
            <a:off x="2339975" y="-879475"/>
            <a:ext cx="3527425" cy="2062163"/>
          </a:xfrm>
          <a:prstGeom prst="rect">
            <a:avLst/>
          </a:prstGeom>
          <a:noFill/>
          <a:ln w="9525">
            <a:noFill/>
            <a:miter lim="800000"/>
            <a:headEnd/>
            <a:tailEnd/>
          </a:ln>
        </p:spPr>
        <p:txBody>
          <a:bodyPr anchor="ctr">
            <a:spAutoFit/>
          </a:bodyPr>
          <a:lstStyle/>
          <a:p>
            <a:pPr>
              <a:tabLst>
                <a:tab pos="3289300" algn="l"/>
              </a:tabLst>
            </a:pPr>
            <a:endParaRPr lang="tr-TR" sz="3200"/>
          </a:p>
          <a:p>
            <a:pPr eaLnBrk="0" hangingPunct="0">
              <a:tabLst>
                <a:tab pos="3289300" algn="l"/>
              </a:tabLst>
            </a:pPr>
            <a:r>
              <a:rPr lang="tr-TR" sz="3200"/>
              <a:t/>
            </a:r>
            <a:br>
              <a:rPr lang="tr-TR" sz="3200"/>
            </a:br>
            <a:endParaRPr lang="tr-TR" sz="3200">
              <a:solidFill>
                <a:srgbClr val="FF0000"/>
              </a:solidFill>
            </a:endParaRPr>
          </a:p>
          <a:p>
            <a:pPr eaLnBrk="0" hangingPunct="0">
              <a:tabLst>
                <a:tab pos="3289300" algn="l"/>
              </a:tabLst>
            </a:pPr>
            <a:endParaRPr lang="tr-TR" sz="3200"/>
          </a:p>
        </p:txBody>
      </p:sp>
      <p:sp>
        <p:nvSpPr>
          <p:cNvPr id="36867" name="Rectangle 56"/>
          <p:cNvSpPr>
            <a:spLocks noChangeArrowheads="1"/>
          </p:cNvSpPr>
          <p:nvPr/>
        </p:nvSpPr>
        <p:spPr bwMode="auto">
          <a:xfrm>
            <a:off x="122238" y="2559050"/>
            <a:ext cx="9144000" cy="0"/>
          </a:xfrm>
          <a:prstGeom prst="rect">
            <a:avLst/>
          </a:prstGeom>
          <a:noFill/>
          <a:ln w="9525">
            <a:noFill/>
            <a:miter lim="800000"/>
            <a:headEnd/>
            <a:tailEnd/>
          </a:ln>
        </p:spPr>
        <p:txBody>
          <a:bodyPr wrap="none" anchor="ctr">
            <a:spAutoFit/>
          </a:bodyPr>
          <a:lstStyle/>
          <a:p>
            <a:endParaRPr lang="en-US" sz="1000">
              <a:solidFill>
                <a:srgbClr val="000000"/>
              </a:solidFill>
              <a:cs typeface="Times New Roman" pitchFamily="18" charset="0"/>
            </a:endParaRPr>
          </a:p>
          <a:p>
            <a:pPr eaLnBrk="0" hangingPunct="0"/>
            <a:r>
              <a:rPr lang="en-US" sz="1000">
                <a:solidFill>
                  <a:srgbClr val="000000"/>
                </a:solidFill>
                <a:cs typeface="Times New Roman" pitchFamily="18" charset="0"/>
              </a:rPr>
              <a:t>	</a:t>
            </a:r>
            <a:endParaRPr lang="en-US"/>
          </a:p>
        </p:txBody>
      </p:sp>
      <p:sp>
        <p:nvSpPr>
          <p:cNvPr id="36868" name="Rectangle 59"/>
          <p:cNvSpPr>
            <a:spLocks noChangeArrowheads="1"/>
          </p:cNvSpPr>
          <p:nvPr/>
        </p:nvSpPr>
        <p:spPr bwMode="auto">
          <a:xfrm>
            <a:off x="122238" y="4670425"/>
            <a:ext cx="9144000" cy="0"/>
          </a:xfrm>
          <a:prstGeom prst="rect">
            <a:avLst/>
          </a:prstGeom>
          <a:noFill/>
          <a:ln w="9525">
            <a:noFill/>
            <a:miter lim="800000"/>
            <a:headEnd/>
            <a:tailEnd/>
          </a:ln>
        </p:spPr>
        <p:txBody>
          <a:bodyPr wrap="none" anchor="ctr">
            <a:spAutoFit/>
          </a:bodyPr>
          <a:lstStyle/>
          <a:p>
            <a:endParaRPr lang="en-US" sz="1000">
              <a:solidFill>
                <a:srgbClr val="000000"/>
              </a:solidFill>
              <a:cs typeface="Times New Roman" pitchFamily="18" charset="0"/>
            </a:endParaRPr>
          </a:p>
          <a:p>
            <a:pPr eaLnBrk="0" hangingPunct="0"/>
            <a:r>
              <a:rPr lang="en-US" sz="1000">
                <a:solidFill>
                  <a:srgbClr val="000000"/>
                </a:solidFill>
                <a:cs typeface="Times New Roman" pitchFamily="18" charset="0"/>
              </a:rPr>
              <a:t>	</a:t>
            </a:r>
            <a:endParaRPr lang="en-US"/>
          </a:p>
        </p:txBody>
      </p:sp>
      <p:sp>
        <p:nvSpPr>
          <p:cNvPr id="36869" name="Rectangle 62"/>
          <p:cNvSpPr>
            <a:spLocks noChangeArrowheads="1"/>
          </p:cNvSpPr>
          <p:nvPr/>
        </p:nvSpPr>
        <p:spPr bwMode="auto">
          <a:xfrm>
            <a:off x="122238" y="6753225"/>
            <a:ext cx="9144000" cy="0"/>
          </a:xfrm>
          <a:prstGeom prst="rect">
            <a:avLst/>
          </a:prstGeom>
          <a:noFill/>
          <a:ln w="9525">
            <a:noFill/>
            <a:miter lim="800000"/>
            <a:headEnd/>
            <a:tailEnd/>
          </a:ln>
        </p:spPr>
        <p:txBody>
          <a:bodyPr wrap="none" anchor="ctr">
            <a:spAutoFit/>
          </a:bodyPr>
          <a:lstStyle/>
          <a:p>
            <a:pPr>
              <a:tabLst>
                <a:tab pos="2646363" algn="l"/>
                <a:tab pos="4932363" algn="l"/>
              </a:tabLst>
            </a:pPr>
            <a:endParaRPr lang="tr-TR"/>
          </a:p>
        </p:txBody>
      </p:sp>
      <p:pic>
        <p:nvPicPr>
          <p:cNvPr id="36870" name="Picture 4" descr="https://netteders.net/images/derskitaplari/bayramlarmz.png"/>
          <p:cNvPicPr>
            <a:picLocks noChangeAspect="1" noChangeArrowheads="1"/>
          </p:cNvPicPr>
          <p:nvPr/>
        </p:nvPicPr>
        <p:blipFill>
          <a:blip r:embed="rId2" cstate="print"/>
          <a:srcRect/>
          <a:stretch>
            <a:fillRect/>
          </a:stretch>
        </p:blipFill>
        <p:spPr bwMode="auto">
          <a:xfrm>
            <a:off x="179388" y="188913"/>
            <a:ext cx="8964612" cy="5740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s://slideplayer.biz.tr/slide/3673897/12/images/1/M%C4%B0LL%C4%B0+BAYRAMLARIMIZ.jpg"/>
          <p:cNvPicPr>
            <a:picLocks noChangeAspect="1" noChangeArrowheads="1"/>
          </p:cNvPicPr>
          <p:nvPr/>
        </p:nvPicPr>
        <p:blipFill>
          <a:blip r:embed="rId2" cstate="print"/>
          <a:srcRect/>
          <a:stretch>
            <a:fillRect/>
          </a:stretch>
        </p:blipFill>
        <p:spPr bwMode="auto">
          <a:xfrm>
            <a:off x="107950" y="260350"/>
            <a:ext cx="8856663" cy="64976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s://i.pinimg.com/originals/3c/d4/38/3cd438a2624760b8ba6a87842c12bde8.jpg"/>
          <p:cNvPicPr>
            <a:picLocks noChangeAspect="1" noChangeArrowheads="1"/>
          </p:cNvPicPr>
          <p:nvPr/>
        </p:nvPicPr>
        <p:blipFill>
          <a:blip r:embed="rId2" cstate="print"/>
          <a:srcRect/>
          <a:stretch>
            <a:fillRect/>
          </a:stretch>
        </p:blipFill>
        <p:spPr bwMode="auto">
          <a:xfrm>
            <a:off x="250825" y="188913"/>
            <a:ext cx="8713788" cy="64087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50825" y="373063"/>
            <a:ext cx="8713788" cy="2062162"/>
          </a:xfrm>
          <a:prstGeom prst="rect">
            <a:avLst/>
          </a:prstGeom>
          <a:noFill/>
          <a:ln w="9525">
            <a:noFill/>
            <a:miter lim="800000"/>
            <a:headEnd/>
            <a:tailEnd/>
          </a:ln>
        </p:spPr>
        <p:txBody>
          <a:bodyPr anchor="ctr">
            <a:spAutoFit/>
          </a:bodyPr>
          <a:lstStyle/>
          <a:p>
            <a:pPr algn="ctr"/>
            <a:r>
              <a:rPr lang="en-US" sz="3200">
                <a:solidFill>
                  <a:srgbClr val="FF0000"/>
                </a:solidFill>
              </a:rPr>
              <a:t>GEÇMİŞTEN GÜNÜMÜZE </a:t>
            </a:r>
            <a:endParaRPr lang="tr-TR" sz="3200">
              <a:solidFill>
                <a:srgbClr val="FF0000"/>
              </a:solidFill>
            </a:endParaRPr>
          </a:p>
          <a:p>
            <a:pPr algn="ctr"/>
            <a:r>
              <a:rPr lang="en-US" sz="3200">
                <a:solidFill>
                  <a:srgbClr val="FF0000"/>
                </a:solidFill>
              </a:rPr>
              <a:t>(2.ünite 5.kazanım)</a:t>
            </a:r>
            <a:endParaRPr lang="tr-TR" sz="3200">
              <a:solidFill>
                <a:srgbClr val="FF0000"/>
              </a:solidFill>
            </a:endParaRPr>
          </a:p>
          <a:p>
            <a:pPr eaLnBrk="0" hangingPunct="0"/>
            <a:r>
              <a:rPr lang="en-US" sz="3200" b="1">
                <a:solidFill>
                  <a:srgbClr val="FF0000"/>
                </a:solidFill>
                <a:cs typeface="Times New Roman" pitchFamily="18" charset="0"/>
              </a:rPr>
              <a:t>Gündelik Hayatta Kültürel Unsurların Sürekliliği Ve Değişimi</a:t>
            </a:r>
            <a:endParaRPr lang="en-US" sz="3200">
              <a:solidFill>
                <a:srgbClr val="FF0000"/>
              </a:solidFill>
            </a:endParaRPr>
          </a:p>
        </p:txBody>
      </p:sp>
      <p:sp>
        <p:nvSpPr>
          <p:cNvPr id="39938" name="2 Dikdörtgen"/>
          <p:cNvSpPr>
            <a:spLocks noChangeArrowheads="1"/>
          </p:cNvSpPr>
          <p:nvPr/>
        </p:nvSpPr>
        <p:spPr bwMode="auto">
          <a:xfrm>
            <a:off x="107950" y="2420938"/>
            <a:ext cx="8856663" cy="4032250"/>
          </a:xfrm>
          <a:prstGeom prst="rect">
            <a:avLst/>
          </a:prstGeom>
          <a:noFill/>
          <a:ln w="9525">
            <a:noFill/>
            <a:miter lim="800000"/>
            <a:headEnd/>
            <a:tailEnd/>
          </a:ln>
        </p:spPr>
        <p:txBody>
          <a:bodyPr>
            <a:spAutoFit/>
          </a:bodyPr>
          <a:lstStyle/>
          <a:p>
            <a:r>
              <a:rPr lang="en-US" sz="3200">
                <a:latin typeface="Calibri" pitchFamily="34" charset="0"/>
              </a:rPr>
              <a:t>Özellikle kış mevsiminde yanımızdan eksik etmediğimiz kağıt mendillerin kullanımı çok eskilere dayanmıyor. Kağıt mendillerin yaygınlaşmasından önce renk renk desen desen kumaş mendiller kullanılırdı. </a:t>
            </a:r>
            <a:r>
              <a:rPr lang="en-US" sz="3200">
                <a:solidFill>
                  <a:srgbClr val="FF0000"/>
                </a:solidFill>
                <a:latin typeface="Calibri" pitchFamily="34" charset="0"/>
              </a:rPr>
              <a:t>İlk Türkçe sözlük olan Kaşgarlı Mahmut'un Divanı Lügatit Türk </a:t>
            </a:r>
            <a:r>
              <a:rPr lang="en-US" sz="3200">
                <a:latin typeface="Calibri" pitchFamily="34" charset="0"/>
              </a:rPr>
              <a:t>adlı eserinde cepte taşınan ipekli ya da pamuklu bez parçası karşılığında “</a:t>
            </a:r>
            <a:r>
              <a:rPr lang="en-US" sz="3200">
                <a:solidFill>
                  <a:srgbClr val="FF0000"/>
                </a:solidFill>
                <a:latin typeface="Calibri" pitchFamily="34" charset="0"/>
              </a:rPr>
              <a:t>ulatu” ve “savluk</a:t>
            </a:r>
            <a:r>
              <a:rPr lang="en-US" sz="3200">
                <a:latin typeface="Calibri" pitchFamily="34" charset="0"/>
              </a:rPr>
              <a:t>” sözcükleri geçiyordu. </a:t>
            </a:r>
            <a:endParaRPr lang="tr-TR" sz="3200">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7950" y="-319088"/>
            <a:ext cx="8928100" cy="5510213"/>
          </a:xfrm>
          <a:prstGeom prst="rect">
            <a:avLst/>
          </a:prstGeom>
          <a:noFill/>
          <a:ln w="9525">
            <a:noFill/>
            <a:miter lim="800000"/>
            <a:headEnd/>
            <a:tailEnd/>
          </a:ln>
        </p:spPr>
        <p:txBody>
          <a:bodyPr anchor="ctr">
            <a:spAutoFit/>
          </a:bodyPr>
          <a:lstStyle/>
          <a:p>
            <a:pPr indent="457200" algn="just"/>
            <a:endParaRPr lang="tr-TR" sz="3200">
              <a:solidFill>
                <a:srgbClr val="000000"/>
              </a:solidFill>
              <a:cs typeface="Times New Roman" pitchFamily="18" charset="0"/>
            </a:endParaRPr>
          </a:p>
          <a:p>
            <a:pPr indent="457200" algn="just"/>
            <a:r>
              <a:rPr lang="en-US" sz="3200">
                <a:solidFill>
                  <a:srgbClr val="000000"/>
                </a:solidFill>
                <a:cs typeface="Times New Roman" pitchFamily="18" charset="0"/>
              </a:rPr>
              <a:t>Günümüze ulaşan en eski mendillerimiz 1500 lü yıllara ait ve Topkapı Sarayı Müzesi'nde sergilenmektedir. </a:t>
            </a:r>
            <a:r>
              <a:rPr lang="en-US" sz="3200" b="1">
                <a:solidFill>
                  <a:srgbClr val="000000"/>
                </a:solidFill>
                <a:cs typeface="Times New Roman" pitchFamily="18" charset="0"/>
              </a:rPr>
              <a:t>Osmanlı Sarayı'nda kullanılan mendiller işlemelerle süslenirdi. Önemli yabancı konuklara armağan olarak zengin işlemeli ipek mendiller verilirdi. Halkın kullandığı mendillerse daha çok keten ve pamuktandı. Günümüzde kumaş mendiller genellikle aksesuar olarak kullanılıyor, ceket ceplerini süslüyor.</a:t>
            </a:r>
            <a:endParaRPr 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ttps://im0-tub-tr.yandex.net/i?id=0cdb607a7b278a873a7855fab7f9ccba&amp;n=13"/>
          <p:cNvPicPr>
            <a:picLocks noChangeAspect="1" noChangeArrowheads="1"/>
          </p:cNvPicPr>
          <p:nvPr/>
        </p:nvPicPr>
        <p:blipFill>
          <a:blip r:embed="rId2" cstate="print"/>
          <a:srcRect/>
          <a:stretch>
            <a:fillRect/>
          </a:stretch>
        </p:blipFill>
        <p:spPr bwMode="auto">
          <a:xfrm>
            <a:off x="323850" y="260350"/>
            <a:ext cx="8569325" cy="63611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s://slideplayer.biz.tr/slide/3672491/12/images/1/H%C4%B0T%C4%B0TLER+FR%C4%B0GLER+L%C4%B0DYALILAR+URARTU+%C4%B0YON.jpg"/>
          <p:cNvPicPr>
            <a:picLocks noChangeAspect="1" noChangeArrowheads="1"/>
          </p:cNvPicPr>
          <p:nvPr/>
        </p:nvPicPr>
        <p:blipFill>
          <a:blip r:embed="rId2" cstate="print"/>
          <a:srcRect/>
          <a:stretch>
            <a:fillRect/>
          </a:stretch>
        </p:blipFill>
        <p:spPr bwMode="auto">
          <a:xfrm>
            <a:off x="179388" y="188913"/>
            <a:ext cx="8785225" cy="64976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07950" y="493713"/>
            <a:ext cx="8856663" cy="3540125"/>
          </a:xfrm>
          <a:prstGeom prst="rect">
            <a:avLst/>
          </a:prstGeom>
          <a:noFill/>
          <a:ln w="9525">
            <a:noFill/>
            <a:miter lim="800000"/>
            <a:headEnd/>
            <a:tailEnd/>
          </a:ln>
        </p:spPr>
        <p:txBody>
          <a:bodyPr anchor="ctr">
            <a:spAutoFit/>
          </a:bodyPr>
          <a:lstStyle/>
          <a:p>
            <a:pPr indent="457200" algn="just"/>
            <a:r>
              <a:rPr lang="en-US" sz="3200" b="1">
                <a:solidFill>
                  <a:srgbClr val="000000"/>
                </a:solidFill>
                <a:cs typeface="Times New Roman" pitchFamily="18" charset="0"/>
              </a:rPr>
              <a:t>Selamlaşmak insanlarla iletişimimizin ilk adımıdır</a:t>
            </a:r>
            <a:r>
              <a:rPr lang="en-US" sz="3200">
                <a:solidFill>
                  <a:srgbClr val="000000"/>
                </a:solidFill>
                <a:cs typeface="Times New Roman" pitchFamily="18" charset="0"/>
              </a:rPr>
              <a:t>. Selam şekli ve dili kişiden kişiye, yöreden yöreye farklılık gösterebilir. </a:t>
            </a:r>
            <a:r>
              <a:rPr lang="en-US" sz="3200" b="1">
                <a:solidFill>
                  <a:srgbClr val="000000"/>
                </a:solidFill>
                <a:cs typeface="Times New Roman" pitchFamily="18" charset="0"/>
              </a:rPr>
              <a:t>“Günaydın”, “merhaba”, ”selamün aleyküm”, ”iyi günler”, ”iyi akşamlar”, “iyi geceler” </a:t>
            </a:r>
            <a:r>
              <a:rPr lang="en-US" sz="3200">
                <a:solidFill>
                  <a:srgbClr val="000000"/>
                </a:solidFill>
                <a:cs typeface="Times New Roman" pitchFamily="18" charset="0"/>
              </a:rPr>
              <a:t>gibi ifadeleri gün içinde çokça kullanırız. </a:t>
            </a:r>
            <a:endParaRPr lang="en-US" sz="3200"/>
          </a:p>
        </p:txBody>
      </p:sp>
      <p:pic>
        <p:nvPicPr>
          <p:cNvPr id="43010" name="Picture 2" descr="https://slideplayer.biz.tr/slide/9279407/27/images/10/SELAMLA%C5%9EMA.jpg"/>
          <p:cNvPicPr>
            <a:picLocks noChangeAspect="1" noChangeArrowheads="1"/>
          </p:cNvPicPr>
          <p:nvPr/>
        </p:nvPicPr>
        <p:blipFill>
          <a:blip r:embed="rId2" cstate="print"/>
          <a:srcRect/>
          <a:stretch>
            <a:fillRect/>
          </a:stretch>
        </p:blipFill>
        <p:spPr bwMode="auto">
          <a:xfrm>
            <a:off x="1979613" y="3500438"/>
            <a:ext cx="6913562" cy="31861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Dikdörtgen"/>
          <p:cNvSpPr>
            <a:spLocks noChangeArrowheads="1"/>
          </p:cNvSpPr>
          <p:nvPr/>
        </p:nvSpPr>
        <p:spPr bwMode="auto">
          <a:xfrm>
            <a:off x="179388" y="333375"/>
            <a:ext cx="8856662" cy="4524375"/>
          </a:xfrm>
          <a:prstGeom prst="rect">
            <a:avLst/>
          </a:prstGeom>
          <a:noFill/>
          <a:ln w="9525">
            <a:noFill/>
            <a:miter lim="800000"/>
            <a:headEnd/>
            <a:tailEnd/>
          </a:ln>
        </p:spPr>
        <p:txBody>
          <a:bodyPr>
            <a:spAutoFit/>
          </a:bodyPr>
          <a:lstStyle/>
          <a:p>
            <a:r>
              <a:rPr lang="en-US" sz="3200">
                <a:solidFill>
                  <a:srgbClr val="000000"/>
                </a:solidFill>
                <a:cs typeface="Times New Roman" pitchFamily="18" charset="0"/>
              </a:rPr>
              <a:t>Günümüzde kullandığımız bu ifadelerin yanında geçmişte </a:t>
            </a:r>
            <a:r>
              <a:rPr lang="en-US" sz="3200" b="1">
                <a:solidFill>
                  <a:srgbClr val="000000"/>
                </a:solidFill>
                <a:cs typeface="Times New Roman" pitchFamily="18" charset="0"/>
              </a:rPr>
              <a:t>“esen” </a:t>
            </a:r>
            <a:r>
              <a:rPr lang="en-US" sz="3200">
                <a:solidFill>
                  <a:srgbClr val="000000"/>
                </a:solidFill>
                <a:cs typeface="Times New Roman" pitchFamily="18" charset="0"/>
              </a:rPr>
              <a:t>sözcüğü de kullanılırdı. “Esen olmak” iyi olmak anlamında kullanılırdı. Esenleşmek de selamlaşmak anlamına gelirdi. </a:t>
            </a:r>
            <a:r>
              <a:rPr lang="en-US" sz="3200" b="1">
                <a:solidFill>
                  <a:srgbClr val="000000"/>
                </a:solidFill>
                <a:cs typeface="Times New Roman" pitchFamily="18" charset="0"/>
              </a:rPr>
              <a:t>Günümüzde de “esen kal” ifadesi kullanılmaya devam etmektedir. </a:t>
            </a:r>
            <a:r>
              <a:rPr lang="en-US" sz="3200">
                <a:solidFill>
                  <a:srgbClr val="000000"/>
                </a:solidFill>
                <a:cs typeface="Times New Roman" pitchFamily="18" charset="0"/>
              </a:rPr>
              <a:t>Divanı Lügatit Türk'te “ol esenledi” “o beni selamladı” “esen mü sen?”, “iyi misin?” anlamında kullanılmıştır.</a:t>
            </a:r>
            <a:endParaRPr lang="tr-TR" sz="320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2 Dikdörtgen"/>
          <p:cNvSpPr>
            <a:spLocks noChangeArrowheads="1"/>
          </p:cNvSpPr>
          <p:nvPr/>
        </p:nvSpPr>
        <p:spPr bwMode="auto">
          <a:xfrm>
            <a:off x="323850" y="333375"/>
            <a:ext cx="8569325" cy="2062163"/>
          </a:xfrm>
          <a:prstGeom prst="rect">
            <a:avLst/>
          </a:prstGeom>
          <a:noFill/>
          <a:ln w="9525">
            <a:noFill/>
            <a:miter lim="800000"/>
            <a:headEnd/>
            <a:tailEnd/>
          </a:ln>
        </p:spPr>
        <p:txBody>
          <a:bodyPr>
            <a:spAutoFit/>
          </a:bodyPr>
          <a:lstStyle/>
          <a:p>
            <a:r>
              <a:rPr lang="en-US" sz="3200">
                <a:latin typeface="Calibri" pitchFamily="34" charset="0"/>
              </a:rPr>
              <a:t>Geçmişte selamlaşmanın kuralları da belirlenmişti. Küçük olan büyüğe, az olan grup çok olana, yürüyen oturana at üzerinde bulunan yaya olana selam verirdi</a:t>
            </a:r>
            <a:endParaRPr lang="tr-TR" sz="3200">
              <a:latin typeface="Calibri" pitchFamily="34" charset="0"/>
            </a:endParaRPr>
          </a:p>
        </p:txBody>
      </p:sp>
      <p:grpSp>
        <p:nvGrpSpPr>
          <p:cNvPr id="45058" name="Group 13"/>
          <p:cNvGrpSpPr>
            <a:grpSpLocks/>
          </p:cNvGrpSpPr>
          <p:nvPr/>
        </p:nvGrpSpPr>
        <p:grpSpPr bwMode="auto">
          <a:xfrm>
            <a:off x="107950" y="2708275"/>
            <a:ext cx="8785225" cy="3673475"/>
            <a:chOff x="1253" y="584"/>
            <a:chExt cx="9915" cy="1516"/>
          </a:xfrm>
        </p:grpSpPr>
        <p:sp>
          <p:nvSpPr>
            <p:cNvPr id="45059" name="Freeform 14"/>
            <p:cNvSpPr>
              <a:spLocks/>
            </p:cNvSpPr>
            <p:nvPr/>
          </p:nvSpPr>
          <p:spPr bwMode="auto">
            <a:xfrm>
              <a:off x="1260" y="591"/>
              <a:ext cx="9900" cy="1501"/>
            </a:xfrm>
            <a:custGeom>
              <a:avLst/>
              <a:gdLst>
                <a:gd name="T0" fmla="*/ 9806 w 9900"/>
                <a:gd name="T1" fmla="*/ 0 h 1501"/>
                <a:gd name="T2" fmla="*/ 9770 w 9900"/>
                <a:gd name="T3" fmla="*/ 7 h 1501"/>
                <a:gd name="T4" fmla="*/ 9740 w 9900"/>
                <a:gd name="T5" fmla="*/ 27 h 1501"/>
                <a:gd name="T6" fmla="*/ 9720 w 9900"/>
                <a:gd name="T7" fmla="*/ 57 h 1501"/>
                <a:gd name="T8" fmla="*/ 9713 w 9900"/>
                <a:gd name="T9" fmla="*/ 93 h 1501"/>
                <a:gd name="T10" fmla="*/ 9713 w 9900"/>
                <a:gd name="T11" fmla="*/ 187 h 1501"/>
                <a:gd name="T12" fmla="*/ 94 w 9900"/>
                <a:gd name="T13" fmla="*/ 187 h 1501"/>
                <a:gd name="T14" fmla="*/ 57 w 9900"/>
                <a:gd name="T15" fmla="*/ 195 h 1501"/>
                <a:gd name="T16" fmla="*/ 27 w 9900"/>
                <a:gd name="T17" fmla="*/ 215 h 1501"/>
                <a:gd name="T18" fmla="*/ 7 w 9900"/>
                <a:gd name="T19" fmla="*/ 244 h 1501"/>
                <a:gd name="T20" fmla="*/ 0 w 9900"/>
                <a:gd name="T21" fmla="*/ 281 h 1501"/>
                <a:gd name="T22" fmla="*/ 0 w 9900"/>
                <a:gd name="T23" fmla="*/ 1406 h 1501"/>
                <a:gd name="T24" fmla="*/ 7 w 9900"/>
                <a:gd name="T25" fmla="*/ 1442 h 1501"/>
                <a:gd name="T26" fmla="*/ 27 w 9900"/>
                <a:gd name="T27" fmla="*/ 1472 h 1501"/>
                <a:gd name="T28" fmla="*/ 57 w 9900"/>
                <a:gd name="T29" fmla="*/ 1492 h 1501"/>
                <a:gd name="T30" fmla="*/ 94 w 9900"/>
                <a:gd name="T31" fmla="*/ 1500 h 1501"/>
                <a:gd name="T32" fmla="*/ 130 w 9900"/>
                <a:gd name="T33" fmla="*/ 1492 h 1501"/>
                <a:gd name="T34" fmla="*/ 160 w 9900"/>
                <a:gd name="T35" fmla="*/ 1472 h 1501"/>
                <a:gd name="T36" fmla="*/ 180 w 9900"/>
                <a:gd name="T37" fmla="*/ 1442 h 1501"/>
                <a:gd name="T38" fmla="*/ 188 w 9900"/>
                <a:gd name="T39" fmla="*/ 1406 h 1501"/>
                <a:gd name="T40" fmla="*/ 188 w 9900"/>
                <a:gd name="T41" fmla="*/ 1312 h 1501"/>
                <a:gd name="T42" fmla="*/ 9806 w 9900"/>
                <a:gd name="T43" fmla="*/ 1312 h 1501"/>
                <a:gd name="T44" fmla="*/ 9843 w 9900"/>
                <a:gd name="T45" fmla="*/ 1305 h 1501"/>
                <a:gd name="T46" fmla="*/ 9873 w 9900"/>
                <a:gd name="T47" fmla="*/ 1285 h 1501"/>
                <a:gd name="T48" fmla="*/ 9893 w 9900"/>
                <a:gd name="T49" fmla="*/ 1255 h 1501"/>
                <a:gd name="T50" fmla="*/ 9900 w 9900"/>
                <a:gd name="T51" fmla="*/ 1218 h 1501"/>
                <a:gd name="T52" fmla="*/ 9900 w 9900"/>
                <a:gd name="T53" fmla="*/ 93 h 1501"/>
                <a:gd name="T54" fmla="*/ 9893 w 9900"/>
                <a:gd name="T55" fmla="*/ 57 h 1501"/>
                <a:gd name="T56" fmla="*/ 9873 w 9900"/>
                <a:gd name="T57" fmla="*/ 27 h 1501"/>
                <a:gd name="T58" fmla="*/ 9843 w 9900"/>
                <a:gd name="T59" fmla="*/ 7 h 1501"/>
                <a:gd name="T60" fmla="*/ 9806 w 9900"/>
                <a:gd name="T61" fmla="*/ 0 h 15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900"/>
                <a:gd name="T94" fmla="*/ 0 h 1501"/>
                <a:gd name="T95" fmla="*/ 9900 w 9900"/>
                <a:gd name="T96" fmla="*/ 1501 h 15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900" h="1501">
                  <a:moveTo>
                    <a:pt x="9806" y="0"/>
                  </a:moveTo>
                  <a:lnTo>
                    <a:pt x="9770" y="7"/>
                  </a:lnTo>
                  <a:lnTo>
                    <a:pt x="9740" y="27"/>
                  </a:lnTo>
                  <a:lnTo>
                    <a:pt x="9720" y="57"/>
                  </a:lnTo>
                  <a:lnTo>
                    <a:pt x="9713" y="93"/>
                  </a:lnTo>
                  <a:lnTo>
                    <a:pt x="9713" y="187"/>
                  </a:lnTo>
                  <a:lnTo>
                    <a:pt x="94" y="187"/>
                  </a:lnTo>
                  <a:lnTo>
                    <a:pt x="57" y="195"/>
                  </a:lnTo>
                  <a:lnTo>
                    <a:pt x="27" y="215"/>
                  </a:lnTo>
                  <a:lnTo>
                    <a:pt x="7" y="244"/>
                  </a:lnTo>
                  <a:lnTo>
                    <a:pt x="0" y="281"/>
                  </a:lnTo>
                  <a:lnTo>
                    <a:pt x="0" y="1406"/>
                  </a:lnTo>
                  <a:lnTo>
                    <a:pt x="7" y="1442"/>
                  </a:lnTo>
                  <a:lnTo>
                    <a:pt x="27" y="1472"/>
                  </a:lnTo>
                  <a:lnTo>
                    <a:pt x="57" y="1492"/>
                  </a:lnTo>
                  <a:lnTo>
                    <a:pt x="94" y="1500"/>
                  </a:lnTo>
                  <a:lnTo>
                    <a:pt x="130" y="1492"/>
                  </a:lnTo>
                  <a:lnTo>
                    <a:pt x="160" y="1472"/>
                  </a:lnTo>
                  <a:lnTo>
                    <a:pt x="180" y="1442"/>
                  </a:lnTo>
                  <a:lnTo>
                    <a:pt x="188" y="1406"/>
                  </a:lnTo>
                  <a:lnTo>
                    <a:pt x="188" y="1312"/>
                  </a:lnTo>
                  <a:lnTo>
                    <a:pt x="9806" y="1312"/>
                  </a:lnTo>
                  <a:lnTo>
                    <a:pt x="9843" y="1305"/>
                  </a:lnTo>
                  <a:lnTo>
                    <a:pt x="9873" y="1285"/>
                  </a:lnTo>
                  <a:lnTo>
                    <a:pt x="9893" y="1255"/>
                  </a:lnTo>
                  <a:lnTo>
                    <a:pt x="9900" y="1218"/>
                  </a:lnTo>
                  <a:lnTo>
                    <a:pt x="9900" y="93"/>
                  </a:lnTo>
                  <a:lnTo>
                    <a:pt x="9893" y="57"/>
                  </a:lnTo>
                  <a:lnTo>
                    <a:pt x="9873" y="27"/>
                  </a:lnTo>
                  <a:lnTo>
                    <a:pt x="9843" y="7"/>
                  </a:lnTo>
                  <a:lnTo>
                    <a:pt x="9806" y="0"/>
                  </a:lnTo>
                  <a:close/>
                </a:path>
              </a:pathLst>
            </a:custGeom>
            <a:solidFill>
              <a:srgbClr val="FDE9D9"/>
            </a:solidFill>
            <a:ln w="9525">
              <a:noFill/>
              <a:round/>
              <a:headEnd/>
              <a:tailEnd/>
            </a:ln>
          </p:spPr>
          <p:txBody>
            <a:bodyPr/>
            <a:lstStyle/>
            <a:p>
              <a:endParaRPr lang="tr-TR"/>
            </a:p>
          </p:txBody>
        </p:sp>
        <p:sp>
          <p:nvSpPr>
            <p:cNvPr id="45060" name="Freeform 15"/>
            <p:cNvSpPr>
              <a:spLocks/>
            </p:cNvSpPr>
            <p:nvPr/>
          </p:nvSpPr>
          <p:spPr bwMode="auto">
            <a:xfrm>
              <a:off x="1353" y="826"/>
              <a:ext cx="94" cy="141"/>
            </a:xfrm>
            <a:custGeom>
              <a:avLst/>
              <a:gdLst>
                <a:gd name="T0" fmla="*/ 47 w 94"/>
                <a:gd name="T1" fmla="*/ 0 h 141"/>
                <a:gd name="T2" fmla="*/ 28 w 94"/>
                <a:gd name="T3" fmla="*/ 4 h 141"/>
                <a:gd name="T4" fmla="*/ 13 w 94"/>
                <a:gd name="T5" fmla="*/ 14 h 141"/>
                <a:gd name="T6" fmla="*/ 3 w 94"/>
                <a:gd name="T7" fmla="*/ 29 h 141"/>
                <a:gd name="T8" fmla="*/ 0 w 94"/>
                <a:gd name="T9" fmla="*/ 47 h 141"/>
                <a:gd name="T10" fmla="*/ 0 w 94"/>
                <a:gd name="T11" fmla="*/ 141 h 141"/>
                <a:gd name="T12" fmla="*/ 36 w 94"/>
                <a:gd name="T13" fmla="*/ 133 h 141"/>
                <a:gd name="T14" fmla="*/ 66 w 94"/>
                <a:gd name="T15" fmla="*/ 113 h 141"/>
                <a:gd name="T16" fmla="*/ 86 w 94"/>
                <a:gd name="T17" fmla="*/ 83 h 141"/>
                <a:gd name="T18" fmla="*/ 94 w 94"/>
                <a:gd name="T19" fmla="*/ 47 h 141"/>
                <a:gd name="T20" fmla="*/ 90 w 94"/>
                <a:gd name="T21" fmla="*/ 29 h 141"/>
                <a:gd name="T22" fmla="*/ 80 w 94"/>
                <a:gd name="T23" fmla="*/ 14 h 141"/>
                <a:gd name="T24" fmla="*/ 65 w 94"/>
                <a:gd name="T25" fmla="*/ 4 h 141"/>
                <a:gd name="T26" fmla="*/ 47 w 94"/>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41"/>
                <a:gd name="T44" fmla="*/ 94 w 94"/>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41">
                  <a:moveTo>
                    <a:pt x="47" y="0"/>
                  </a:moveTo>
                  <a:lnTo>
                    <a:pt x="28" y="4"/>
                  </a:lnTo>
                  <a:lnTo>
                    <a:pt x="13" y="14"/>
                  </a:lnTo>
                  <a:lnTo>
                    <a:pt x="3" y="29"/>
                  </a:lnTo>
                  <a:lnTo>
                    <a:pt x="0" y="47"/>
                  </a:lnTo>
                  <a:lnTo>
                    <a:pt x="0" y="141"/>
                  </a:lnTo>
                  <a:lnTo>
                    <a:pt x="36" y="133"/>
                  </a:lnTo>
                  <a:lnTo>
                    <a:pt x="66" y="113"/>
                  </a:lnTo>
                  <a:lnTo>
                    <a:pt x="86" y="83"/>
                  </a:lnTo>
                  <a:lnTo>
                    <a:pt x="94" y="47"/>
                  </a:lnTo>
                  <a:lnTo>
                    <a:pt x="90" y="29"/>
                  </a:lnTo>
                  <a:lnTo>
                    <a:pt x="80" y="14"/>
                  </a:lnTo>
                  <a:lnTo>
                    <a:pt x="65" y="4"/>
                  </a:lnTo>
                  <a:lnTo>
                    <a:pt x="47" y="0"/>
                  </a:lnTo>
                  <a:close/>
                </a:path>
              </a:pathLst>
            </a:custGeom>
            <a:solidFill>
              <a:srgbClr val="CCBCAF"/>
            </a:solidFill>
            <a:ln w="9525">
              <a:noFill/>
              <a:round/>
              <a:headEnd/>
              <a:tailEnd/>
            </a:ln>
          </p:spPr>
          <p:txBody>
            <a:bodyPr/>
            <a:lstStyle/>
            <a:p>
              <a:endParaRPr lang="tr-TR"/>
            </a:p>
          </p:txBody>
        </p:sp>
        <p:pic>
          <p:nvPicPr>
            <p:cNvPr id="45061" name="Picture 16"/>
            <p:cNvPicPr>
              <a:picLocks noChangeAspect="1" noChangeArrowheads="1"/>
            </p:cNvPicPr>
            <p:nvPr/>
          </p:nvPicPr>
          <p:blipFill>
            <a:blip r:embed="rId2" cstate="print"/>
            <a:srcRect/>
            <a:stretch>
              <a:fillRect/>
            </a:stretch>
          </p:blipFill>
          <p:spPr bwMode="auto">
            <a:xfrm>
              <a:off x="10972" y="591"/>
              <a:ext cx="188" cy="188"/>
            </a:xfrm>
            <a:prstGeom prst="rect">
              <a:avLst/>
            </a:prstGeom>
            <a:noFill/>
            <a:ln w="9525">
              <a:noFill/>
              <a:miter lim="800000"/>
              <a:headEnd/>
              <a:tailEnd/>
            </a:ln>
          </p:spPr>
        </p:pic>
        <p:sp>
          <p:nvSpPr>
            <p:cNvPr id="45062" name="Freeform 17"/>
            <p:cNvSpPr>
              <a:spLocks/>
            </p:cNvSpPr>
            <p:nvPr/>
          </p:nvSpPr>
          <p:spPr bwMode="auto">
            <a:xfrm>
              <a:off x="1260" y="591"/>
              <a:ext cx="9900" cy="1501"/>
            </a:xfrm>
            <a:custGeom>
              <a:avLst/>
              <a:gdLst>
                <a:gd name="T0" fmla="*/ 0 w 9900"/>
                <a:gd name="T1" fmla="*/ 281 h 1501"/>
                <a:gd name="T2" fmla="*/ 7 w 9900"/>
                <a:gd name="T3" fmla="*/ 244 h 1501"/>
                <a:gd name="T4" fmla="*/ 27 w 9900"/>
                <a:gd name="T5" fmla="*/ 215 h 1501"/>
                <a:gd name="T6" fmla="*/ 57 w 9900"/>
                <a:gd name="T7" fmla="*/ 195 h 1501"/>
                <a:gd name="T8" fmla="*/ 94 w 9900"/>
                <a:gd name="T9" fmla="*/ 187 h 1501"/>
                <a:gd name="T10" fmla="*/ 9713 w 9900"/>
                <a:gd name="T11" fmla="*/ 187 h 1501"/>
                <a:gd name="T12" fmla="*/ 9713 w 9900"/>
                <a:gd name="T13" fmla="*/ 93 h 1501"/>
                <a:gd name="T14" fmla="*/ 9720 w 9900"/>
                <a:gd name="T15" fmla="*/ 57 h 1501"/>
                <a:gd name="T16" fmla="*/ 9740 w 9900"/>
                <a:gd name="T17" fmla="*/ 27 h 1501"/>
                <a:gd name="T18" fmla="*/ 9770 w 9900"/>
                <a:gd name="T19" fmla="*/ 7 h 1501"/>
                <a:gd name="T20" fmla="*/ 9806 w 9900"/>
                <a:gd name="T21" fmla="*/ 0 h 1501"/>
                <a:gd name="T22" fmla="*/ 9843 w 9900"/>
                <a:gd name="T23" fmla="*/ 7 h 1501"/>
                <a:gd name="T24" fmla="*/ 9873 w 9900"/>
                <a:gd name="T25" fmla="*/ 27 h 1501"/>
                <a:gd name="T26" fmla="*/ 9893 w 9900"/>
                <a:gd name="T27" fmla="*/ 57 h 1501"/>
                <a:gd name="T28" fmla="*/ 9900 w 9900"/>
                <a:gd name="T29" fmla="*/ 93 h 1501"/>
                <a:gd name="T30" fmla="*/ 9900 w 9900"/>
                <a:gd name="T31" fmla="*/ 1218 h 1501"/>
                <a:gd name="T32" fmla="*/ 9893 w 9900"/>
                <a:gd name="T33" fmla="*/ 1255 h 1501"/>
                <a:gd name="T34" fmla="*/ 9873 w 9900"/>
                <a:gd name="T35" fmla="*/ 1285 h 1501"/>
                <a:gd name="T36" fmla="*/ 9843 w 9900"/>
                <a:gd name="T37" fmla="*/ 1305 h 1501"/>
                <a:gd name="T38" fmla="*/ 9806 w 9900"/>
                <a:gd name="T39" fmla="*/ 1312 h 1501"/>
                <a:gd name="T40" fmla="*/ 188 w 9900"/>
                <a:gd name="T41" fmla="*/ 1312 h 1501"/>
                <a:gd name="T42" fmla="*/ 188 w 9900"/>
                <a:gd name="T43" fmla="*/ 1406 h 1501"/>
                <a:gd name="T44" fmla="*/ 180 w 9900"/>
                <a:gd name="T45" fmla="*/ 1442 h 1501"/>
                <a:gd name="T46" fmla="*/ 160 w 9900"/>
                <a:gd name="T47" fmla="*/ 1472 h 1501"/>
                <a:gd name="T48" fmla="*/ 130 w 9900"/>
                <a:gd name="T49" fmla="*/ 1492 h 1501"/>
                <a:gd name="T50" fmla="*/ 94 w 9900"/>
                <a:gd name="T51" fmla="*/ 1500 h 1501"/>
                <a:gd name="T52" fmla="*/ 57 w 9900"/>
                <a:gd name="T53" fmla="*/ 1492 h 1501"/>
                <a:gd name="T54" fmla="*/ 27 w 9900"/>
                <a:gd name="T55" fmla="*/ 1472 h 1501"/>
                <a:gd name="T56" fmla="*/ 7 w 9900"/>
                <a:gd name="T57" fmla="*/ 1442 h 1501"/>
                <a:gd name="T58" fmla="*/ 0 w 9900"/>
                <a:gd name="T59" fmla="*/ 1406 h 1501"/>
                <a:gd name="T60" fmla="*/ 0 w 9900"/>
                <a:gd name="T61" fmla="*/ 281 h 15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900"/>
                <a:gd name="T94" fmla="*/ 0 h 1501"/>
                <a:gd name="T95" fmla="*/ 9900 w 9900"/>
                <a:gd name="T96" fmla="*/ 1501 h 15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900" h="1501">
                  <a:moveTo>
                    <a:pt x="0" y="281"/>
                  </a:moveTo>
                  <a:lnTo>
                    <a:pt x="7" y="244"/>
                  </a:lnTo>
                  <a:lnTo>
                    <a:pt x="27" y="215"/>
                  </a:lnTo>
                  <a:lnTo>
                    <a:pt x="57" y="195"/>
                  </a:lnTo>
                  <a:lnTo>
                    <a:pt x="94" y="187"/>
                  </a:lnTo>
                  <a:lnTo>
                    <a:pt x="9713" y="187"/>
                  </a:lnTo>
                  <a:lnTo>
                    <a:pt x="9713" y="93"/>
                  </a:lnTo>
                  <a:lnTo>
                    <a:pt x="9720" y="57"/>
                  </a:lnTo>
                  <a:lnTo>
                    <a:pt x="9740" y="27"/>
                  </a:lnTo>
                  <a:lnTo>
                    <a:pt x="9770" y="7"/>
                  </a:lnTo>
                  <a:lnTo>
                    <a:pt x="9806" y="0"/>
                  </a:lnTo>
                  <a:lnTo>
                    <a:pt x="9843" y="7"/>
                  </a:lnTo>
                  <a:lnTo>
                    <a:pt x="9873" y="27"/>
                  </a:lnTo>
                  <a:lnTo>
                    <a:pt x="9893" y="57"/>
                  </a:lnTo>
                  <a:lnTo>
                    <a:pt x="9900" y="93"/>
                  </a:lnTo>
                  <a:lnTo>
                    <a:pt x="9900" y="1218"/>
                  </a:lnTo>
                  <a:lnTo>
                    <a:pt x="9893" y="1255"/>
                  </a:lnTo>
                  <a:lnTo>
                    <a:pt x="9873" y="1285"/>
                  </a:lnTo>
                  <a:lnTo>
                    <a:pt x="9843" y="1305"/>
                  </a:lnTo>
                  <a:lnTo>
                    <a:pt x="9806" y="1312"/>
                  </a:lnTo>
                  <a:lnTo>
                    <a:pt x="188" y="1312"/>
                  </a:lnTo>
                  <a:lnTo>
                    <a:pt x="188" y="1406"/>
                  </a:lnTo>
                  <a:lnTo>
                    <a:pt x="180" y="1442"/>
                  </a:lnTo>
                  <a:lnTo>
                    <a:pt x="160" y="1472"/>
                  </a:lnTo>
                  <a:lnTo>
                    <a:pt x="130" y="1492"/>
                  </a:lnTo>
                  <a:lnTo>
                    <a:pt x="94" y="1500"/>
                  </a:lnTo>
                  <a:lnTo>
                    <a:pt x="57" y="1492"/>
                  </a:lnTo>
                  <a:lnTo>
                    <a:pt x="27" y="1472"/>
                  </a:lnTo>
                  <a:lnTo>
                    <a:pt x="7" y="1442"/>
                  </a:lnTo>
                  <a:lnTo>
                    <a:pt x="0" y="1406"/>
                  </a:lnTo>
                  <a:lnTo>
                    <a:pt x="0" y="281"/>
                  </a:lnTo>
                  <a:close/>
                </a:path>
              </a:pathLst>
            </a:custGeom>
            <a:noFill/>
            <a:ln w="9525">
              <a:solidFill>
                <a:srgbClr val="000000"/>
              </a:solidFill>
              <a:round/>
              <a:headEnd/>
              <a:tailEnd/>
            </a:ln>
          </p:spPr>
          <p:txBody>
            <a:bodyPr/>
            <a:lstStyle/>
            <a:p>
              <a:endParaRPr lang="tr-TR"/>
            </a:p>
          </p:txBody>
        </p:sp>
        <p:pic>
          <p:nvPicPr>
            <p:cNvPr id="45063" name="Picture 18"/>
            <p:cNvPicPr>
              <a:picLocks noChangeAspect="1" noChangeArrowheads="1"/>
            </p:cNvPicPr>
            <p:nvPr/>
          </p:nvPicPr>
          <p:blipFill>
            <a:blip r:embed="rId3" cstate="print"/>
            <a:srcRect/>
            <a:stretch>
              <a:fillRect/>
            </a:stretch>
          </p:blipFill>
          <p:spPr bwMode="auto">
            <a:xfrm>
              <a:off x="1252" y="818"/>
              <a:ext cx="203" cy="156"/>
            </a:xfrm>
            <a:prstGeom prst="rect">
              <a:avLst/>
            </a:prstGeom>
            <a:noFill/>
            <a:ln w="9525">
              <a:noFill/>
              <a:miter lim="800000"/>
              <a:headEnd/>
              <a:tailEnd/>
            </a:ln>
          </p:spPr>
        </p:pic>
        <p:sp>
          <p:nvSpPr>
            <p:cNvPr id="45064" name="Line 19"/>
            <p:cNvSpPr>
              <a:spLocks noChangeShapeType="1"/>
            </p:cNvSpPr>
            <p:nvPr/>
          </p:nvSpPr>
          <p:spPr bwMode="auto">
            <a:xfrm>
              <a:off x="1448" y="873"/>
              <a:ext cx="0" cy="1031"/>
            </a:xfrm>
            <a:prstGeom prst="line">
              <a:avLst/>
            </a:prstGeom>
            <a:noFill/>
            <a:ln w="9525">
              <a:solidFill>
                <a:srgbClr val="000000"/>
              </a:solidFill>
              <a:round/>
              <a:headEnd/>
              <a:tailEnd/>
            </a:ln>
          </p:spPr>
          <p:txBody>
            <a:bodyPr/>
            <a:lstStyle/>
            <a:p>
              <a:endParaRPr lang="tr-TR"/>
            </a:p>
          </p:txBody>
        </p:sp>
        <p:pic>
          <p:nvPicPr>
            <p:cNvPr id="45065" name="Picture 20"/>
            <p:cNvPicPr>
              <a:picLocks noChangeAspect="1" noChangeArrowheads="1"/>
            </p:cNvPicPr>
            <p:nvPr/>
          </p:nvPicPr>
          <p:blipFill>
            <a:blip r:embed="rId4" cstate="print"/>
            <a:srcRect/>
            <a:stretch>
              <a:fillRect/>
            </a:stretch>
          </p:blipFill>
          <p:spPr bwMode="auto">
            <a:xfrm>
              <a:off x="10965" y="677"/>
              <a:ext cx="203" cy="109"/>
            </a:xfrm>
            <a:prstGeom prst="rect">
              <a:avLst/>
            </a:prstGeom>
            <a:noFill/>
            <a:ln w="9525">
              <a:noFill/>
              <a:miter lim="800000"/>
              <a:headEnd/>
              <a:tailEnd/>
            </a:ln>
          </p:spPr>
        </p:pic>
        <p:sp>
          <p:nvSpPr>
            <p:cNvPr id="45066" name="Text Box 21"/>
            <p:cNvSpPr txBox="1">
              <a:spLocks noChangeArrowheads="1"/>
            </p:cNvSpPr>
            <p:nvPr/>
          </p:nvSpPr>
          <p:spPr bwMode="auto">
            <a:xfrm>
              <a:off x="1252" y="584"/>
              <a:ext cx="9915" cy="1516"/>
            </a:xfrm>
            <a:prstGeom prst="rect">
              <a:avLst/>
            </a:prstGeom>
            <a:noFill/>
            <a:ln w="9525">
              <a:noFill/>
              <a:miter lim="800000"/>
              <a:headEnd/>
              <a:tailEnd/>
            </a:ln>
          </p:spPr>
          <p:txBody>
            <a:bodyPr lIns="0" tIns="0" rIns="0" bIns="0"/>
            <a:lstStyle/>
            <a:p>
              <a:pPr>
                <a:spcBef>
                  <a:spcPts val="38"/>
                </a:spcBef>
                <a:spcAft>
                  <a:spcPts val="1000"/>
                </a:spcAft>
              </a:pPr>
              <a:endParaRPr lang="tr-TR" sz="1000">
                <a:latin typeface="Times New Roman" pitchFamily="18" charset="0"/>
              </a:endParaRPr>
            </a:p>
            <a:p>
              <a:pPr lvl="1" algn="just">
                <a:spcAft>
                  <a:spcPts val="1000"/>
                </a:spcAft>
              </a:pPr>
              <a:endParaRPr lang="tr-TR" sz="1200" b="1">
                <a:solidFill>
                  <a:srgbClr val="FF0000"/>
                </a:solidFill>
                <a:latin typeface="Calibri" pitchFamily="34" charset="0"/>
              </a:endParaRPr>
            </a:p>
            <a:p>
              <a:pPr lvl="1" algn="just">
                <a:spcAft>
                  <a:spcPts val="1000"/>
                </a:spcAft>
              </a:pPr>
              <a:r>
                <a:rPr lang="tr-TR" sz="2800" b="1">
                  <a:solidFill>
                    <a:srgbClr val="FF0000"/>
                  </a:solidFill>
                  <a:latin typeface="Calibri" pitchFamily="34" charset="0"/>
                </a:rPr>
                <a:t>NOT: </a:t>
              </a:r>
              <a:r>
                <a:rPr lang="tr-TR" sz="2800">
                  <a:latin typeface="Calibri" pitchFamily="34" charset="0"/>
                </a:rPr>
                <a:t>Divanı Lügatit Türk Kaşgarlı Mahmut tarafından 1072-1074 yıllar arasında yazılan </a:t>
              </a:r>
              <a:r>
                <a:rPr lang="tr-TR" sz="2800" b="1">
                  <a:solidFill>
                    <a:srgbClr val="7030A0"/>
                  </a:solidFill>
                  <a:latin typeface="Calibri" pitchFamily="34" charset="0"/>
                </a:rPr>
                <a:t>Türkçe-Arapça </a:t>
              </a:r>
              <a:r>
                <a:rPr lang="tr-TR" sz="2800">
                  <a:latin typeface="Calibri" pitchFamily="34" charset="0"/>
                </a:rPr>
                <a:t>bir sözlüktür. </a:t>
              </a:r>
              <a:r>
                <a:rPr lang="tr-TR" sz="2800" b="1">
                  <a:solidFill>
                    <a:srgbClr val="7030A0"/>
                  </a:solidFill>
                  <a:latin typeface="Calibri" pitchFamily="34" charset="0"/>
                </a:rPr>
                <a:t>Türkçe'nin bilinen en eski sözlüğüdür</a:t>
              </a:r>
              <a:r>
                <a:rPr lang="tr-TR" sz="2800">
                  <a:latin typeface="Calibri" pitchFamily="34" charset="0"/>
                </a:rPr>
                <a:t>. Aynı zamanda o dönemde insan ve toplum yaşamıyla, kültürümüz ile ilgili ilgi çekici bilgiler vermektedir.</a:t>
              </a:r>
              <a:endParaRPr lang="tr-TR" sz="280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Başlık"/>
          <p:cNvSpPr>
            <a:spLocks noGrp="1"/>
          </p:cNvSpPr>
          <p:nvPr>
            <p:ph type="ctrTitle"/>
          </p:nvPr>
        </p:nvSpPr>
        <p:spPr>
          <a:xfrm>
            <a:off x="685800" y="549275"/>
            <a:ext cx="7772400" cy="2232025"/>
          </a:xfrm>
        </p:spPr>
        <p:txBody>
          <a:bodyPr/>
          <a:lstStyle/>
          <a:p>
            <a:r>
              <a:rPr lang="tr-TR" sz="8000" smtClean="0">
                <a:solidFill>
                  <a:srgbClr val="FF0000"/>
                </a:solidFill>
              </a:rPr>
              <a:t>EROL OKUTAN</a:t>
            </a:r>
          </a:p>
        </p:txBody>
      </p:sp>
      <p:sp>
        <p:nvSpPr>
          <p:cNvPr id="46082" name="2 Alt Başlık"/>
          <p:cNvSpPr>
            <a:spLocks noGrp="1"/>
          </p:cNvSpPr>
          <p:nvPr>
            <p:ph type="subTitle" idx="1"/>
          </p:nvPr>
        </p:nvSpPr>
        <p:spPr>
          <a:xfrm>
            <a:off x="1371600" y="2708275"/>
            <a:ext cx="6400800" cy="2930525"/>
          </a:xfrm>
        </p:spPr>
        <p:txBody>
          <a:bodyPr/>
          <a:lstStyle/>
          <a:p>
            <a:r>
              <a:rPr lang="tr-TR" sz="8000" smtClean="0">
                <a:solidFill>
                  <a:srgbClr val="FF0000"/>
                </a:solidFill>
              </a:rPr>
              <a:t>2019-2020</a:t>
            </a:r>
          </a:p>
          <a:p>
            <a:r>
              <a:rPr lang="tr-TR" sz="8000" smtClean="0">
                <a:solidFill>
                  <a:srgbClr val="FF0000"/>
                </a:solidFill>
              </a:rPr>
              <a:t>ESKİŞEHİR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50825" y="260350"/>
          <a:ext cx="8713788" cy="6323330"/>
        </p:xfrm>
        <a:graphic>
          <a:graphicData uri="http://schemas.openxmlformats.org/drawingml/2006/table">
            <a:tbl>
              <a:tblPr/>
              <a:tblGrid>
                <a:gridCol w="1695450"/>
                <a:gridCol w="7018338"/>
              </a:tblGrid>
              <a:tr h="4159250">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İYONLAR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3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38"/>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Şehir devletleri halinde yaşadılar,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başkentleri yoktur</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Efes, Milet, Foça,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İzmir önemli şehirlerdir.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Deniz ticareti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ve kolonicilik yaptılar.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En gelişmiş uygarlıktır, bugünkü Avrupa ülkelerinin temelini atmışlardır.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Özgür düşünce ve bilim gelişmiştir.</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ts val="25"/>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ts val="25"/>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Tales-</a:t>
                      </a: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Felsefe</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Pisagor-Matematik</a:t>
                      </a:r>
                      <a:r>
                        <a:rPr kumimoji="0" lang="tr-TR"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HipokratTıp</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Herodot-Tarih</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Homeros-Edebiyat</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2105025">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B0F0"/>
                          </a:solidFill>
                          <a:effectLst/>
                          <a:latin typeface="Times New Roman" pitchFamily="18" charset="0"/>
                          <a:cs typeface="Times New Roman" pitchFamily="18" charset="0"/>
                        </a:rPr>
                        <a:t>URARTULAR</a:t>
                      </a:r>
                      <a:endParaRPr kumimoji="0" lang="tr-TR" sz="1800" b="0" i="0" u="none" strike="noStrike" cap="none" normalizeH="0" baseline="0" smtClean="0">
                        <a:ln>
                          <a:noFill/>
                        </a:ln>
                        <a:solidFill>
                          <a:srgbClr val="00B0F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Başkenti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Tuşpa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(Van ili)</a:t>
                      </a:r>
                      <a:endParaRPr kumimoji="0" lang="tr-TR" sz="18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Maden işçiliği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ve mimari gelişmiştir.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Sulama amaçlı </a:t>
                      </a: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ilk göletleri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yaptılar.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Mezarlarını oda biçiminde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yapıp içine eşyalarını koydular, </a:t>
                      </a: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ölümden </a:t>
                      </a: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8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sonraki hayata </a:t>
                      </a: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inanmışlardır.</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pic>
        <p:nvPicPr>
          <p:cNvPr id="16396" name="Picture 5"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pic>
        <p:nvPicPr>
          <p:cNvPr id="16397" name="Picture 4"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pic>
        <p:nvPicPr>
          <p:cNvPr id="16398" name="Picture 3"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pic>
        <p:nvPicPr>
          <p:cNvPr id="16399" name="Picture 2"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pic>
        <p:nvPicPr>
          <p:cNvPr id="16400" name="image3.png" descr="*"/>
          <p:cNvPicPr>
            <a:picLocks noChangeAspect="1" noChangeArrowheads="1"/>
          </p:cNvPicPr>
          <p:nvPr/>
        </p:nvPicPr>
        <p:blipFill>
          <a:blip r:embed="rId2" cstate="print"/>
          <a:srcRect/>
          <a:stretch>
            <a:fillRect/>
          </a:stretch>
        </p:blipFill>
        <p:spPr bwMode="auto">
          <a:xfrm>
            <a:off x="0" y="0"/>
            <a:ext cx="142875" cy="123825"/>
          </a:xfrm>
          <a:prstGeom prst="rect">
            <a:avLst/>
          </a:prstGeom>
          <a:noFill/>
          <a:ln w="9525">
            <a:noFill/>
            <a:miter lim="800000"/>
            <a:headEnd/>
            <a:tailEnd/>
          </a:ln>
        </p:spPr>
      </p:pic>
      <p:sp>
        <p:nvSpPr>
          <p:cNvPr id="1640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tabLst>
                <a:tab pos="2409825" algn="l"/>
                <a:tab pos="6688138" algn="l"/>
              </a:tabLst>
            </a:pPr>
            <a:r>
              <a:rPr lang="tr-TR">
                <a:solidFill>
                  <a:srgbClr val="000000"/>
                </a:solidFill>
              </a:rPr>
              <a:t> </a:t>
            </a:r>
            <a:endParaRPr lang="en-US" sz="1200">
              <a:solidFill>
                <a:srgbClr val="000000"/>
              </a:solidFill>
              <a:cs typeface="Times New Roman" pitchFamily="18" charset="0"/>
            </a:endParaRPr>
          </a:p>
          <a:p>
            <a:pPr eaLnBrk="0" hangingPunct="0">
              <a:tabLst>
                <a:tab pos="2409825" algn="l"/>
                <a:tab pos="6688138" algn="l"/>
              </a:tabLst>
            </a:pPr>
            <a:r>
              <a:rPr lang="en-US" sz="1200">
                <a:solidFill>
                  <a:srgbClr val="000000"/>
                </a:solidFill>
                <a:cs typeface="Times New Roman" pitchFamily="18" charset="0"/>
              </a:rPr>
              <a:t/>
            </a:r>
            <a:br>
              <a:rPr lang="en-US" sz="1200">
                <a:solidFill>
                  <a:srgbClr val="000000"/>
                </a:solidFill>
                <a:cs typeface="Times New Roman" pitchFamily="18" charset="0"/>
              </a:rPr>
            </a:b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s://www.tarihbilimi.gen.tr/wp-content/uploads/2015/09/frigler-lidyalilar-urartular-1.jpg"/>
          <p:cNvPicPr>
            <a:picLocks noChangeAspect="1" noChangeArrowheads="1"/>
          </p:cNvPicPr>
          <p:nvPr/>
        </p:nvPicPr>
        <p:blipFill>
          <a:blip r:embed="rId2" cstate="print"/>
          <a:srcRect/>
          <a:stretch>
            <a:fillRect/>
          </a:stretch>
        </p:blipFill>
        <p:spPr bwMode="auto">
          <a:xfrm>
            <a:off x="179388" y="260350"/>
            <a:ext cx="8785225" cy="6403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34925"/>
            <a:ext cx="9144000" cy="584200"/>
          </a:xfrm>
          <a:prstGeom prst="rect">
            <a:avLst/>
          </a:prstGeom>
          <a:noFill/>
          <a:ln w="9525">
            <a:noFill/>
            <a:miter lim="800000"/>
            <a:headEnd/>
            <a:tailEnd/>
          </a:ln>
        </p:spPr>
        <p:txBody>
          <a:bodyPr anchor="ctr">
            <a:spAutoFit/>
          </a:bodyPr>
          <a:lstStyle/>
          <a:p>
            <a:pPr algn="ctr"/>
            <a:r>
              <a:rPr lang="en-US" sz="3200" b="1">
                <a:solidFill>
                  <a:srgbClr val="FF0000"/>
                </a:solidFill>
                <a:cs typeface="Times New Roman" pitchFamily="18" charset="0"/>
              </a:rPr>
              <a:t>Mezopotamya Uygarlıkları</a:t>
            </a:r>
            <a:endParaRPr lang="en-US" sz="3200">
              <a:solidFill>
                <a:srgbClr val="FF0000"/>
              </a:solidFill>
            </a:endParaRPr>
          </a:p>
        </p:txBody>
      </p:sp>
      <p:graphicFrame>
        <p:nvGraphicFramePr>
          <p:cNvPr id="3" name="2 Tablo"/>
          <p:cNvGraphicFramePr>
            <a:graphicFrameLocks noGrp="1"/>
          </p:cNvGraphicFramePr>
          <p:nvPr/>
        </p:nvGraphicFramePr>
        <p:xfrm>
          <a:off x="107950" y="549275"/>
          <a:ext cx="8856663" cy="5967414"/>
        </p:xfrm>
        <a:graphic>
          <a:graphicData uri="http://schemas.openxmlformats.org/drawingml/2006/table">
            <a:tbl>
              <a:tblPr/>
              <a:tblGrid>
                <a:gridCol w="1697038"/>
                <a:gridCol w="7159625"/>
              </a:tblGrid>
              <a:tr h="523875">
                <a:tc>
                  <a:txBody>
                    <a:bodyPr/>
                    <a:lstStyle/>
                    <a:p>
                      <a:pPr marL="117475" marR="0" lvl="0" indent="0" algn="ctr" defTabSz="914400" rtl="0" eaLnBrk="1" fontAlgn="base" latinLnBrk="0" hangingPunct="1">
                        <a:lnSpc>
                          <a:spcPts val="1275"/>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117475" marR="0" lvl="0" indent="0" algn="ctr" defTabSz="914400" rtl="0" eaLnBrk="1" fontAlgn="base" latinLnBrk="0" hangingPunct="1">
                        <a:lnSpc>
                          <a:spcPts val="1275"/>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Uygarlık Adı</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2347913" marR="0" lvl="0" indent="0" algn="ctr" defTabSz="914400" rtl="0" eaLnBrk="1" fontAlgn="base" latinLnBrk="0" hangingPunct="1">
                        <a:lnSpc>
                          <a:spcPts val="1275"/>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2347913" marR="0" lvl="0" indent="0" algn="ctr" defTabSz="914400" rtl="0" eaLnBrk="1" fontAlgn="base" latinLnBrk="0" hangingPunct="1">
                        <a:lnSpc>
                          <a:spcPts val="1275"/>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Özelliği</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2500313">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025"/>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SÜMERLER</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Dünyanın ilk bilinen uygarlığıdır.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 Mezopotamya'</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da kurulan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ilk uygarlıktır</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 İlk defa yazıyı </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kullanarak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tarih çağlarını başlatmışlardır.</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Ur, Uruk, Eridu gibi şehir devletleri kurdular.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Tarihte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ilk tekerleği</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kullandılar.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Ziggurat”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denilen tapınakları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gözlemevi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olarak kullandılar.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Astronomi ile ilgilendiler, ay ve güneş tutulmasının inceleyerek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Ay Takvimini</a:t>
                      </a:r>
                      <a:r>
                        <a:rPr kumimoji="0" lang="tr-TR" sz="16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yaptılar.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13"/>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Gezegenleri buldular, matematikte dört işlemi hesapladılar.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162083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BABİLLER</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38"/>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38"/>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Kral Hammurabi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Hammurabi Kanunları</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adıyla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ilk anayasayı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hazırladı.</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Astronomi ile ilgilenmiş,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güneş saatini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bulmuşlardır.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Kral Hammurabi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eşi için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asma bahçeleri</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”ni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yaptırmıştır ve dünyanın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yedi</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75"/>
                        </a:lnSpc>
                        <a:spcBef>
                          <a:spcPts val="25"/>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harikasındandır.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75"/>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 Kral Hammurabi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ülke denetiminin sağlayabilmek için </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Babil Kulesi'ni</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inşa ettirmiştir.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132238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ASURLULAR</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endParaRPr kumimoji="0" lang="tr-TR" sz="1600" b="1" i="0" u="none" strike="noStrike" cap="none" normalizeH="0" baseline="0" smtClean="0">
                        <a:ln>
                          <a:noFill/>
                        </a:ln>
                        <a:solidFill>
                          <a:srgbClr val="000000"/>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Başkentleri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Ninova’dır</a:t>
                      </a:r>
                      <a:r>
                        <a:rPr kumimoji="0" lang="en-US" sz="1600" b="0" i="0" u="none" strike="noStrike" cap="none" normalizeH="0" baseline="0" smtClean="0">
                          <a:ln>
                            <a:noFill/>
                          </a:ln>
                          <a:solidFill>
                            <a:srgbClr val="FF0000"/>
                          </a:solidFill>
                          <a:effectLst/>
                          <a:latin typeface="Times New Roman" pitchFamily="18" charset="0"/>
                          <a:cs typeface="Times New Roman" pitchFamily="18" charset="0"/>
                        </a:rPr>
                        <a:t>.</a:t>
                      </a:r>
                      <a:endParaRPr kumimoji="0" lang="tr-TR" sz="1600" b="0" i="0" u="none" strike="noStrike" cap="none" normalizeH="0" baseline="0" smtClean="0">
                        <a:ln>
                          <a:noFill/>
                        </a:ln>
                        <a:solidFill>
                          <a:srgbClr val="FF0000"/>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Anadolu'da ticaret kolonileri kuran Asurlular, Mezopotamya uygarlığını Anadolu'ya tanıtmıştır. Çivi yazısını Anadolu'ya taşımışlardır.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Başkentleri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Ninova’da</a:t>
                      </a: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dünyanın </a:t>
                      </a:r>
                      <a:r>
                        <a:rPr kumimoji="0" lang="en-US" sz="1600" b="1" i="0" u="none" strike="noStrike" cap="none" normalizeH="0" baseline="0" smtClean="0">
                          <a:ln>
                            <a:noFill/>
                          </a:ln>
                          <a:solidFill>
                            <a:srgbClr val="FF0000"/>
                          </a:solidFill>
                          <a:effectLst/>
                          <a:latin typeface="Times New Roman" pitchFamily="18" charset="0"/>
                          <a:cs typeface="Times New Roman" pitchFamily="18" charset="0"/>
                        </a:rPr>
                        <a:t>ilk kütüphanesini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kurdular.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25"/>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Kayseri'de ticaret merkezi kurdular.</a:t>
                      </a:r>
                      <a:endParaRPr kumimoji="0" lang="tr-TR"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www.yardimcikaynaklar.com/wp-content/uploads/2015/10/anadoluda-kurulan-ilk-uygarl%C4%B1klar.jpg"/>
          <p:cNvPicPr>
            <a:picLocks noChangeAspect="1" noChangeArrowheads="1"/>
          </p:cNvPicPr>
          <p:nvPr/>
        </p:nvPicPr>
        <p:blipFill>
          <a:blip r:embed="rId2" cstate="print"/>
          <a:srcRect/>
          <a:stretch>
            <a:fillRect/>
          </a:stretch>
        </p:blipFill>
        <p:spPr bwMode="auto">
          <a:xfrm>
            <a:off x="107950" y="115888"/>
            <a:ext cx="8928100" cy="65817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50825" y="519113"/>
            <a:ext cx="8642350" cy="2062162"/>
          </a:xfrm>
          <a:prstGeom prst="rect">
            <a:avLst/>
          </a:prstGeom>
          <a:noFill/>
          <a:ln w="9525">
            <a:noFill/>
            <a:miter lim="800000"/>
            <a:headEnd/>
            <a:tailEnd/>
          </a:ln>
        </p:spPr>
        <p:txBody>
          <a:bodyPr anchor="ctr">
            <a:spAutoFit/>
          </a:bodyPr>
          <a:lstStyle/>
          <a:p>
            <a:r>
              <a:rPr lang="en-US" sz="3200" b="1">
                <a:solidFill>
                  <a:srgbClr val="FF0000"/>
                </a:solidFill>
                <a:cs typeface="Times New Roman" pitchFamily="18" charset="0"/>
              </a:rPr>
              <a:t>NOT: Fırat ve Dicle </a:t>
            </a:r>
            <a:r>
              <a:rPr lang="en-US" sz="3200">
                <a:cs typeface="Times New Roman" pitchFamily="18" charset="0"/>
              </a:rPr>
              <a:t>nehirleri arasında kalan bölgeye </a:t>
            </a:r>
            <a:r>
              <a:rPr lang="en-US" sz="3200" b="1">
                <a:solidFill>
                  <a:srgbClr val="FF0000"/>
                </a:solidFill>
                <a:cs typeface="Times New Roman" pitchFamily="18" charset="0"/>
              </a:rPr>
              <a:t>Mezopotamya </a:t>
            </a:r>
            <a:r>
              <a:rPr lang="en-US" sz="3200">
                <a:cs typeface="Times New Roman" pitchFamily="18" charset="0"/>
              </a:rPr>
              <a:t>denir. İklimin uygun</a:t>
            </a:r>
            <a:endParaRPr lang="tr-TR" sz="3200"/>
          </a:p>
          <a:p>
            <a:pPr eaLnBrk="0" hangingPunct="0"/>
            <a:r>
              <a:rPr lang="en-US" sz="3200">
                <a:cs typeface="Times New Roman" pitchFamily="18" charset="0"/>
              </a:rPr>
              <a:t>olması ve verimli araziler sebebiyle birçok uygarlığa ev sahipliği yapmıştır</a:t>
            </a:r>
            <a:r>
              <a:rPr lang="en-US" sz="3200">
                <a:solidFill>
                  <a:srgbClr val="FF0000"/>
                </a:solidFill>
                <a:cs typeface="Times New Roman" pitchFamily="18" charset="0"/>
              </a:rPr>
              <a:t>.</a:t>
            </a:r>
            <a:endParaRPr lang="en-US" sz="3200">
              <a:solidFill>
                <a:srgbClr val="FF0000"/>
              </a:solidFill>
            </a:endParaRPr>
          </a:p>
        </p:txBody>
      </p:sp>
      <p:pic>
        <p:nvPicPr>
          <p:cNvPr id="20482" name="Picture 2" descr="https://cdn.turkaramamotoru.com/tr/firat-ve-dicle-sorunu-7203.jpg"/>
          <p:cNvPicPr>
            <a:picLocks noChangeAspect="1" noChangeArrowheads="1"/>
          </p:cNvPicPr>
          <p:nvPr/>
        </p:nvPicPr>
        <p:blipFill>
          <a:blip r:embed="rId2" cstate="print"/>
          <a:srcRect/>
          <a:stretch>
            <a:fillRect/>
          </a:stretch>
        </p:blipFill>
        <p:spPr bwMode="auto">
          <a:xfrm>
            <a:off x="684213" y="2565400"/>
            <a:ext cx="7620000" cy="4200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950" y="430213"/>
            <a:ext cx="8856663" cy="3046412"/>
          </a:xfrm>
          <a:prstGeom prst="rect">
            <a:avLst/>
          </a:prstGeom>
          <a:noFill/>
          <a:ln w="9525">
            <a:noFill/>
            <a:miter lim="800000"/>
            <a:headEnd/>
            <a:tailEnd/>
          </a:ln>
        </p:spPr>
        <p:txBody>
          <a:bodyPr anchor="ctr">
            <a:spAutoFit/>
          </a:bodyPr>
          <a:lstStyle/>
          <a:p>
            <a:pPr>
              <a:tabLst>
                <a:tab pos="706438" algn="l"/>
              </a:tabLst>
            </a:pPr>
            <a:r>
              <a:rPr lang="tr-TR" sz="3200">
                <a:solidFill>
                  <a:srgbClr val="FF0000"/>
                </a:solidFill>
              </a:rPr>
              <a:t>    </a:t>
            </a:r>
            <a:r>
              <a:rPr lang="en-US" sz="3200">
                <a:solidFill>
                  <a:srgbClr val="FF0000"/>
                </a:solidFill>
              </a:rPr>
              <a:t>GÜZEL ÜLKEM (2.ünite 2.kazanım)</a:t>
            </a:r>
            <a:endParaRPr lang="tr-TR" sz="3200">
              <a:solidFill>
                <a:srgbClr val="FF0000"/>
              </a:solidFill>
            </a:endParaRPr>
          </a:p>
          <a:p>
            <a:pPr eaLnBrk="0" hangingPunct="0">
              <a:tabLst>
                <a:tab pos="706438" algn="l"/>
              </a:tabLst>
            </a:pPr>
            <a:r>
              <a:rPr lang="en-US" sz="3200" b="1">
                <a:solidFill>
                  <a:srgbClr val="FF0000"/>
                </a:solidFill>
                <a:cs typeface="Times New Roman" pitchFamily="18" charset="0"/>
              </a:rPr>
              <a:t>Doğal güzellik : </a:t>
            </a:r>
            <a:r>
              <a:rPr lang="en-US" sz="3200">
                <a:solidFill>
                  <a:srgbClr val="000000"/>
                </a:solidFill>
                <a:cs typeface="Times New Roman" pitchFamily="18" charset="0"/>
              </a:rPr>
              <a:t>Doğada insan eli değmeden oluşan ve gezilip görülebilecek özelliği olan yerlere </a:t>
            </a:r>
            <a:r>
              <a:rPr lang="en-US" sz="3200">
                <a:solidFill>
                  <a:srgbClr val="FF0000"/>
                </a:solidFill>
                <a:cs typeface="Times New Roman" pitchFamily="18" charset="0"/>
              </a:rPr>
              <a:t>doğal varlık </a:t>
            </a:r>
            <a:r>
              <a:rPr lang="en-US" sz="3200">
                <a:solidFill>
                  <a:srgbClr val="000000"/>
                </a:solidFill>
                <a:cs typeface="Times New Roman" pitchFamily="18" charset="0"/>
              </a:rPr>
              <a:t>denir.</a:t>
            </a:r>
            <a:endParaRPr lang="tr-TR" sz="3200"/>
          </a:p>
          <a:p>
            <a:pPr eaLnBrk="0" hangingPunct="0">
              <a:tabLst>
                <a:tab pos="706438" algn="l"/>
              </a:tabLst>
            </a:pPr>
            <a:r>
              <a:rPr lang="en-US" sz="3200">
                <a:solidFill>
                  <a:srgbClr val="000000"/>
                </a:solidFill>
              </a:rPr>
              <a:t>ÖRNEK: Denizler , dağlar, göller,</a:t>
            </a:r>
            <a:r>
              <a:rPr lang="tr-TR" sz="3200">
                <a:solidFill>
                  <a:srgbClr val="000000"/>
                </a:solidFill>
              </a:rPr>
              <a:t> </a:t>
            </a:r>
            <a:r>
              <a:rPr lang="en-US" sz="3200">
                <a:solidFill>
                  <a:srgbClr val="000000"/>
                </a:solidFill>
              </a:rPr>
              <a:t>şelaleler,</a:t>
            </a:r>
            <a:r>
              <a:rPr lang="tr-TR" sz="3200">
                <a:solidFill>
                  <a:srgbClr val="000000"/>
                </a:solidFill>
              </a:rPr>
              <a:t> </a:t>
            </a:r>
            <a:r>
              <a:rPr lang="en-US" sz="3200">
                <a:solidFill>
                  <a:srgbClr val="000000"/>
                </a:solidFill>
              </a:rPr>
              <a:t>mağaralar, ırmaklar, ormanlar, milli parklar. </a:t>
            </a:r>
            <a:endParaRPr lang="en-US" sz="3200"/>
          </a:p>
        </p:txBody>
      </p:sp>
      <p:pic>
        <p:nvPicPr>
          <p:cNvPr id="21506" name="Picture 2" descr="https://i.ebayimg.com/00/s/NzY4WDEwMjQ=/z/xzoAAOSwFqJWmlRX/$_45.JPG"/>
          <p:cNvPicPr>
            <a:picLocks noChangeAspect="1" noChangeArrowheads="1"/>
          </p:cNvPicPr>
          <p:nvPr/>
        </p:nvPicPr>
        <p:blipFill>
          <a:blip r:embed="rId2" cstate="print"/>
          <a:srcRect/>
          <a:stretch>
            <a:fillRect/>
          </a:stretch>
        </p:blipFill>
        <p:spPr bwMode="auto">
          <a:xfrm>
            <a:off x="107950" y="3429000"/>
            <a:ext cx="8856663" cy="33543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1253</Words>
  <PresentationFormat>Ekran Gösterisi (4:3)</PresentationFormat>
  <Paragraphs>398</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  2. ÜNİTE:   KÜLTÜR ve MİRAS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EROL OKUTAN</vt:lpstr>
    </vt:vector>
  </TitlesOfParts>
  <Manager>https://www.HangiSoru.com</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https://www.HangiSoru.com</dc:title>
  <dc:subject>https://www.HangiSoru.com</dc:subject>
  <dc:creator>https://www.HangiSoru.com</dc:creator>
  <cp:keywords>https:/www.HangiSoru.com</cp:keywords>
  <dc:description>https://www.HangiSoru.com</dc:description>
  <cp:lastModifiedBy>Öğretmenler Odası</cp:lastModifiedBy>
  <cp:revision>3</cp:revision>
  <dcterms:created xsi:type="dcterms:W3CDTF">2019-09-13T16:06:25Z</dcterms:created>
  <dcterms:modified xsi:type="dcterms:W3CDTF">2019-10-18T06:20:16Z</dcterms:modified>
  <cp:category>https://www.HangiSoru.com</cp:category>
</cp:coreProperties>
</file>