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8" r:id="rId4"/>
    <p:sldId id="258" r:id="rId5"/>
    <p:sldId id="259" r:id="rId6"/>
    <p:sldId id="269" r:id="rId7"/>
    <p:sldId id="265" r:id="rId8"/>
    <p:sldId id="267" r:id="rId9"/>
    <p:sldId id="263" r:id="rId10"/>
    <p:sldId id="271" r:id="rId11"/>
    <p:sldId id="260" r:id="rId12"/>
    <p:sldId id="261" r:id="rId13"/>
    <p:sldId id="273" r:id="rId14"/>
    <p:sldId id="274" r:id="rId15"/>
    <p:sldId id="264" r:id="rId16"/>
    <p:sldId id="270" r:id="rId17"/>
    <p:sldId id="266" r:id="rId18"/>
    <p:sldId id="262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36F616"/>
    <a:srgbClr val="FFFF66"/>
    <a:srgbClr val="F5FB11"/>
    <a:srgbClr val="D5375D"/>
    <a:srgbClr val="F11B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1C0CF-8FDF-4B11-AC74-19FC8746FE3C}" type="doc">
      <dgm:prSet loTypeId="urn:microsoft.com/office/officeart/2005/8/layout/default#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578852A2-B1E5-46E8-A58F-6CE87657565B}">
      <dgm:prSet phldrT="[Metin]"/>
      <dgm:spPr/>
      <dgm:t>
        <a:bodyPr/>
        <a:lstStyle/>
        <a:p>
          <a:r>
            <a:rPr lang="tr-TR" dirty="0" smtClean="0"/>
            <a:t>Toplumsal refah düzeyi artar.</a:t>
          </a:r>
          <a:endParaRPr lang="tr-TR" dirty="0"/>
        </a:p>
      </dgm:t>
    </dgm:pt>
    <dgm:pt modelId="{38D2159A-A735-4499-B28E-13A1EAB360DF}" type="parTrans" cxnId="{AABA3E72-34F8-4FB9-A88A-E0E9D1A232E3}">
      <dgm:prSet/>
      <dgm:spPr/>
      <dgm:t>
        <a:bodyPr/>
        <a:lstStyle/>
        <a:p>
          <a:endParaRPr lang="tr-TR"/>
        </a:p>
      </dgm:t>
    </dgm:pt>
    <dgm:pt modelId="{B67A2499-E8D9-4A5A-884E-25BC326B6FA6}" type="sibTrans" cxnId="{AABA3E72-34F8-4FB9-A88A-E0E9D1A232E3}">
      <dgm:prSet/>
      <dgm:spPr/>
      <dgm:t>
        <a:bodyPr/>
        <a:lstStyle/>
        <a:p>
          <a:endParaRPr lang="tr-TR"/>
        </a:p>
      </dgm:t>
    </dgm:pt>
    <dgm:pt modelId="{975D4741-D2CE-4112-A8F3-23D5F9A3E51C}">
      <dgm:prSet phldrT="[Metin]"/>
      <dgm:spPr/>
      <dgm:t>
        <a:bodyPr/>
        <a:lstStyle/>
        <a:p>
          <a:r>
            <a:rPr lang="tr-TR" dirty="0" smtClean="0"/>
            <a:t>Sorumluluk duygumuz gelişir.</a:t>
          </a:r>
          <a:endParaRPr lang="tr-TR" dirty="0"/>
        </a:p>
      </dgm:t>
    </dgm:pt>
    <dgm:pt modelId="{1A0D0F8E-F7F6-4BA4-9E1E-4575C70033FD}" type="parTrans" cxnId="{BA76366C-F501-46DC-90A0-D112D37544DF}">
      <dgm:prSet/>
      <dgm:spPr/>
      <dgm:t>
        <a:bodyPr/>
        <a:lstStyle/>
        <a:p>
          <a:endParaRPr lang="tr-TR"/>
        </a:p>
      </dgm:t>
    </dgm:pt>
    <dgm:pt modelId="{AA1DBC36-959F-49ED-9864-6B4C6E86C932}" type="sibTrans" cxnId="{BA76366C-F501-46DC-90A0-D112D37544DF}">
      <dgm:prSet/>
      <dgm:spPr/>
      <dgm:t>
        <a:bodyPr/>
        <a:lstStyle/>
        <a:p>
          <a:endParaRPr lang="tr-TR"/>
        </a:p>
      </dgm:t>
    </dgm:pt>
    <dgm:pt modelId="{C43F8371-9F48-4003-8A42-46E83F340370}">
      <dgm:prSet phldrT="[Metin]"/>
      <dgm:spPr/>
      <dgm:t>
        <a:bodyPr/>
        <a:lstStyle/>
        <a:p>
          <a:r>
            <a:rPr lang="tr-TR" dirty="0" smtClean="0"/>
            <a:t>Kişiliğimiz olumlu yönde gelişir.</a:t>
          </a:r>
          <a:endParaRPr lang="tr-TR" dirty="0"/>
        </a:p>
      </dgm:t>
    </dgm:pt>
    <dgm:pt modelId="{48EE7710-82F6-418F-A400-E9E0C8DB54AA}" type="parTrans" cxnId="{26C62C6A-D812-4668-B8FF-DB73FCA18041}">
      <dgm:prSet/>
      <dgm:spPr/>
      <dgm:t>
        <a:bodyPr/>
        <a:lstStyle/>
        <a:p>
          <a:endParaRPr lang="tr-TR"/>
        </a:p>
      </dgm:t>
    </dgm:pt>
    <dgm:pt modelId="{53EF233B-6F2E-4A86-8340-D6622D41A23E}" type="sibTrans" cxnId="{26C62C6A-D812-4668-B8FF-DB73FCA18041}">
      <dgm:prSet/>
      <dgm:spPr/>
      <dgm:t>
        <a:bodyPr/>
        <a:lstStyle/>
        <a:p>
          <a:endParaRPr lang="tr-TR"/>
        </a:p>
      </dgm:t>
    </dgm:pt>
    <dgm:pt modelId="{B38D9EDC-4FC1-4B8C-A497-093C511EE914}">
      <dgm:prSet phldrT="[Metin]"/>
      <dgm:spPr/>
      <dgm:t>
        <a:bodyPr/>
        <a:lstStyle/>
        <a:p>
          <a:r>
            <a:rPr lang="tr-TR" dirty="0" smtClean="0"/>
            <a:t>Birlik içinde, uyumlu yaşarız.</a:t>
          </a:r>
          <a:endParaRPr lang="tr-TR" dirty="0"/>
        </a:p>
      </dgm:t>
    </dgm:pt>
    <dgm:pt modelId="{8CA6A4EA-3E79-464D-A704-0AC97F4A9EC3}" type="parTrans" cxnId="{756894EB-3F0A-4855-883A-3244AD20AE9F}">
      <dgm:prSet/>
      <dgm:spPr/>
      <dgm:t>
        <a:bodyPr/>
        <a:lstStyle/>
        <a:p>
          <a:endParaRPr lang="tr-TR"/>
        </a:p>
      </dgm:t>
    </dgm:pt>
    <dgm:pt modelId="{BD2936AC-B72C-46B6-B70C-75688685BE11}" type="sibTrans" cxnId="{756894EB-3F0A-4855-883A-3244AD20AE9F}">
      <dgm:prSet/>
      <dgm:spPr/>
      <dgm:t>
        <a:bodyPr/>
        <a:lstStyle/>
        <a:p>
          <a:endParaRPr lang="tr-TR"/>
        </a:p>
      </dgm:t>
    </dgm:pt>
    <dgm:pt modelId="{126DD58E-2966-41BA-91CF-F1577B84CD78}">
      <dgm:prSet/>
      <dgm:spPr/>
      <dgm:t>
        <a:bodyPr/>
        <a:lstStyle/>
        <a:p>
          <a:r>
            <a:rPr lang="tr-TR" dirty="0" smtClean="0"/>
            <a:t>Güven duygumuz artar.</a:t>
          </a:r>
          <a:endParaRPr lang="tr-TR" dirty="0"/>
        </a:p>
      </dgm:t>
    </dgm:pt>
    <dgm:pt modelId="{BE75FD7A-5D7C-4669-9A1E-2227CEE84796}" type="parTrans" cxnId="{3036F718-7AFD-4EAA-9955-C37B21CF3BDB}">
      <dgm:prSet/>
      <dgm:spPr/>
      <dgm:t>
        <a:bodyPr/>
        <a:lstStyle/>
        <a:p>
          <a:endParaRPr lang="tr-TR"/>
        </a:p>
      </dgm:t>
    </dgm:pt>
    <dgm:pt modelId="{73D191C6-E6FE-4676-8C39-993A003A2F7E}" type="sibTrans" cxnId="{3036F718-7AFD-4EAA-9955-C37B21CF3BDB}">
      <dgm:prSet/>
      <dgm:spPr/>
      <dgm:t>
        <a:bodyPr/>
        <a:lstStyle/>
        <a:p>
          <a:endParaRPr lang="tr-TR"/>
        </a:p>
      </dgm:t>
    </dgm:pt>
    <dgm:pt modelId="{CE524D52-EF27-4B1B-947B-0D78672C072E}">
      <dgm:prSet/>
      <dgm:spPr/>
      <dgm:t>
        <a:bodyPr/>
        <a:lstStyle/>
        <a:p>
          <a:r>
            <a:rPr lang="tr-TR" dirty="0" smtClean="0"/>
            <a:t>Karşılıklı ilişkiler güçlenir.</a:t>
          </a:r>
          <a:endParaRPr lang="tr-TR" dirty="0"/>
        </a:p>
      </dgm:t>
    </dgm:pt>
    <dgm:pt modelId="{D9932001-6B5E-46E1-92AE-6956BC42711D}" type="parTrans" cxnId="{B1BB29D1-CBA0-4569-9FA2-C2DE6BB051AB}">
      <dgm:prSet/>
      <dgm:spPr/>
      <dgm:t>
        <a:bodyPr/>
        <a:lstStyle/>
        <a:p>
          <a:endParaRPr lang="tr-TR"/>
        </a:p>
      </dgm:t>
    </dgm:pt>
    <dgm:pt modelId="{D5B8FF6F-15E4-4EAF-93FF-707CF2588682}" type="sibTrans" cxnId="{B1BB29D1-CBA0-4569-9FA2-C2DE6BB051AB}">
      <dgm:prSet/>
      <dgm:spPr/>
      <dgm:t>
        <a:bodyPr/>
        <a:lstStyle/>
        <a:p>
          <a:endParaRPr lang="tr-TR"/>
        </a:p>
      </dgm:t>
    </dgm:pt>
    <dgm:pt modelId="{E7D7AF72-D926-4B32-B03A-44AFC852C2CA}" type="pres">
      <dgm:prSet presAssocID="{5781C0CF-8FDF-4B11-AC74-19FC8746FE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41A287F-1BB4-4148-826E-87836BB23341}" type="pres">
      <dgm:prSet presAssocID="{126DD58E-2966-41BA-91CF-F1577B84CD7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F6AAA0-9B43-4C09-BD8D-CD8B1A750840}" type="pres">
      <dgm:prSet presAssocID="{73D191C6-E6FE-4676-8C39-993A003A2F7E}" presName="sibTrans" presStyleCnt="0"/>
      <dgm:spPr/>
    </dgm:pt>
    <dgm:pt modelId="{0FA300CB-A5AF-410F-BFBC-3D3B0F65DF0C}" type="pres">
      <dgm:prSet presAssocID="{578852A2-B1E5-46E8-A58F-6CE87657565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9AF13E-EF2C-4E44-814E-80245BD62E7C}" type="pres">
      <dgm:prSet presAssocID="{B67A2499-E8D9-4A5A-884E-25BC326B6FA6}" presName="sibTrans" presStyleCnt="0"/>
      <dgm:spPr/>
    </dgm:pt>
    <dgm:pt modelId="{52E6F15A-C469-40EE-8320-39D34B23FDCE}" type="pres">
      <dgm:prSet presAssocID="{CE524D52-EF27-4B1B-947B-0D78672C072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771484-17F5-4F71-9B6D-FA61C8DFC3D4}" type="pres">
      <dgm:prSet presAssocID="{D5B8FF6F-15E4-4EAF-93FF-707CF2588682}" presName="sibTrans" presStyleCnt="0"/>
      <dgm:spPr/>
    </dgm:pt>
    <dgm:pt modelId="{70568903-1646-46D6-9D6F-4EC2EA1B4E93}" type="pres">
      <dgm:prSet presAssocID="{975D4741-D2CE-4112-A8F3-23D5F9A3E51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E9E570-7F12-4F20-9FAF-7CA5FAA3755C}" type="pres">
      <dgm:prSet presAssocID="{AA1DBC36-959F-49ED-9864-6B4C6E86C932}" presName="sibTrans" presStyleCnt="0"/>
      <dgm:spPr/>
    </dgm:pt>
    <dgm:pt modelId="{861E5555-69C8-4E5A-910B-ED530F3BE8AF}" type="pres">
      <dgm:prSet presAssocID="{C43F8371-9F48-4003-8A42-46E83F3403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7094D9-54B8-4A2B-9D44-96AB0DEED74F}" type="pres">
      <dgm:prSet presAssocID="{53EF233B-6F2E-4A86-8340-D6622D41A23E}" presName="sibTrans" presStyleCnt="0"/>
      <dgm:spPr/>
    </dgm:pt>
    <dgm:pt modelId="{CDBE8F0C-633E-4066-A740-CD4F27230EBF}" type="pres">
      <dgm:prSet presAssocID="{B38D9EDC-4FC1-4B8C-A497-093C511EE91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282336-DD26-4D56-8204-91F2F821ED46}" type="presOf" srcId="{578852A2-B1E5-46E8-A58F-6CE87657565B}" destId="{0FA300CB-A5AF-410F-BFBC-3D3B0F65DF0C}" srcOrd="0" destOrd="0" presId="urn:microsoft.com/office/officeart/2005/8/layout/default#1"/>
    <dgm:cxn modelId="{13B69BAC-D031-4BC4-97DD-CC6C63AF3691}" type="presOf" srcId="{5781C0CF-8FDF-4B11-AC74-19FC8746FE3C}" destId="{E7D7AF72-D926-4B32-B03A-44AFC852C2CA}" srcOrd="0" destOrd="0" presId="urn:microsoft.com/office/officeart/2005/8/layout/default#1"/>
    <dgm:cxn modelId="{BA76366C-F501-46DC-90A0-D112D37544DF}" srcId="{5781C0CF-8FDF-4B11-AC74-19FC8746FE3C}" destId="{975D4741-D2CE-4112-A8F3-23D5F9A3E51C}" srcOrd="3" destOrd="0" parTransId="{1A0D0F8E-F7F6-4BA4-9E1E-4575C70033FD}" sibTransId="{AA1DBC36-959F-49ED-9864-6B4C6E86C932}"/>
    <dgm:cxn modelId="{B1BB29D1-CBA0-4569-9FA2-C2DE6BB051AB}" srcId="{5781C0CF-8FDF-4B11-AC74-19FC8746FE3C}" destId="{CE524D52-EF27-4B1B-947B-0D78672C072E}" srcOrd="2" destOrd="0" parTransId="{D9932001-6B5E-46E1-92AE-6956BC42711D}" sibTransId="{D5B8FF6F-15E4-4EAF-93FF-707CF2588682}"/>
    <dgm:cxn modelId="{AABA3E72-34F8-4FB9-A88A-E0E9D1A232E3}" srcId="{5781C0CF-8FDF-4B11-AC74-19FC8746FE3C}" destId="{578852A2-B1E5-46E8-A58F-6CE87657565B}" srcOrd="1" destOrd="0" parTransId="{38D2159A-A735-4499-B28E-13A1EAB360DF}" sibTransId="{B67A2499-E8D9-4A5A-884E-25BC326B6FA6}"/>
    <dgm:cxn modelId="{26C62C6A-D812-4668-B8FF-DB73FCA18041}" srcId="{5781C0CF-8FDF-4B11-AC74-19FC8746FE3C}" destId="{C43F8371-9F48-4003-8A42-46E83F340370}" srcOrd="4" destOrd="0" parTransId="{48EE7710-82F6-418F-A400-E9E0C8DB54AA}" sibTransId="{53EF233B-6F2E-4A86-8340-D6622D41A23E}"/>
    <dgm:cxn modelId="{756894EB-3F0A-4855-883A-3244AD20AE9F}" srcId="{5781C0CF-8FDF-4B11-AC74-19FC8746FE3C}" destId="{B38D9EDC-4FC1-4B8C-A497-093C511EE914}" srcOrd="5" destOrd="0" parTransId="{8CA6A4EA-3E79-464D-A704-0AC97F4A9EC3}" sibTransId="{BD2936AC-B72C-46B6-B70C-75688685BE11}"/>
    <dgm:cxn modelId="{F8D750E4-E3B1-40E2-90E5-FD91B4A6E7DD}" type="presOf" srcId="{CE524D52-EF27-4B1B-947B-0D78672C072E}" destId="{52E6F15A-C469-40EE-8320-39D34B23FDCE}" srcOrd="0" destOrd="0" presId="urn:microsoft.com/office/officeart/2005/8/layout/default#1"/>
    <dgm:cxn modelId="{849ECB4E-054E-45F2-9B1E-7D0AF44DD640}" type="presOf" srcId="{B38D9EDC-4FC1-4B8C-A497-093C511EE914}" destId="{CDBE8F0C-633E-4066-A740-CD4F27230EBF}" srcOrd="0" destOrd="0" presId="urn:microsoft.com/office/officeart/2005/8/layout/default#1"/>
    <dgm:cxn modelId="{3036F718-7AFD-4EAA-9955-C37B21CF3BDB}" srcId="{5781C0CF-8FDF-4B11-AC74-19FC8746FE3C}" destId="{126DD58E-2966-41BA-91CF-F1577B84CD78}" srcOrd="0" destOrd="0" parTransId="{BE75FD7A-5D7C-4669-9A1E-2227CEE84796}" sibTransId="{73D191C6-E6FE-4676-8C39-993A003A2F7E}"/>
    <dgm:cxn modelId="{45D06CEC-FC51-43FA-B891-82F3F0DBD746}" type="presOf" srcId="{126DD58E-2966-41BA-91CF-F1577B84CD78}" destId="{941A287F-1BB4-4148-826E-87836BB23341}" srcOrd="0" destOrd="0" presId="urn:microsoft.com/office/officeart/2005/8/layout/default#1"/>
    <dgm:cxn modelId="{58F5B951-BCD0-46B0-B11E-79CA015C0115}" type="presOf" srcId="{C43F8371-9F48-4003-8A42-46E83F340370}" destId="{861E5555-69C8-4E5A-910B-ED530F3BE8AF}" srcOrd="0" destOrd="0" presId="urn:microsoft.com/office/officeart/2005/8/layout/default#1"/>
    <dgm:cxn modelId="{33430E2D-ECD9-432B-A9E0-0D99953A7F35}" type="presOf" srcId="{975D4741-D2CE-4112-A8F3-23D5F9A3E51C}" destId="{70568903-1646-46D6-9D6F-4EC2EA1B4E93}" srcOrd="0" destOrd="0" presId="urn:microsoft.com/office/officeart/2005/8/layout/default#1"/>
    <dgm:cxn modelId="{423B51CE-CC07-44C9-AA28-4BAA2FA6BCA6}" type="presParOf" srcId="{E7D7AF72-D926-4B32-B03A-44AFC852C2CA}" destId="{941A287F-1BB4-4148-826E-87836BB23341}" srcOrd="0" destOrd="0" presId="urn:microsoft.com/office/officeart/2005/8/layout/default#1"/>
    <dgm:cxn modelId="{FC2F6DAA-08D2-4703-A77F-78CCD47AB51D}" type="presParOf" srcId="{E7D7AF72-D926-4B32-B03A-44AFC852C2CA}" destId="{6DF6AAA0-9B43-4C09-BD8D-CD8B1A750840}" srcOrd="1" destOrd="0" presId="urn:microsoft.com/office/officeart/2005/8/layout/default#1"/>
    <dgm:cxn modelId="{258EC4B1-7A7E-40FE-B5E7-0DE6D9CA5187}" type="presParOf" srcId="{E7D7AF72-D926-4B32-B03A-44AFC852C2CA}" destId="{0FA300CB-A5AF-410F-BFBC-3D3B0F65DF0C}" srcOrd="2" destOrd="0" presId="urn:microsoft.com/office/officeart/2005/8/layout/default#1"/>
    <dgm:cxn modelId="{1C5C1C62-2C2E-4C03-A2D4-A91553C7EDBD}" type="presParOf" srcId="{E7D7AF72-D926-4B32-B03A-44AFC852C2CA}" destId="{049AF13E-EF2C-4E44-814E-80245BD62E7C}" srcOrd="3" destOrd="0" presId="urn:microsoft.com/office/officeart/2005/8/layout/default#1"/>
    <dgm:cxn modelId="{52A70825-3DC5-4AC1-BF4E-64D05F4AD980}" type="presParOf" srcId="{E7D7AF72-D926-4B32-B03A-44AFC852C2CA}" destId="{52E6F15A-C469-40EE-8320-39D34B23FDCE}" srcOrd="4" destOrd="0" presId="urn:microsoft.com/office/officeart/2005/8/layout/default#1"/>
    <dgm:cxn modelId="{A8690A23-A4E6-49C4-AEF1-4E09E8D701A2}" type="presParOf" srcId="{E7D7AF72-D926-4B32-B03A-44AFC852C2CA}" destId="{85771484-17F5-4F71-9B6D-FA61C8DFC3D4}" srcOrd="5" destOrd="0" presId="urn:microsoft.com/office/officeart/2005/8/layout/default#1"/>
    <dgm:cxn modelId="{D12F994A-E139-4C6A-B598-CDC0EB585C8A}" type="presParOf" srcId="{E7D7AF72-D926-4B32-B03A-44AFC852C2CA}" destId="{70568903-1646-46D6-9D6F-4EC2EA1B4E93}" srcOrd="6" destOrd="0" presId="urn:microsoft.com/office/officeart/2005/8/layout/default#1"/>
    <dgm:cxn modelId="{E0916FF2-92AF-497A-B575-9D51A4E4D856}" type="presParOf" srcId="{E7D7AF72-D926-4B32-B03A-44AFC852C2CA}" destId="{4BE9E570-7F12-4F20-9FAF-7CA5FAA3755C}" srcOrd="7" destOrd="0" presId="urn:microsoft.com/office/officeart/2005/8/layout/default#1"/>
    <dgm:cxn modelId="{6736A7EA-C950-469B-8E0B-AC0318D3E7B4}" type="presParOf" srcId="{E7D7AF72-D926-4B32-B03A-44AFC852C2CA}" destId="{861E5555-69C8-4E5A-910B-ED530F3BE8AF}" srcOrd="8" destOrd="0" presId="urn:microsoft.com/office/officeart/2005/8/layout/default#1"/>
    <dgm:cxn modelId="{BB2EF9B7-00C7-42BC-9885-321613B7408C}" type="presParOf" srcId="{E7D7AF72-D926-4B32-B03A-44AFC852C2CA}" destId="{5E7094D9-54B8-4A2B-9D44-96AB0DEED74F}" srcOrd="9" destOrd="0" presId="urn:microsoft.com/office/officeart/2005/8/layout/default#1"/>
    <dgm:cxn modelId="{566A59CA-5BAD-4EAB-8639-C0FE95C42229}" type="presParOf" srcId="{E7D7AF72-D926-4B32-B03A-44AFC852C2CA}" destId="{CDBE8F0C-633E-4066-A740-CD4F27230EBF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1A287F-1BB4-4148-826E-87836BB23341}">
      <dsp:nvSpPr>
        <dsp:cNvPr id="0" name=""/>
        <dsp:cNvSpPr/>
      </dsp:nvSpPr>
      <dsp:spPr>
        <a:xfrm>
          <a:off x="0" y="685216"/>
          <a:ext cx="2857499" cy="17145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Güven duygumuz artar.</a:t>
          </a:r>
          <a:endParaRPr lang="tr-TR" sz="3400" kern="1200" dirty="0"/>
        </a:p>
      </dsp:txBody>
      <dsp:txXfrm>
        <a:off x="0" y="685216"/>
        <a:ext cx="2857499" cy="1714500"/>
      </dsp:txXfrm>
    </dsp:sp>
    <dsp:sp modelId="{0FA300CB-A5AF-410F-BFBC-3D3B0F65DF0C}">
      <dsp:nvSpPr>
        <dsp:cNvPr id="0" name=""/>
        <dsp:cNvSpPr/>
      </dsp:nvSpPr>
      <dsp:spPr>
        <a:xfrm>
          <a:off x="3143250" y="685216"/>
          <a:ext cx="2857499" cy="1714500"/>
        </a:xfrm>
        <a:prstGeom prst="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Toplumsal refah düzeyi artar.</a:t>
          </a:r>
          <a:endParaRPr lang="tr-TR" sz="3400" kern="1200" dirty="0"/>
        </a:p>
      </dsp:txBody>
      <dsp:txXfrm>
        <a:off x="3143250" y="685216"/>
        <a:ext cx="2857499" cy="1714500"/>
      </dsp:txXfrm>
    </dsp:sp>
    <dsp:sp modelId="{52E6F15A-C469-40EE-8320-39D34B23FDCE}">
      <dsp:nvSpPr>
        <dsp:cNvPr id="0" name=""/>
        <dsp:cNvSpPr/>
      </dsp:nvSpPr>
      <dsp:spPr>
        <a:xfrm>
          <a:off x="6286500" y="685216"/>
          <a:ext cx="2857499" cy="1714500"/>
        </a:xfrm>
        <a:prstGeom prst="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Karşılıklı ilişkiler güçlenir.</a:t>
          </a:r>
          <a:endParaRPr lang="tr-TR" sz="3400" kern="1200" dirty="0"/>
        </a:p>
      </dsp:txBody>
      <dsp:txXfrm>
        <a:off x="6286500" y="685216"/>
        <a:ext cx="2857499" cy="1714500"/>
      </dsp:txXfrm>
    </dsp:sp>
    <dsp:sp modelId="{70568903-1646-46D6-9D6F-4EC2EA1B4E93}">
      <dsp:nvSpPr>
        <dsp:cNvPr id="0" name=""/>
        <dsp:cNvSpPr/>
      </dsp:nvSpPr>
      <dsp:spPr>
        <a:xfrm>
          <a:off x="0" y="2685467"/>
          <a:ext cx="2857499" cy="1714500"/>
        </a:xfrm>
        <a:prstGeom prst="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Sorumluluk duygumuz gelişir.</a:t>
          </a:r>
          <a:endParaRPr lang="tr-TR" sz="3400" kern="1200" dirty="0"/>
        </a:p>
      </dsp:txBody>
      <dsp:txXfrm>
        <a:off x="0" y="2685467"/>
        <a:ext cx="2857499" cy="1714500"/>
      </dsp:txXfrm>
    </dsp:sp>
    <dsp:sp modelId="{861E5555-69C8-4E5A-910B-ED530F3BE8AF}">
      <dsp:nvSpPr>
        <dsp:cNvPr id="0" name=""/>
        <dsp:cNvSpPr/>
      </dsp:nvSpPr>
      <dsp:spPr>
        <a:xfrm>
          <a:off x="3143250" y="2685466"/>
          <a:ext cx="2857499" cy="1714500"/>
        </a:xfrm>
        <a:prstGeom prst="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Kişiliğimiz olumlu yönde gelişir.</a:t>
          </a:r>
          <a:endParaRPr lang="tr-TR" sz="3400" kern="1200" dirty="0"/>
        </a:p>
      </dsp:txBody>
      <dsp:txXfrm>
        <a:off x="3143250" y="2685466"/>
        <a:ext cx="2857499" cy="1714500"/>
      </dsp:txXfrm>
    </dsp:sp>
    <dsp:sp modelId="{CDBE8F0C-633E-4066-A740-CD4F27230EBF}">
      <dsp:nvSpPr>
        <dsp:cNvPr id="0" name=""/>
        <dsp:cNvSpPr/>
      </dsp:nvSpPr>
      <dsp:spPr>
        <a:xfrm>
          <a:off x="6286500" y="2685466"/>
          <a:ext cx="2857499" cy="1714500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Birlik içinde, uyumlu yaşarız.</a:t>
          </a:r>
          <a:endParaRPr lang="tr-TR" sz="3400" kern="1200" dirty="0"/>
        </a:p>
      </dsp:txBody>
      <dsp:txXfrm>
        <a:off x="6286500" y="2685466"/>
        <a:ext cx="2857499" cy="171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0776-87FE-4D52-983A-1C8D6E76E4D3}" type="datetimeFigureOut">
              <a:rPr lang="tr-TR" smtClean="0"/>
              <a:pPr/>
              <a:t>7.10.2018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FA01F-402E-421B-B98B-98514E6BAD5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139AF-E130-4C95-A116-8BEDB60FA17F}" type="datetimeFigureOut">
              <a:rPr lang="tr-TR" smtClean="0"/>
              <a:pPr/>
              <a:t>7.10.2018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BDFC1-E701-410E-9CAE-52A7217B4B2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7.10.2018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7.10.2018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7.10.2018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827584" y="836712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HAKLARIMIZ VE SORUMLULUKLARIMIZ</a:t>
            </a:r>
            <a:endParaRPr lang="tr-TR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932040" y="333070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tr-T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Metin Ercan CAN</a:t>
            </a:r>
          </a:p>
          <a:p>
            <a:pPr algn="ctr"/>
            <a:r>
              <a:rPr lang="tr-T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Elmalı Ortaokulu</a:t>
            </a:r>
          </a:p>
          <a:p>
            <a:pPr algn="ctr"/>
            <a:r>
              <a:rPr lang="tr-T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ÇAMELİ/DENİZLİ</a:t>
            </a:r>
            <a:endParaRPr lang="tr-T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92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Manyetik Disk 3"/>
          <p:cNvSpPr/>
          <p:nvPr/>
        </p:nvSpPr>
        <p:spPr>
          <a:xfrm>
            <a:off x="107504" y="1628800"/>
            <a:ext cx="3960440" cy="4869160"/>
          </a:xfrm>
          <a:prstGeom prst="flowChartMagneticDisk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kış Çizelgesi: Manyetik Disk 4"/>
          <p:cNvSpPr/>
          <p:nvPr/>
        </p:nvSpPr>
        <p:spPr>
          <a:xfrm>
            <a:off x="5126948" y="1628800"/>
            <a:ext cx="3960440" cy="4869160"/>
          </a:xfrm>
          <a:prstGeom prst="flowChartMagneticDisk">
            <a:avLst/>
          </a:prstGeom>
          <a:solidFill>
            <a:srgbClr val="36F61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251520" y="908720"/>
            <a:ext cx="3744416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EVDEKİ HAKLARIMIZ</a:t>
            </a:r>
            <a:endParaRPr lang="tr-TR" sz="32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5126948" y="908720"/>
            <a:ext cx="3744416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OKULDAKİ HAKLARIMIZ</a:t>
            </a:r>
            <a:endParaRPr lang="tr-TR" sz="2800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79512" y="4855658"/>
            <a:ext cx="3888432" cy="10938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Dengeli ve düzenli beslenmemiz için ailemizin gerekli koşulları sağlaması</a:t>
            </a:r>
            <a:endParaRPr lang="tr-TR" sz="2000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179512" y="3564190"/>
            <a:ext cx="3888432" cy="10938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16 yaşına kadar hiçbir işte çalıştırılmamak</a:t>
            </a:r>
            <a:endParaRPr lang="tr-TR" sz="2400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5162952" y="3631333"/>
            <a:ext cx="3888432" cy="10938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Tenefüse çıkmak</a:t>
            </a:r>
            <a:endParaRPr lang="tr-TR" sz="2800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5145284" y="4840161"/>
            <a:ext cx="3888432" cy="10938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Eğitim gördüğümüz yerin temiz ve düzenli olması</a:t>
            </a:r>
            <a:endParaRPr lang="tr-TR" sz="2000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5198956" y="2420888"/>
            <a:ext cx="3888432" cy="10938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Temel eğitim görmek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371551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6552" y="1772816"/>
            <a:ext cx="4324350" cy="5467350"/>
          </a:xfrm>
          <a:prstGeom prst="rect">
            <a:avLst/>
          </a:prstGeom>
        </p:spPr>
      </p:pic>
      <p:sp>
        <p:nvSpPr>
          <p:cNvPr id="6" name="Bulut Belirtme Çizgisi 5"/>
          <p:cNvSpPr/>
          <p:nvPr/>
        </p:nvSpPr>
        <p:spPr>
          <a:xfrm>
            <a:off x="971600" y="476672"/>
            <a:ext cx="3528392" cy="2304256"/>
          </a:xfrm>
          <a:prstGeom prst="cloudCallou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SORUMLULUK NEDİR?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3927798" y="2132856"/>
            <a:ext cx="4608512" cy="22322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Bir gruba üye olan bireylerin üstlendiği rolün gereklerini yerine getirmesidir. 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3958792" y="4653136"/>
            <a:ext cx="4608512" cy="194421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Ailede</a:t>
            </a:r>
            <a:r>
              <a:rPr lang="tr-TR" sz="2400" dirty="0"/>
              <a:t>, okulda, </a:t>
            </a:r>
            <a:r>
              <a:rPr lang="tr-TR" sz="2400" dirty="0" smtClean="0"/>
              <a:t>arkadaş </a:t>
            </a:r>
            <a:r>
              <a:rPr lang="tr-TR" sz="2400" dirty="0"/>
              <a:t>grubunda sorumluluklarımız vardır. </a:t>
            </a:r>
          </a:p>
        </p:txBody>
      </p:sp>
    </p:spTree>
    <p:extLst>
      <p:ext uri="{BB962C8B-B14F-4D97-AF65-F5344CB8AC3E}">
        <p14:creationId xmlns:p14="http://schemas.microsoft.com/office/powerpoint/2010/main" xmlns="" val="132062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karı Şerit 3"/>
          <p:cNvSpPr/>
          <p:nvPr/>
        </p:nvSpPr>
        <p:spPr>
          <a:xfrm>
            <a:off x="2195736" y="188640"/>
            <a:ext cx="4536504" cy="1008112"/>
          </a:xfrm>
          <a:prstGeom prst="ribbon2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ÖRNEĞİN</a:t>
            </a:r>
            <a:endParaRPr lang="tr-TR" sz="3600" dirty="0"/>
          </a:p>
        </p:txBody>
      </p:sp>
      <p:sp>
        <p:nvSpPr>
          <p:cNvPr id="5" name="Oval 4"/>
          <p:cNvSpPr/>
          <p:nvPr/>
        </p:nvSpPr>
        <p:spPr>
          <a:xfrm>
            <a:off x="503548" y="1484784"/>
            <a:ext cx="7920880" cy="19442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Okula </a:t>
            </a:r>
            <a:r>
              <a:rPr lang="tr-TR" sz="2000" dirty="0"/>
              <a:t>zamanında gelip, derslerine zamanında giren, öğretmenin verdiği görevi zamanında yapan bir öğrenci sorumluluğunu yerine getirmiĢ olur. Aksini yapan öğrenci sorumsuz öğrenci olarak kabul edilir.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3140968"/>
            <a:ext cx="4919827" cy="40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871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827584" y="476672"/>
            <a:ext cx="7560840" cy="115212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Hak ve Sorumluluklarımız arasında çok sıkı bir bağlantı vardır.</a:t>
            </a:r>
          </a:p>
          <a:p>
            <a:pPr algn="ctr"/>
            <a:r>
              <a:rPr lang="tr-TR" sz="2000" dirty="0" smtClean="0"/>
              <a:t>Örneğin;</a:t>
            </a:r>
            <a:endParaRPr lang="tr-TR" sz="2000" dirty="0"/>
          </a:p>
        </p:txBody>
      </p:sp>
      <p:sp>
        <p:nvSpPr>
          <p:cNvPr id="7" name="Dikey Kaydırma 6"/>
          <p:cNvSpPr/>
          <p:nvPr/>
        </p:nvSpPr>
        <p:spPr>
          <a:xfrm>
            <a:off x="1907704" y="1988840"/>
            <a:ext cx="4968552" cy="3672408"/>
          </a:xfrm>
          <a:prstGeom prst="verticalScroll">
            <a:avLst/>
          </a:prstGeom>
          <a:solidFill>
            <a:srgbClr val="36F6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Evde müzik dinlemek </a:t>
            </a:r>
            <a:r>
              <a:rPr lang="tr-T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HAKKIMIZ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’dır. Müzik dinlerken başkalarını rahatsız etmemek ise </a:t>
            </a:r>
            <a:r>
              <a:rPr lang="tr-T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SORUMLULUĞUMUZ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’dur.</a:t>
            </a:r>
          </a:p>
        </p:txBody>
      </p:sp>
    </p:spTree>
    <p:extLst>
      <p:ext uri="{BB962C8B-B14F-4D97-AF65-F5344CB8AC3E}">
        <p14:creationId xmlns:p14="http://schemas.microsoft.com/office/powerpoint/2010/main" xmlns="" val="105772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Sıralı Erişimli Depolama 3"/>
          <p:cNvSpPr/>
          <p:nvPr/>
        </p:nvSpPr>
        <p:spPr>
          <a:xfrm>
            <a:off x="107504" y="2924944"/>
            <a:ext cx="3960440" cy="3384376"/>
          </a:xfrm>
          <a:prstGeom prst="flowChartMagneticTap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kış Çizelgesi: Sıralı Erişimli Depolama 4"/>
          <p:cNvSpPr/>
          <p:nvPr/>
        </p:nvSpPr>
        <p:spPr>
          <a:xfrm>
            <a:off x="4860032" y="2924944"/>
            <a:ext cx="3960440" cy="3384376"/>
          </a:xfrm>
          <a:prstGeom prst="flowChartMagneticTap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611560" y="2320025"/>
            <a:ext cx="3024336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HAK</a:t>
            </a:r>
            <a:endParaRPr lang="tr-TR" sz="36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5328084" y="2320025"/>
            <a:ext cx="3024336" cy="646331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SORUMLULUK</a:t>
            </a:r>
            <a:endParaRPr lang="tr-TR" sz="3600" b="1" dirty="0"/>
          </a:p>
        </p:txBody>
      </p:sp>
      <p:sp>
        <p:nvSpPr>
          <p:cNvPr id="9" name="Oval 8"/>
          <p:cNvSpPr/>
          <p:nvPr/>
        </p:nvSpPr>
        <p:spPr>
          <a:xfrm>
            <a:off x="2843808" y="431803"/>
            <a:ext cx="3456384" cy="1800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Tenefüsteyken oyun oynamak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5536" y="4365104"/>
            <a:ext cx="3456384" cy="1800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Tenefüsteyken oyun oynamak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43808" y="445230"/>
            <a:ext cx="3456384" cy="1800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Tarihi ve kültürel değerleri korumak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12060" y="4365104"/>
            <a:ext cx="3456384" cy="1800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Tarihi ve kültürel değerleri korumak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43808" y="426123"/>
            <a:ext cx="3456384" cy="1800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Odamızı düzenli tutmak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12060" y="4149080"/>
            <a:ext cx="3456384" cy="1800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Odamızı düzenli tutmak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43808" y="426123"/>
            <a:ext cx="3456384" cy="18002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Hastahanede muayene olmak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5536" y="4143400"/>
            <a:ext cx="3456384" cy="18002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Hastahanede muayene olmak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44133" y="458982"/>
            <a:ext cx="3456384" cy="1800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Sınıf kurallarına uymak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5112060" y="3717032"/>
            <a:ext cx="3456384" cy="1800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Sınıf kurallarına uymak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9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23528" y="1844824"/>
            <a:ext cx="8568952" cy="3539430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tr-TR" sz="3200" dirty="0" smtClean="0"/>
              <a:t>	Aşağıdakilerden hangisi, öncelikle </a:t>
            </a:r>
            <a:r>
              <a:rPr lang="tr-TR" sz="3200" dirty="0"/>
              <a:t>kendimize karşı </a:t>
            </a:r>
            <a:r>
              <a:rPr lang="tr-TR" sz="3200" dirty="0" smtClean="0"/>
              <a:t>olan sorumluluklarımızdandır</a:t>
            </a:r>
            <a:r>
              <a:rPr lang="tr-TR" sz="3200" dirty="0"/>
              <a:t>? </a:t>
            </a:r>
            <a:r>
              <a:rPr lang="tr-TR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DPY </a:t>
            </a:r>
            <a:r>
              <a:rPr lang="tr-TR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</a:t>
            </a:r>
          </a:p>
          <a:p>
            <a:endParaRPr lang="tr-TR" sz="3200" dirty="0"/>
          </a:p>
          <a:p>
            <a:r>
              <a:rPr lang="tr-TR" sz="3200" dirty="0"/>
              <a:t>A) Büyüklerimizin sözünü dinlemek</a:t>
            </a:r>
          </a:p>
          <a:p>
            <a:r>
              <a:rPr lang="tr-TR" sz="3200" dirty="0"/>
              <a:t>B) Bilgimizi ve görgümüzü artırmak</a:t>
            </a:r>
          </a:p>
          <a:p>
            <a:r>
              <a:rPr lang="tr-TR" sz="3200" dirty="0"/>
              <a:t>C) Çevreyi kirletenleri uyarmak</a:t>
            </a:r>
          </a:p>
          <a:p>
            <a:r>
              <a:rPr lang="tr-TR" sz="3200" dirty="0"/>
              <a:t>D) Çevremizde ihtiyacı olanlara </a:t>
            </a:r>
            <a:r>
              <a:rPr lang="tr-TR" sz="3200" dirty="0" smtClean="0"/>
              <a:t>yardım etmek</a:t>
            </a:r>
            <a:endParaRPr lang="tr-TR" sz="3200" dirty="0"/>
          </a:p>
        </p:txBody>
      </p:sp>
      <p:sp>
        <p:nvSpPr>
          <p:cNvPr id="6" name="Patlama 2 5"/>
          <p:cNvSpPr/>
          <p:nvPr/>
        </p:nvSpPr>
        <p:spPr>
          <a:xfrm>
            <a:off x="-108520" y="3718493"/>
            <a:ext cx="1080120" cy="72008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8077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56984" cy="5760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31601" y="5517232"/>
            <a:ext cx="827584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4819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1412776"/>
            <a:ext cx="8712968" cy="452431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3600" dirty="0"/>
              <a:t>	</a:t>
            </a:r>
            <a:r>
              <a:rPr lang="tr-TR" sz="3600" dirty="0" smtClean="0"/>
              <a:t>Seçme </a:t>
            </a:r>
            <a:r>
              <a:rPr lang="tr-TR" sz="3600" dirty="0"/>
              <a:t>ve seçilme hakkımızın </a:t>
            </a:r>
            <a:r>
              <a:rPr lang="tr-TR" sz="3600" dirty="0" smtClean="0"/>
              <a:t>bize yüklediği </a:t>
            </a:r>
            <a:r>
              <a:rPr lang="tr-TR" sz="3600" dirty="0"/>
              <a:t>sorumluluk </a:t>
            </a:r>
            <a:r>
              <a:rPr lang="tr-TR" sz="3600" dirty="0" smtClean="0"/>
              <a:t>aşağıdakilerden hangisidir</a:t>
            </a:r>
            <a:r>
              <a:rPr lang="tr-TR" sz="3600" dirty="0"/>
              <a:t>? </a:t>
            </a:r>
            <a:r>
              <a:rPr lang="tr-T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DPY </a:t>
            </a:r>
            <a:r>
              <a:rPr lang="tr-T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</a:t>
            </a:r>
          </a:p>
          <a:p>
            <a:endParaRPr lang="tr-TR" sz="3600" dirty="0"/>
          </a:p>
          <a:p>
            <a:r>
              <a:rPr lang="tr-TR" sz="3600" dirty="0"/>
              <a:t>A) Seçimlerde oy kullanmak</a:t>
            </a:r>
          </a:p>
          <a:p>
            <a:r>
              <a:rPr lang="tr-TR" sz="3600" dirty="0"/>
              <a:t>B) Bilgimizi ve görgümüzü arttırmak</a:t>
            </a:r>
          </a:p>
          <a:p>
            <a:r>
              <a:rPr lang="tr-TR" sz="3600" dirty="0"/>
              <a:t>C) İşimizi zamanında yapmak</a:t>
            </a:r>
          </a:p>
          <a:p>
            <a:r>
              <a:rPr lang="tr-TR" sz="3600" dirty="0"/>
              <a:t>D) Çevremizle sağlıklı iletişim kurmak</a:t>
            </a:r>
          </a:p>
        </p:txBody>
      </p:sp>
      <p:sp>
        <p:nvSpPr>
          <p:cNvPr id="5" name="Oval 4"/>
          <p:cNvSpPr/>
          <p:nvPr/>
        </p:nvSpPr>
        <p:spPr>
          <a:xfrm>
            <a:off x="0" y="3674933"/>
            <a:ext cx="864096" cy="54615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3894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899592" y="404664"/>
            <a:ext cx="7344816" cy="1368152"/>
          </a:xfrm>
          <a:prstGeom prst="roundRect">
            <a:avLst/>
          </a:prstGeom>
          <a:solidFill>
            <a:srgbClr val="F11BE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Üyesi </a:t>
            </a:r>
            <a:r>
              <a:rPr lang="tr-TR" sz="2400" b="1" dirty="0"/>
              <a:t>olduğumuz grup ve kurumlardaki rollerimizi, sorumluluklarımızı ve haklarımızı bilmeliyiz. Bunları bilip yerine getirirsek; </a:t>
            </a:r>
            <a:endParaRPr lang="tr-TR" sz="2400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xmlns="" val="2377368386"/>
              </p:ext>
            </p:extLst>
          </p:nvPr>
        </p:nvGraphicFramePr>
        <p:xfrm>
          <a:off x="0" y="1772816"/>
          <a:ext cx="9144000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3085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1A287F-1BB4-4148-826E-87836BB23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941A287F-1BB4-4148-826E-87836BB23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A300CB-A5AF-410F-BFBC-3D3B0F65D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0FA300CB-A5AF-410F-BFBC-3D3B0F65D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E6F15A-C469-40EE-8320-39D34B23F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52E6F15A-C469-40EE-8320-39D34B23F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568903-1646-46D6-9D6F-4EC2EA1B4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70568903-1646-46D6-9D6F-4EC2EA1B4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1E5555-69C8-4E5A-910B-ED530F3BE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861E5555-69C8-4E5A-910B-ED530F3BE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BE8F0C-633E-4066-A740-CD4F27230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CDBE8F0C-633E-4066-A740-CD4F27230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060848"/>
            <a:ext cx="3395663" cy="4599416"/>
          </a:xfrm>
          <a:prstGeom prst="rect">
            <a:avLst/>
          </a:prstGeom>
        </p:spPr>
      </p:pic>
      <p:sp>
        <p:nvSpPr>
          <p:cNvPr id="6" name="Köşeleri Yuvarlanmış Dikdörtgen Belirtme Çizgisi 5"/>
          <p:cNvSpPr/>
          <p:nvPr/>
        </p:nvSpPr>
        <p:spPr>
          <a:xfrm>
            <a:off x="1979712" y="332656"/>
            <a:ext cx="3672408" cy="2088232"/>
          </a:xfrm>
          <a:prstGeom prst="wedgeRoundRectCallou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chemeClr val="bg1"/>
                </a:solidFill>
              </a:rPr>
              <a:t>ROL NEDİR ?</a:t>
            </a:r>
            <a:endParaRPr lang="tr-TR" sz="4400" dirty="0">
              <a:solidFill>
                <a:schemeClr val="bg1"/>
              </a:solidFill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4292934" y="3068960"/>
            <a:ext cx="4592467" cy="17741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Bir grup etkinliğinde yer alan bireylerin üstlendikleri görevlere </a:t>
            </a:r>
            <a:r>
              <a:rPr lang="tr-TR" sz="2800" dirty="0" smtClean="0"/>
              <a:t>ROL </a:t>
            </a:r>
            <a:r>
              <a:rPr lang="tr-TR" sz="2800" dirty="0"/>
              <a:t>denir. 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4283967" y="4957683"/>
            <a:ext cx="4601433" cy="18676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Bir </a:t>
            </a:r>
            <a:r>
              <a:rPr lang="tr-TR" sz="2800" dirty="0" smtClean="0"/>
              <a:t>başka deyişle</a:t>
            </a:r>
            <a:r>
              <a:rPr lang="tr-TR" sz="2800" dirty="0"/>
              <a:t>; üyesi olduğumuz grupta üstlenmemiz gereken </a:t>
            </a:r>
            <a:r>
              <a:rPr lang="tr-TR" sz="2800" dirty="0" smtClean="0"/>
              <a:t>GÖREV’lerdir</a:t>
            </a:r>
            <a:r>
              <a:rPr lang="tr-TR" sz="2800" dirty="0"/>
              <a:t>. 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4248673" y="1173795"/>
            <a:ext cx="4592467" cy="17741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Grup </a:t>
            </a:r>
            <a:r>
              <a:rPr lang="tr-TR" sz="2400" dirty="0"/>
              <a:t>üyesi olarak üzerimize </a:t>
            </a:r>
            <a:r>
              <a:rPr lang="tr-TR" sz="2400" dirty="0" smtClean="0"/>
              <a:t>düşenleri </a:t>
            </a:r>
            <a:r>
              <a:rPr lang="tr-TR" sz="2400" dirty="0"/>
              <a:t>yapmalı, rollerimizi yerine getirmeliyiz. </a:t>
            </a:r>
          </a:p>
        </p:txBody>
      </p:sp>
    </p:spTree>
    <p:extLst>
      <p:ext uri="{BB962C8B-B14F-4D97-AF65-F5344CB8AC3E}">
        <p14:creationId xmlns:p14="http://schemas.microsoft.com/office/powerpoint/2010/main" xmlns="" val="184335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4"/>
          <p:cNvSpPr/>
          <p:nvPr/>
        </p:nvSpPr>
        <p:spPr>
          <a:xfrm>
            <a:off x="0" y="5661248"/>
            <a:ext cx="827584" cy="79208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5421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2267744" y="260648"/>
            <a:ext cx="5184576" cy="108012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ÖRNEĞİN</a:t>
            </a:r>
            <a:endParaRPr lang="tr-TR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Akış Çizelgesi: Öteki İşlem 4"/>
          <p:cNvSpPr/>
          <p:nvPr/>
        </p:nvSpPr>
        <p:spPr>
          <a:xfrm>
            <a:off x="2971250" y="1484784"/>
            <a:ext cx="3528392" cy="136815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ANNE, BABA, ABİ, ABLA VEYA KARDEŞ  aile içinde üstlenilen ROLLER’dir</a:t>
            </a:r>
            <a:endParaRPr lang="tr-TR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9108" y="2564904"/>
            <a:ext cx="313412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" y="2564904"/>
            <a:ext cx="3251466" cy="2168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498" y="4581128"/>
            <a:ext cx="3168677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20888"/>
            <a:ext cx="9163230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Akış Çizelgesi: Öteki İşlem 8"/>
          <p:cNvSpPr/>
          <p:nvPr/>
        </p:nvSpPr>
        <p:spPr>
          <a:xfrm>
            <a:off x="2960723" y="1484784"/>
            <a:ext cx="3528392" cy="1368152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Futbol </a:t>
            </a:r>
            <a:r>
              <a:rPr lang="tr-TR" sz="2400" dirty="0">
                <a:solidFill>
                  <a:schemeClr val="tx1"/>
                </a:solidFill>
              </a:rPr>
              <a:t>takımında </a:t>
            </a:r>
            <a:r>
              <a:rPr lang="tr-TR" sz="2400" b="1" dirty="0">
                <a:solidFill>
                  <a:schemeClr val="tx1"/>
                </a:solidFill>
              </a:rPr>
              <a:t>kalecilik, </a:t>
            </a:r>
            <a:r>
              <a:rPr lang="tr-TR" sz="2400" b="1" dirty="0" smtClean="0">
                <a:solidFill>
                  <a:schemeClr val="tx1"/>
                </a:solidFill>
              </a:rPr>
              <a:t>forvet ve defans </a:t>
            </a:r>
            <a:r>
              <a:rPr lang="tr-TR" sz="2400" dirty="0">
                <a:solidFill>
                  <a:schemeClr val="tx1"/>
                </a:solidFill>
              </a:rPr>
              <a:t>oyuncusu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bir roldür. 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5724128" y="5949280"/>
            <a:ext cx="1440160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FORVET</a:t>
            </a:r>
            <a:endParaRPr lang="tr-TR" dirty="0"/>
          </a:p>
        </p:txBody>
      </p:sp>
      <p:sp>
        <p:nvSpPr>
          <p:cNvPr id="12" name="Dikdörtgen 11"/>
          <p:cNvSpPr/>
          <p:nvPr/>
        </p:nvSpPr>
        <p:spPr>
          <a:xfrm>
            <a:off x="2843808" y="5373216"/>
            <a:ext cx="1512168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DEFANS</a:t>
            </a:r>
            <a:endParaRPr lang="tr-TR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2843808" y="4517608"/>
            <a:ext cx="936430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KALECİ</a:t>
            </a:r>
            <a:endParaRPr lang="tr-TR" dirty="0"/>
          </a:p>
        </p:txBody>
      </p:sp>
      <p:sp>
        <p:nvSpPr>
          <p:cNvPr id="14" name="Akış Çizelgesi: Öteki İşlem 13"/>
          <p:cNvSpPr/>
          <p:nvPr/>
        </p:nvSpPr>
        <p:spPr>
          <a:xfrm>
            <a:off x="2987498" y="1467989"/>
            <a:ext cx="3528392" cy="136815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Öğretmenlik</a:t>
            </a:r>
            <a:r>
              <a:rPr lang="tr-TR" sz="2400" b="1" dirty="0"/>
              <a:t>, okul müdürlüğü, sınıf </a:t>
            </a:r>
            <a:r>
              <a:rPr lang="tr-TR" sz="2400" dirty="0"/>
              <a:t>ve </a:t>
            </a:r>
            <a:r>
              <a:rPr lang="tr-TR" sz="2400" b="1" dirty="0"/>
              <a:t>kulüp </a:t>
            </a:r>
            <a:r>
              <a:rPr lang="tr-TR" sz="2400" b="1" dirty="0" smtClean="0"/>
              <a:t>başkanlığı </a:t>
            </a:r>
            <a:r>
              <a:rPr lang="tr-TR" sz="2400" dirty="0"/>
              <a:t>birer roldür. 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20275"/>
            <a:ext cx="3422154" cy="2737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5692" y="4213148"/>
            <a:ext cx="3438308" cy="2644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7258" y="2881616"/>
            <a:ext cx="3209465" cy="2653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8240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karı Şerit 6"/>
          <p:cNvSpPr/>
          <p:nvPr/>
        </p:nvSpPr>
        <p:spPr>
          <a:xfrm>
            <a:off x="2483768" y="194725"/>
            <a:ext cx="3888432" cy="936104"/>
          </a:xfrm>
          <a:prstGeom prst="ribbon2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DİKKAT!!!</a:t>
            </a:r>
            <a:endParaRPr lang="tr-TR" sz="3200" dirty="0"/>
          </a:p>
        </p:txBody>
      </p:sp>
      <p:sp>
        <p:nvSpPr>
          <p:cNvPr id="8" name="Akış Çizelgesi: Öteki İşlem 7"/>
          <p:cNvSpPr/>
          <p:nvPr/>
        </p:nvSpPr>
        <p:spPr>
          <a:xfrm>
            <a:off x="1043608" y="1484784"/>
            <a:ext cx="7128792" cy="108012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Birden </a:t>
            </a:r>
            <a:r>
              <a:rPr lang="tr-TR" sz="2800" dirty="0"/>
              <a:t>fazla grup içinde yer alıyorsak her grupta farklı bir rolümüz olur </a:t>
            </a:r>
          </a:p>
        </p:txBody>
      </p:sp>
      <p:sp>
        <p:nvSpPr>
          <p:cNvPr id="9" name="Yukarı Şerit 8"/>
          <p:cNvSpPr/>
          <p:nvPr/>
        </p:nvSpPr>
        <p:spPr>
          <a:xfrm>
            <a:off x="2515289" y="2613905"/>
            <a:ext cx="3888432" cy="936104"/>
          </a:xfrm>
          <a:prstGeom prst="ribbon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ÖRNEĞİN</a:t>
            </a:r>
            <a:endParaRPr lang="tr-TR" sz="3200" dirty="0"/>
          </a:p>
        </p:txBody>
      </p:sp>
      <p:sp>
        <p:nvSpPr>
          <p:cNvPr id="10" name="Akış Çizelgesi: Öteki İşlem 9"/>
          <p:cNvSpPr/>
          <p:nvPr/>
        </p:nvSpPr>
        <p:spPr>
          <a:xfrm>
            <a:off x="1076305" y="3501008"/>
            <a:ext cx="7128792" cy="108012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A</a:t>
            </a:r>
            <a:r>
              <a:rPr lang="tr-TR" sz="2400" b="1" dirty="0" smtClean="0"/>
              <a:t>ilede </a:t>
            </a:r>
            <a:r>
              <a:rPr lang="tr-TR" sz="2400" b="1" dirty="0"/>
              <a:t>abla, sınıfta sınıf </a:t>
            </a:r>
            <a:r>
              <a:rPr lang="tr-TR" sz="2400" b="1" dirty="0" smtClean="0"/>
              <a:t>başkanı</a:t>
            </a:r>
            <a:r>
              <a:rPr lang="tr-TR" sz="2400" b="1" dirty="0"/>
              <a:t>, futbol takımında kaptan, tiyatro kulübünde oyuncu </a:t>
            </a:r>
            <a:r>
              <a:rPr lang="tr-TR" sz="2400" dirty="0"/>
              <a:t>olabiliriz. 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8455" y="180835"/>
            <a:ext cx="4398745" cy="2927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0371" y="201666"/>
            <a:ext cx="4262894" cy="3006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5039" y="4588069"/>
            <a:ext cx="6667500" cy="2269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097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84976" cy="5616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5"/>
          <p:cNvSpPr/>
          <p:nvPr/>
        </p:nvSpPr>
        <p:spPr>
          <a:xfrm>
            <a:off x="-3368" y="4005064"/>
            <a:ext cx="827584" cy="79208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997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196752"/>
            <a:ext cx="8784976" cy="440120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dirty="0"/>
              <a:t>	</a:t>
            </a:r>
            <a:r>
              <a:rPr lang="tr-TR" sz="2800" dirty="0" smtClean="0"/>
              <a:t>Ahmet </a:t>
            </a:r>
            <a:r>
              <a:rPr lang="tr-TR" sz="2800" dirty="0"/>
              <a:t>Bey bir hastanede </a:t>
            </a:r>
            <a:r>
              <a:rPr lang="tr-TR" sz="2800" dirty="0" smtClean="0"/>
              <a:t>doktor olarak </a:t>
            </a:r>
            <a:r>
              <a:rPr lang="tr-TR" sz="2800" dirty="0"/>
              <a:t>çalışmakta, boş zamanlarında </a:t>
            </a:r>
            <a:r>
              <a:rPr lang="tr-TR" sz="2800" dirty="0" smtClean="0"/>
              <a:t>da eşine </a:t>
            </a:r>
            <a:r>
              <a:rPr lang="tr-TR" sz="2800" dirty="0"/>
              <a:t>yardımcı olmakta, </a:t>
            </a:r>
            <a:r>
              <a:rPr lang="tr-TR" sz="2800" dirty="0" smtClean="0"/>
              <a:t>torunlarıyla ilgilenmekte </a:t>
            </a:r>
            <a:r>
              <a:rPr lang="tr-TR" sz="2800" dirty="0"/>
              <a:t>ve arkadaşlarını </a:t>
            </a:r>
            <a:r>
              <a:rPr lang="tr-TR" sz="2800" dirty="0" smtClean="0"/>
              <a:t>ziyaret etmektedir</a:t>
            </a:r>
            <a:r>
              <a:rPr lang="tr-TR" sz="2800" dirty="0"/>
              <a:t>. Buna göre, Ahmet </a:t>
            </a:r>
            <a:r>
              <a:rPr lang="tr-TR" sz="2800" dirty="0" smtClean="0"/>
              <a:t>Bey’in mesleki </a:t>
            </a:r>
            <a:r>
              <a:rPr lang="tr-TR" sz="2800" dirty="0"/>
              <a:t>bir eğitim sonucunda </a:t>
            </a:r>
            <a:r>
              <a:rPr lang="tr-TR" sz="2800" dirty="0" smtClean="0"/>
              <a:t>yerine getirdiği </a:t>
            </a:r>
            <a:r>
              <a:rPr lang="tr-TR" sz="2800" dirty="0"/>
              <a:t>rolü hangisidir? </a:t>
            </a:r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DPY 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</a:t>
            </a:r>
          </a:p>
          <a:p>
            <a:endParaRPr lang="tr-TR" sz="2800" dirty="0"/>
          </a:p>
          <a:p>
            <a:pPr marL="457200" indent="-457200">
              <a:buAutoNum type="alphaUcParenR"/>
            </a:pPr>
            <a:r>
              <a:rPr lang="tr-TR" sz="2800" dirty="0" smtClean="0"/>
              <a:t>Hastalarını </a:t>
            </a:r>
            <a:r>
              <a:rPr lang="tr-TR" sz="2800" dirty="0"/>
              <a:t>tedavi </a:t>
            </a:r>
            <a:r>
              <a:rPr lang="tr-TR" sz="2800" dirty="0" smtClean="0"/>
              <a:t>etmesi</a:t>
            </a:r>
            <a:endParaRPr lang="tr-TR" sz="2800" dirty="0"/>
          </a:p>
          <a:p>
            <a:r>
              <a:rPr lang="tr-TR" sz="2800" dirty="0"/>
              <a:t>B) Eşine yardımcı olması</a:t>
            </a:r>
          </a:p>
          <a:p>
            <a:r>
              <a:rPr lang="tr-TR" sz="2800" dirty="0"/>
              <a:t>C) Arkadaşlarını ziyaret etmesi</a:t>
            </a:r>
          </a:p>
          <a:p>
            <a:r>
              <a:rPr lang="tr-TR" sz="2800" dirty="0"/>
              <a:t>D) Torunlarıyla ilgilenmesi</a:t>
            </a:r>
          </a:p>
        </p:txBody>
      </p:sp>
      <p:sp>
        <p:nvSpPr>
          <p:cNvPr id="5" name="Patlama 2 4"/>
          <p:cNvSpPr/>
          <p:nvPr/>
        </p:nvSpPr>
        <p:spPr>
          <a:xfrm>
            <a:off x="-34565" y="3645024"/>
            <a:ext cx="862149" cy="720080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0804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1196753"/>
            <a:ext cx="8712968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3200" dirty="0" smtClean="0"/>
              <a:t>	Serap</a:t>
            </a:r>
            <a:r>
              <a:rPr lang="tr-TR" sz="3200" dirty="0"/>
              <a:t>, anne ve babasından </a:t>
            </a:r>
            <a:r>
              <a:rPr lang="tr-TR" sz="3200" dirty="0" smtClean="0"/>
              <a:t>izin alarak </a:t>
            </a:r>
            <a:r>
              <a:rPr lang="tr-TR" sz="3200" dirty="0"/>
              <a:t>izci kamplarından birine </a:t>
            </a:r>
            <a:r>
              <a:rPr lang="tr-TR" sz="3200" dirty="0" smtClean="0"/>
              <a:t>katılıyor. Burada hem </a:t>
            </a:r>
            <a:r>
              <a:rPr lang="tr-TR" sz="3200" dirty="0"/>
              <a:t>doğayı tanıyor hem de </a:t>
            </a:r>
            <a:r>
              <a:rPr lang="tr-TR" sz="3200" dirty="0" smtClean="0"/>
              <a:t>hoşçavakit </a:t>
            </a:r>
            <a:r>
              <a:rPr lang="tr-TR" sz="3200" dirty="0"/>
              <a:t>geçiriyor.</a:t>
            </a:r>
          </a:p>
          <a:p>
            <a:r>
              <a:rPr lang="tr-TR" sz="3200" dirty="0" smtClean="0"/>
              <a:t>	</a:t>
            </a:r>
            <a:r>
              <a:rPr lang="tr-TR" sz="3200" b="1" dirty="0" smtClean="0"/>
              <a:t>Yukarıdaki </a:t>
            </a:r>
            <a:r>
              <a:rPr lang="tr-TR" sz="3200" b="1" dirty="0"/>
              <a:t>açıklamada Serap’ın </a:t>
            </a:r>
            <a:r>
              <a:rPr lang="tr-TR" sz="3200" b="1" dirty="0" smtClean="0"/>
              <a:t>yerine getirdiği </a:t>
            </a:r>
            <a:r>
              <a:rPr lang="tr-TR" sz="3200" b="1" dirty="0"/>
              <a:t>belirtilen roller </a:t>
            </a:r>
            <a:r>
              <a:rPr lang="tr-TR" sz="3200" b="1" dirty="0" smtClean="0"/>
              <a:t>hangisinde birlikte </a:t>
            </a:r>
            <a:r>
              <a:rPr lang="tr-TR" sz="3200" b="1" dirty="0"/>
              <a:t>verilmiştir? </a:t>
            </a:r>
            <a:r>
              <a:rPr lang="tr-TR" sz="3200" b="1" dirty="0">
                <a:solidFill>
                  <a:srgbClr val="00B0F0"/>
                </a:solidFill>
              </a:rPr>
              <a:t>DPY </a:t>
            </a:r>
            <a:r>
              <a:rPr lang="tr-TR" sz="3200" b="1" dirty="0" smtClean="0">
                <a:solidFill>
                  <a:srgbClr val="00B0F0"/>
                </a:solidFill>
              </a:rPr>
              <a:t>2009</a:t>
            </a:r>
          </a:p>
          <a:p>
            <a:endParaRPr lang="tr-TR" sz="3200" dirty="0"/>
          </a:p>
          <a:p>
            <a:r>
              <a:rPr lang="tr-TR" sz="3200" dirty="0"/>
              <a:t>A) Öğrenci – İzci </a:t>
            </a:r>
            <a:r>
              <a:rPr lang="tr-TR" sz="3200" dirty="0" smtClean="0"/>
              <a:t>		B</a:t>
            </a:r>
            <a:r>
              <a:rPr lang="tr-TR" sz="3200" dirty="0"/>
              <a:t>) Abla - Çocuk</a:t>
            </a:r>
          </a:p>
          <a:p>
            <a:r>
              <a:rPr lang="tr-TR" sz="3200" dirty="0"/>
              <a:t>C) Çocuk - İzci </a:t>
            </a:r>
            <a:r>
              <a:rPr lang="tr-TR" sz="3200" dirty="0" smtClean="0"/>
              <a:t>		D</a:t>
            </a:r>
            <a:r>
              <a:rPr lang="tr-TR" sz="3200" dirty="0"/>
              <a:t>) Öğrenci – Abla</a:t>
            </a:r>
          </a:p>
        </p:txBody>
      </p:sp>
      <p:sp>
        <p:nvSpPr>
          <p:cNvPr id="5" name="Oval 4"/>
          <p:cNvSpPr/>
          <p:nvPr/>
        </p:nvSpPr>
        <p:spPr>
          <a:xfrm>
            <a:off x="-9088" y="5135773"/>
            <a:ext cx="827584" cy="5638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8016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700808"/>
            <a:ext cx="4191000" cy="5543550"/>
          </a:xfrm>
          <a:prstGeom prst="rect">
            <a:avLst/>
          </a:prstGeom>
        </p:spPr>
      </p:pic>
      <p:sp>
        <p:nvSpPr>
          <p:cNvPr id="13" name="Bulut Belirtme Çizgisi 12"/>
          <p:cNvSpPr/>
          <p:nvPr/>
        </p:nvSpPr>
        <p:spPr>
          <a:xfrm>
            <a:off x="5778205" y="728700"/>
            <a:ext cx="3456384" cy="1944216"/>
          </a:xfrm>
          <a:prstGeom prst="cloud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 NEDİR?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kış Çizelgesi: Öteki İşlem 1"/>
          <p:cNvSpPr/>
          <p:nvPr/>
        </p:nvSpPr>
        <p:spPr>
          <a:xfrm>
            <a:off x="184216" y="1988840"/>
            <a:ext cx="4248472" cy="1044116"/>
          </a:xfrm>
          <a:prstGeom prst="flowChartAlternateProcess">
            <a:avLst/>
          </a:prstGeom>
          <a:solidFill>
            <a:srgbClr val="D5375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 gruba dâhil olan bireylerin neleri yapabileceklerini gösterir. </a:t>
            </a:r>
          </a:p>
        </p:txBody>
      </p:sp>
      <p:sp>
        <p:nvSpPr>
          <p:cNvPr id="6" name="Akış Çizelgesi: Öteki İşlem 5"/>
          <p:cNvSpPr/>
          <p:nvPr/>
        </p:nvSpPr>
        <p:spPr>
          <a:xfrm>
            <a:off x="168434" y="3284984"/>
            <a:ext cx="4248472" cy="1728192"/>
          </a:xfrm>
          <a:prstGeom prst="flowChartAlternateProcess">
            <a:avLst/>
          </a:prstGeom>
          <a:solidFill>
            <a:srgbClr val="F5FB1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Hak </a:t>
            </a:r>
            <a:r>
              <a:rPr lang="tr-TR" sz="2000" b="1" dirty="0">
                <a:solidFill>
                  <a:schemeClr val="tx1"/>
                </a:solidFill>
              </a:rPr>
              <a:t>ve sorumluluklar birbirlerinin tamamlayıcısıdır. </a:t>
            </a:r>
            <a:r>
              <a:rPr lang="tr-TR" sz="2000" dirty="0">
                <a:solidFill>
                  <a:schemeClr val="tx1"/>
                </a:solidFill>
              </a:rPr>
              <a:t>Bir grup ya da kurumda hak sahibi olmak, sorumluluk sahibi olmayı da beraberinde getirir. </a:t>
            </a:r>
          </a:p>
        </p:txBody>
      </p:sp>
      <p:sp>
        <p:nvSpPr>
          <p:cNvPr id="7" name="Akış Çizelgesi: Öteki İşlem 6"/>
          <p:cNvSpPr/>
          <p:nvPr/>
        </p:nvSpPr>
        <p:spPr>
          <a:xfrm>
            <a:off x="138781" y="5322540"/>
            <a:ext cx="4248472" cy="1346819"/>
          </a:xfrm>
          <a:prstGeom prst="flowChartAlternateProcess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Kişi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haklarının bir kısmı yasalar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tarafından güvence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altına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alınmııtır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Örneğin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eğitim hakkı, sağlık hakkı gibi. </a:t>
            </a:r>
          </a:p>
          <a:p>
            <a:pPr algn="ctr"/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kış Çizelgesi: Öteki İşlem 7"/>
          <p:cNvSpPr/>
          <p:nvPr/>
        </p:nvSpPr>
        <p:spPr>
          <a:xfrm>
            <a:off x="158537" y="188640"/>
            <a:ext cx="4248472" cy="1656184"/>
          </a:xfrm>
          <a:prstGeom prst="flowChartAlternateProcess">
            <a:avLst/>
          </a:prstGeom>
          <a:solidFill>
            <a:srgbClr val="36F61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Bireylerin diğer insanların yaşam şekline müdahale etmeden kendi yaşamına yön verme özgürlüğüdür. 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Yuvarlatılmış Dikdörtgen 2"/>
          <p:cNvSpPr/>
          <p:nvPr/>
        </p:nvSpPr>
        <p:spPr>
          <a:xfrm rot="8486622" flipV="1">
            <a:off x="-258150" y="2017495"/>
            <a:ext cx="6768752" cy="158417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Haklarımızı kullanabilmemiz için öncelikle hangi haklara sahip olduğumuzu bilmemiz gerekmektedir.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Yuvarlatılmış Dikdörtgen 3"/>
          <p:cNvSpPr/>
          <p:nvPr/>
        </p:nvSpPr>
        <p:spPr>
          <a:xfrm rot="8399131" flipV="1">
            <a:off x="2066749" y="3460969"/>
            <a:ext cx="4680520" cy="12961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önemli hakkımız YAŞAMA HAKKI’ dır</a:t>
            </a:r>
            <a:endParaRPr lang="tr-T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74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6" grpId="0" animBg="1"/>
      <p:bldP spid="7" grpId="0" animBg="1"/>
      <p:bldP spid="8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390</Words>
  <PresentationFormat>Ekran Gösterisi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</vt:vector>
  </TitlesOfParts>
  <Manager>www.sorubak.com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www.sorubak.com</dc:title>
  <dc:subject>www.sorubak.com</dc:subject>
  <dc:creator>www.sorubak.com</dc:creator>
  <cp:keywords>www.sorubak.com</cp:keywords>
  <dc:description>www.sorubak.com</dc:description>
  <cp:lastModifiedBy>Öğretmenler Odası</cp:lastModifiedBy>
  <cp:revision>2</cp:revision>
  <dcterms:created xsi:type="dcterms:W3CDTF">2017-06-30T16:44:23Z</dcterms:created>
  <dcterms:modified xsi:type="dcterms:W3CDTF">2018-10-07T17:02:07Z</dcterms:modified>
  <cp:category>www.sorubak.com</cp:category>
</cp:coreProperties>
</file>