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962" autoAdjust="0"/>
  </p:normalViewPr>
  <p:slideViewPr>
    <p:cSldViewPr snapToGrid="0">
      <p:cViewPr varScale="1">
        <p:scale>
          <a:sx n="116" d="100"/>
          <a:sy n="116" d="100"/>
        </p:scale>
        <p:origin x="-35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B04B-4872-4EF0-8CC4-6CDCF848DCF5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DEDF3-A40F-4F8A-A356-981F8BA70D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94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EDF3-A40F-4F8A-A356-981F8BA70D9E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436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EDF3-A40F-4F8A-A356-981F8BA70D9E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0078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EDF3-A40F-4F8A-A356-981F8BA70D9E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6574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EDF3-A40F-4F8A-A356-981F8BA70D9E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6764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EDF3-A40F-4F8A-A356-981F8BA70D9E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6699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EDF3-A40F-4F8A-A356-981F8BA70D9E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4640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6953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1722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7345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69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4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5360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4833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330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068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854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0346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1868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6366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6021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9752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0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73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2AF7-5CB6-45BD-ADFF-7491ED0952DD}" type="datetimeFigureOut">
              <a:rPr lang="tr-TR" smtClean="0"/>
              <a:pPr/>
              <a:t>11/03/2018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B388-C1E8-4499-BD9B-FB1B768FC6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9823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414818" y="272955"/>
            <a:ext cx="9144000" cy="2739485"/>
          </a:xfrm>
        </p:spPr>
        <p:txBody>
          <a:bodyPr>
            <a:noAutofit/>
          </a:bodyPr>
          <a:lstStyle/>
          <a:p>
            <a:pPr algn="ctr"/>
            <a:r>
              <a:rPr lang="tr-TR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IŞIĞIN MADDE İLE </a:t>
            </a:r>
            <a:r>
              <a:rPr lang="tr-TR" sz="8800" b="1" i="1" dirty="0" smtClean="0">
                <a:solidFill>
                  <a:srgbClr val="FF0000"/>
                </a:solidFill>
              </a:rPr>
              <a:t>KARŞILAŞMASI</a:t>
            </a:r>
            <a:endParaRPr lang="tr-TR" sz="8800" b="1" i="1" dirty="0">
              <a:solidFill>
                <a:srgbClr val="FF0000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269243" y="3234519"/>
            <a:ext cx="9389658" cy="3391469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HAZIRLAYAN :</a:t>
            </a:r>
          </a:p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EMİR DAĞLI</a:t>
            </a:r>
          </a:p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5 / YDA</a:t>
            </a:r>
          </a:p>
          <a:p>
            <a:pPr algn="ctr"/>
            <a:r>
              <a:rPr lang="tr-TR" sz="4000" dirty="0" smtClean="0">
                <a:solidFill>
                  <a:srgbClr val="FFFF00"/>
                </a:solidFill>
              </a:rPr>
              <a:t>994</a:t>
            </a:r>
            <a:endParaRPr lang="tr-T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8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5660" y="365125"/>
            <a:ext cx="11627892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IŞIK BİR ENGELLE KARŞILAŞIRSA NE OLUR?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/>
          <a:srcRect l="-130" t="1791" r="-3534" b="10448"/>
          <a:stretch/>
        </p:blipFill>
        <p:spPr>
          <a:xfrm>
            <a:off x="442451" y="1311641"/>
            <a:ext cx="11873551" cy="5546359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121426" y="1311641"/>
            <a:ext cx="10515600" cy="5381469"/>
          </a:xfrm>
        </p:spPr>
        <p:txBody>
          <a:bodyPr>
            <a:normAutofit fontScale="85000" lnSpcReduction="10000"/>
          </a:bodyPr>
          <a:lstStyle/>
          <a:p>
            <a:r>
              <a:rPr lang="tr-TR" sz="4400" dirty="0" smtClean="0">
                <a:solidFill>
                  <a:srgbClr val="002060"/>
                </a:solidFill>
              </a:rPr>
              <a:t>Işık bir engelle karşılaşırsa;</a:t>
            </a:r>
          </a:p>
          <a:p>
            <a:r>
              <a:rPr lang="tr-TR" sz="4400" dirty="0" smtClean="0">
                <a:solidFill>
                  <a:srgbClr val="002060"/>
                </a:solidFill>
              </a:rPr>
              <a:t>Engele çarpıp aynı doğrultudan ortama geri yansır.</a:t>
            </a:r>
          </a:p>
          <a:p>
            <a:r>
              <a:rPr lang="tr-TR" sz="4400" dirty="0" smtClean="0">
                <a:solidFill>
                  <a:srgbClr val="002060"/>
                </a:solidFill>
              </a:rPr>
              <a:t>Engelle karşılaşır ve bir açı ile düzgün yansıyarak yoluna devam eder.</a:t>
            </a:r>
          </a:p>
          <a:p>
            <a:r>
              <a:rPr lang="tr-TR" sz="4400" dirty="0" smtClean="0">
                <a:solidFill>
                  <a:srgbClr val="002060"/>
                </a:solidFill>
              </a:rPr>
              <a:t>Düzgün olmayan yüzeyli bir engelle karşılaştığında kırılarak düzensiz açılarla yoluna devam eder.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2439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724" y="0"/>
            <a:ext cx="11332564" cy="1325563"/>
          </a:xfrm>
        </p:spPr>
        <p:txBody>
          <a:bodyPr>
            <a:normAutofit/>
          </a:bodyPr>
          <a:lstStyle/>
          <a:p>
            <a:pPr algn="ctr"/>
            <a:r>
              <a:rPr lang="tr-TR" b="1" i="1" dirty="0" smtClean="0">
                <a:solidFill>
                  <a:srgbClr val="002060"/>
                </a:solidFill>
              </a:rPr>
              <a:t>HER MADDENİN ISIĞI GEÇİRME ÖZELLİĞİ AYNIMIDIR?</a:t>
            </a:r>
            <a:endParaRPr lang="tr-TR" b="1" i="1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910" y="1161946"/>
            <a:ext cx="11902191" cy="5696053"/>
          </a:xfrm>
        </p:spPr>
        <p:txBody>
          <a:bodyPr>
            <a:noAutofit/>
          </a:bodyPr>
          <a:lstStyle/>
          <a:p>
            <a:r>
              <a:rPr lang="tr-TR" sz="4400" dirty="0">
                <a:solidFill>
                  <a:srgbClr val="FFFF00"/>
                </a:solidFill>
              </a:rPr>
              <a:t>Farklı maddelerin ışık geçirgenlikleri farklı olabilir. Bazı maddeler ışığın tamamını geçirir. Bazı maddeler ışığı hiç geçirmez. Işığı kısmen geçiren maddeler de vardır</a:t>
            </a:r>
            <a:r>
              <a:rPr lang="tr-TR" sz="4400" dirty="0" smtClean="0">
                <a:solidFill>
                  <a:srgbClr val="FFFF00"/>
                </a:solidFill>
              </a:rPr>
              <a:t>.</a:t>
            </a:r>
            <a:endParaRPr lang="tr-TR" sz="4400" dirty="0">
              <a:solidFill>
                <a:srgbClr val="FFFF00"/>
              </a:solidFill>
            </a:endParaRPr>
          </a:p>
          <a:p>
            <a:r>
              <a:rPr lang="tr-TR" sz="4400" dirty="0">
                <a:solidFill>
                  <a:srgbClr val="FFFF00"/>
                </a:solidFill>
              </a:rPr>
              <a:t>Bir ışık kaynağından çıkan ışınlar her maddeden geçemezler. Işığın en iyi yayıldığı ortamlar boşluk ve havadır.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66982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17397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dirty="0">
                <a:solidFill>
                  <a:srgbClr val="002060"/>
                </a:solidFill>
              </a:rPr>
              <a:t>Maddeler ışığı geçirme </a:t>
            </a:r>
            <a:endParaRPr lang="tr-TR" sz="6600" dirty="0" smtClean="0">
              <a:solidFill>
                <a:srgbClr val="002060"/>
              </a:solidFill>
            </a:endParaRPr>
          </a:p>
          <a:p>
            <a:pPr algn="ctr"/>
            <a:r>
              <a:rPr lang="tr-TR" sz="6600" dirty="0" smtClean="0">
                <a:solidFill>
                  <a:srgbClr val="002060"/>
                </a:solidFill>
              </a:rPr>
              <a:t>durumlarına </a:t>
            </a:r>
            <a:r>
              <a:rPr lang="tr-TR" sz="6600" dirty="0">
                <a:solidFill>
                  <a:srgbClr val="002060"/>
                </a:solidFill>
              </a:rPr>
              <a:t>göre </a:t>
            </a:r>
            <a:endParaRPr lang="tr-TR" sz="6600" dirty="0" smtClean="0">
              <a:solidFill>
                <a:srgbClr val="002060"/>
              </a:solidFill>
            </a:endParaRPr>
          </a:p>
          <a:p>
            <a:pPr algn="ctr"/>
            <a:r>
              <a:rPr lang="tr-TR" sz="6600" dirty="0" smtClean="0">
                <a:solidFill>
                  <a:srgbClr val="002060"/>
                </a:solidFill>
              </a:rPr>
              <a:t>üçe </a:t>
            </a:r>
            <a:r>
              <a:rPr lang="tr-TR" sz="6600" dirty="0">
                <a:solidFill>
                  <a:srgbClr val="002060"/>
                </a:solidFill>
              </a:rPr>
              <a:t>ayrılırlar: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t="37708"/>
          <a:stretch/>
        </p:blipFill>
        <p:spPr>
          <a:xfrm>
            <a:off x="1312606" y="3139322"/>
            <a:ext cx="9055509" cy="34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2735"/>
            <a:ext cx="10515600" cy="1557953"/>
          </a:xfrm>
        </p:spPr>
        <p:txBody>
          <a:bodyPr>
            <a:noAutofit/>
          </a:bodyPr>
          <a:lstStyle/>
          <a:p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6000" dirty="0" smtClean="0">
                <a:solidFill>
                  <a:srgbClr val="002060"/>
                </a:solidFill>
              </a:rPr>
              <a:t>1</a:t>
            </a:r>
            <a:r>
              <a:rPr lang="tr-TR" sz="6000" dirty="0">
                <a:solidFill>
                  <a:srgbClr val="002060"/>
                </a:solidFill>
              </a:rPr>
              <a:t>.  SAYDAM MADDELER:</a:t>
            </a:r>
            <a:br>
              <a:rPr lang="tr-TR" sz="6000" dirty="0">
                <a:solidFill>
                  <a:srgbClr val="002060"/>
                </a:solidFill>
              </a:rPr>
            </a:br>
            <a:endParaRPr lang="tr-TR" sz="6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79573" y="1825625"/>
            <a:ext cx="5678129" cy="4929136"/>
          </a:xfrm>
        </p:spPr>
        <p:txBody>
          <a:bodyPr>
            <a:normAutofit fontScale="62500" lnSpcReduction="20000"/>
          </a:bodyPr>
          <a:lstStyle/>
          <a:p>
            <a:endParaRPr lang="tr-TR" dirty="0"/>
          </a:p>
          <a:p>
            <a:r>
              <a:rPr lang="tr-TR" sz="4600" dirty="0"/>
              <a:t> </a:t>
            </a:r>
            <a:r>
              <a:rPr lang="tr-TR" sz="5100" dirty="0">
                <a:solidFill>
                  <a:srgbClr val="FFFF00"/>
                </a:solidFill>
              </a:rPr>
              <a:t>Bir ortamdaki ışığı, diğer ortama tamamen geçiren maddelere saydam maddeler denir</a:t>
            </a:r>
            <a:r>
              <a:rPr lang="tr-TR" sz="5100" dirty="0" smtClean="0">
                <a:solidFill>
                  <a:srgbClr val="FFFF00"/>
                </a:solidFill>
              </a:rPr>
              <a:t>.</a:t>
            </a:r>
            <a:endParaRPr lang="tr-TR" sz="5100" dirty="0">
              <a:solidFill>
                <a:srgbClr val="FFFF00"/>
              </a:solidFill>
            </a:endParaRPr>
          </a:p>
          <a:p>
            <a:r>
              <a:rPr lang="tr-TR" sz="5100" dirty="0">
                <a:solidFill>
                  <a:srgbClr val="FFFF00"/>
                </a:solidFill>
              </a:rPr>
              <a:t>Örnek: Cam(ince cam), naylon, asetat, mika, su(derinliği az su), benzin, gaz yağı, alkol, hava, ince plastik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38" y="1825625"/>
            <a:ext cx="6042536" cy="48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5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3929" y="212118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6000" dirty="0" smtClean="0">
                <a:solidFill>
                  <a:srgbClr val="002060"/>
                </a:solidFill>
              </a:rPr>
              <a:t>2</a:t>
            </a:r>
            <a:r>
              <a:rPr lang="tr-TR" sz="6000" dirty="0">
                <a:solidFill>
                  <a:srgbClr val="002060"/>
                </a:solidFill>
              </a:rPr>
              <a:t>.  YARI SAYDAM MADDELER:</a:t>
            </a:r>
            <a:br>
              <a:rPr lang="tr-TR" sz="6000" dirty="0">
                <a:solidFill>
                  <a:srgbClr val="002060"/>
                </a:solidFill>
              </a:rPr>
            </a:br>
            <a:endParaRPr lang="tr-TR" sz="6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04388" y="1327355"/>
            <a:ext cx="6555657" cy="6268064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Gelen </a:t>
            </a:r>
            <a:r>
              <a:rPr lang="tr-TR" sz="3600" dirty="0">
                <a:solidFill>
                  <a:srgbClr val="FFFF00"/>
                </a:solidFill>
              </a:rPr>
              <a:t>ışığın bir kısmını geçiren, bir kısmını geçirmeyen maddelere yarı saydam maddeler denir</a:t>
            </a:r>
            <a:r>
              <a:rPr lang="tr-TR" sz="3600" dirty="0" smtClean="0">
                <a:solidFill>
                  <a:srgbClr val="FFFF00"/>
                </a:solidFill>
              </a:rPr>
              <a:t>.</a:t>
            </a:r>
            <a:endParaRPr lang="tr-TR" sz="3600" dirty="0">
              <a:solidFill>
                <a:srgbClr val="FFFF00"/>
              </a:solidFill>
            </a:endParaRPr>
          </a:p>
          <a:p>
            <a:r>
              <a:rPr lang="tr-TR" sz="3600" dirty="0">
                <a:solidFill>
                  <a:srgbClr val="FFFF00"/>
                </a:solidFill>
              </a:rPr>
              <a:t>Örnek: Yağlı kâğıt, ince kâğıt, buzlu cam, kaynak gözlükleri, güneş gözlükleri, bulut, derin su, buz, kalın cam, sisli hava, tül perde, duş kabinleri, ilaç şişeleri.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56" y="1690688"/>
            <a:ext cx="5572432" cy="503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0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7938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sz="6600" dirty="0" smtClean="0">
                <a:solidFill>
                  <a:srgbClr val="002060"/>
                </a:solidFill>
              </a:rPr>
              <a:t>3. OPAK MADDELER</a:t>
            </a:r>
            <a:endParaRPr lang="tr-TR" sz="66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3253" y="1557953"/>
            <a:ext cx="5191432" cy="5167311"/>
          </a:xfrm>
        </p:spPr>
        <p:txBody>
          <a:bodyPr>
            <a:normAutofit fontScale="92500"/>
          </a:bodyPr>
          <a:lstStyle/>
          <a:p>
            <a:r>
              <a:rPr lang="tr-TR" sz="4000" dirty="0">
                <a:solidFill>
                  <a:srgbClr val="FFFF00"/>
                </a:solidFill>
              </a:rPr>
              <a:t>Gelen ışığı hiç geçirmeyen maddelere saydam olmayan maddeler denir</a:t>
            </a:r>
            <a:r>
              <a:rPr lang="tr-TR" sz="40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tr-TR" sz="4000" i="1" u="sng" dirty="0" smtClean="0">
                <a:solidFill>
                  <a:srgbClr val="FFFF00"/>
                </a:solidFill>
              </a:rPr>
              <a:t>ÖRNEK</a:t>
            </a:r>
          </a:p>
          <a:p>
            <a:r>
              <a:rPr lang="sv-SE" sz="4000" dirty="0">
                <a:solidFill>
                  <a:srgbClr val="FFFF00"/>
                </a:solidFill>
              </a:rPr>
              <a:t>Taş, tahta, karton, duvar, metal levhalar, porselen</a:t>
            </a:r>
            <a:endParaRPr lang="tr-TR" sz="4000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35" y="1906537"/>
            <a:ext cx="6710518" cy="41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3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42763"/>
            <a:ext cx="1201501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>
                <a:solidFill>
                  <a:srgbClr val="002060"/>
                </a:solidFill>
              </a:rPr>
              <a:t>IŞIĞIN GEÇİŞİNE MADDE KALINLIĞININ ETKİSİ</a:t>
            </a:r>
            <a:r>
              <a:rPr lang="tr-TR" sz="5400" dirty="0" smtClean="0">
                <a:solidFill>
                  <a:srgbClr val="002060"/>
                </a:solidFill>
              </a:rPr>
              <a:t>:</a:t>
            </a:r>
            <a:endParaRPr lang="tr-TR" sz="5400" dirty="0">
              <a:solidFill>
                <a:srgbClr val="002060"/>
              </a:solidFill>
            </a:endParaRPr>
          </a:p>
          <a:p>
            <a:r>
              <a:rPr lang="tr-TR" dirty="0"/>
              <a:t> </a:t>
            </a:r>
            <a:r>
              <a:rPr lang="tr-TR" sz="3600" dirty="0">
                <a:solidFill>
                  <a:srgbClr val="FFFF00"/>
                </a:solidFill>
              </a:rPr>
              <a:t>Saydam ve yarı saydam maddeler, kalınlaştıkça saydam olmayan maddeler gibi davranırlar. Saydam olmayan bir madde, inceldikçe saydamlaşır.</a:t>
            </a:r>
          </a:p>
          <a:p>
            <a:endParaRPr lang="tr-TR" sz="3600" dirty="0">
              <a:solidFill>
                <a:srgbClr val="FFFF00"/>
              </a:solidFill>
            </a:endParaRPr>
          </a:p>
          <a:p>
            <a:r>
              <a:rPr lang="tr-TR" sz="3600" dirty="0">
                <a:solidFill>
                  <a:srgbClr val="FFFF00"/>
                </a:solidFill>
              </a:rPr>
              <a:t>ÖRNEK: Bir parça pencere camını kitabınızdaki yazının üzerine koyduğumuzda, yazıları kolaylıkla okursunuz. Bu camlardan 20 tanesini üst üste koyduğumuzda ise yazıları okuyamazsınız. Kalın naylon saydam değildir. Naylon inceldikçe saydamlaşır.</a:t>
            </a:r>
          </a:p>
          <a:p>
            <a:endParaRPr lang="tr-TR" dirty="0">
              <a:solidFill>
                <a:srgbClr val="FFFF00"/>
              </a:solidFill>
            </a:endParaRPr>
          </a:p>
          <a:p>
            <a:r>
              <a:rPr lang="tr-TR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924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55407" y="1504336"/>
            <a:ext cx="10899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solidFill>
                  <a:srgbClr val="FFFF00"/>
                </a:solidFill>
              </a:rPr>
              <a:t>SABIRLA BENİ DİNLEDİĞİNİZ İÇİN TEŞEKKÜR EDERİM</a:t>
            </a:r>
            <a:endParaRPr lang="tr-TR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5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1159335" y="13182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sz="7200" dirty="0" smtClean="0">
                <a:solidFill>
                  <a:srgbClr val="002060"/>
                </a:solidFill>
              </a:rPr>
              <a:t>IŞIK</a:t>
            </a:r>
            <a:endParaRPr lang="tr-TR" sz="7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6555" y="1357803"/>
            <a:ext cx="5835445" cy="5356469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Işık olmadan görme olayı gerçekleşmez. Çevremizdeki varlıkları görebilmemiz için onlardan gözümüze ışık gelmesi gerekir. Çevremizi aydınlatıp maddeleri görmemizi sağlayan enerji çeşidi ışıktır.</a:t>
            </a:r>
            <a:endParaRPr lang="tr-TR" sz="3600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75" y="1825028"/>
            <a:ext cx="6056441" cy="47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6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0690" y="1908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sz="7200" dirty="0" smtClean="0">
                <a:solidFill>
                  <a:srgbClr val="002060"/>
                </a:solidFill>
              </a:rPr>
              <a:t>IŞIK KAYNAĞI</a:t>
            </a:r>
            <a:endParaRPr lang="tr-TR" sz="72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7520" y="1825624"/>
            <a:ext cx="5059680" cy="4854258"/>
          </a:xfrm>
        </p:spPr>
        <p:txBody>
          <a:bodyPr>
            <a:normAutofit fontScale="92500" lnSpcReduction="10000"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Bitkiler ışık sayesinde besin üretirler. Işık üreten maddelere ya da bulunduğu ortama ışık yayan cisimlere ışık kaynağı adı verilir. Işık kaynakları doğal ve yapay olmak üzere ikiye ayrılır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" y="1825625"/>
            <a:ext cx="6263640" cy="48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3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48179"/>
          </a:xfrm>
        </p:spPr>
        <p:txBody>
          <a:bodyPr>
            <a:noAutofit/>
          </a:bodyPr>
          <a:lstStyle/>
          <a:p>
            <a:pPr algn="ctr"/>
            <a:r>
              <a:rPr lang="tr-TR" sz="6600" dirty="0" smtClean="0">
                <a:solidFill>
                  <a:srgbClr val="002060"/>
                </a:solidFill>
              </a:rPr>
              <a:t>DOĞAL VE YAPAY IŞIK KAYNAKLARI</a:t>
            </a:r>
            <a:endParaRPr lang="tr-TR" sz="66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95160" y="2194877"/>
            <a:ext cx="4876800" cy="4351338"/>
          </a:xfrm>
        </p:spPr>
        <p:txBody>
          <a:bodyPr>
            <a:normAutofit fontScale="85000" lnSpcReduction="20000"/>
          </a:bodyPr>
          <a:lstStyle/>
          <a:p>
            <a:r>
              <a:rPr lang="tr-TR" sz="3500" dirty="0" smtClean="0">
                <a:solidFill>
                  <a:srgbClr val="FFFF00"/>
                </a:solidFill>
              </a:rPr>
              <a:t>Kendiliğinden ışık yayan cisimlere, doğal ışık kaynakları denir.</a:t>
            </a:r>
          </a:p>
          <a:p>
            <a:pPr marL="0" indent="0">
              <a:buNone/>
            </a:pPr>
            <a:endParaRPr lang="tr-TR" sz="3500" dirty="0" smtClean="0">
              <a:solidFill>
                <a:srgbClr val="FFFF00"/>
              </a:solidFill>
            </a:endParaRPr>
          </a:p>
          <a:p>
            <a:r>
              <a:rPr lang="tr-TR" sz="3500" dirty="0" smtClean="0">
                <a:solidFill>
                  <a:srgbClr val="FFFF00"/>
                </a:solidFill>
              </a:rPr>
              <a:t>İnsanlar tarafından üretilen belirli koşullar sağlandığında ışık veren cisimlere yapay ışık kaynakları adı verilir.</a:t>
            </a:r>
            <a:endParaRPr lang="tr-TR" sz="3500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979" y="2089467"/>
            <a:ext cx="5724525" cy="24098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79" y="4640580"/>
            <a:ext cx="5724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1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1561" y="17007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sz="6000" dirty="0" smtClean="0">
                <a:solidFill>
                  <a:srgbClr val="002060"/>
                </a:solidFill>
              </a:rPr>
              <a:t>AYDINLATILMIŞ CİSİM NEDİR?</a:t>
            </a:r>
            <a:endParaRPr lang="tr-TR" sz="6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75120" y="1825624"/>
            <a:ext cx="5090160" cy="4591209"/>
          </a:xfrm>
        </p:spPr>
        <p:txBody>
          <a:bodyPr>
            <a:normAutofit fontScale="92500" lnSpcReduction="10000"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Bazı cisimler ışık üretmez. Aydınlatılmadıklarında çevrelerine ışık yayıyormuş gibi görünen bu cisimlere aydınlatılmış cisim denir.</a:t>
            </a:r>
            <a:endParaRPr lang="tr-TR" sz="4000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825623"/>
            <a:ext cx="5166360" cy="45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0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73396"/>
            <a:ext cx="11338560" cy="1325563"/>
          </a:xfrm>
        </p:spPr>
        <p:txBody>
          <a:bodyPr>
            <a:normAutofit/>
          </a:bodyPr>
          <a:lstStyle/>
          <a:p>
            <a:pPr algn="ctr"/>
            <a:r>
              <a:rPr lang="tr-TR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IŞIK NASIL YAYILIR ?</a:t>
            </a:r>
            <a:endParaRPr lang="tr-TR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84258" y="1294682"/>
            <a:ext cx="5285330" cy="5134693"/>
          </a:xfrm>
        </p:spPr>
        <p:txBody>
          <a:bodyPr>
            <a:noAutofit/>
          </a:bodyPr>
          <a:lstStyle/>
          <a:p>
            <a:r>
              <a:rPr lang="tr-TR" sz="4400" dirty="0" smtClean="0">
                <a:solidFill>
                  <a:srgbClr val="FFFF00"/>
                </a:solidFill>
              </a:rPr>
              <a:t>Işığın izlediği yolu gösteren çizgiye ışık ışını denir. Işık ışınları doğrular boyunca yayılır. Yani doğrusal bir yol izler.</a:t>
            </a:r>
            <a:endParaRPr lang="tr-TR" sz="4400" dirty="0">
              <a:solidFill>
                <a:srgbClr val="FFFF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830" y="1825624"/>
            <a:ext cx="6239428" cy="460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2440" y="227320"/>
            <a:ext cx="11079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ÖRNEĞİN:</a:t>
            </a:r>
          </a:p>
          <a:p>
            <a:r>
              <a:rPr lang="tr-TR" sz="3600" dirty="0" smtClean="0">
                <a:solidFill>
                  <a:srgbClr val="FFFF00"/>
                </a:solidFill>
              </a:rPr>
              <a:t>Deniz fenerinden yayılan ışıkları,</a:t>
            </a:r>
          </a:p>
          <a:p>
            <a:endParaRPr lang="tr-TR" sz="3600" dirty="0" smtClean="0">
              <a:solidFill>
                <a:srgbClr val="FFFF00"/>
              </a:solidFill>
            </a:endParaRPr>
          </a:p>
          <a:p>
            <a:r>
              <a:rPr lang="tr-TR" sz="3600" dirty="0" smtClean="0">
                <a:solidFill>
                  <a:srgbClr val="FFFF00"/>
                </a:solidFill>
              </a:rPr>
              <a:t>Tozlu ortamda pencereden giren ışıkları,</a:t>
            </a:r>
          </a:p>
          <a:p>
            <a:endParaRPr lang="tr-TR" sz="3600" dirty="0" smtClean="0">
              <a:solidFill>
                <a:srgbClr val="FFFF00"/>
              </a:solidFill>
            </a:endParaRPr>
          </a:p>
          <a:p>
            <a:r>
              <a:rPr lang="tr-TR" sz="3600" dirty="0" smtClean="0">
                <a:solidFill>
                  <a:srgbClr val="FFFF00"/>
                </a:solidFill>
              </a:rPr>
              <a:t>Bulutlar arasına giren Güneş’in ışığını gözlemlediğimizde ışık demetleri,</a:t>
            </a:r>
          </a:p>
          <a:p>
            <a:endParaRPr lang="tr-TR" sz="3600" dirty="0" smtClean="0">
              <a:solidFill>
                <a:srgbClr val="FFFF00"/>
              </a:solidFill>
            </a:endParaRPr>
          </a:p>
          <a:p>
            <a:r>
              <a:rPr lang="tr-TR" sz="3600" dirty="0" smtClean="0">
                <a:solidFill>
                  <a:srgbClr val="FFFF00"/>
                </a:solidFill>
              </a:rPr>
              <a:t>Ormanda sık ağaçların aralarından yayılan güneş ışığı,</a:t>
            </a:r>
          </a:p>
          <a:p>
            <a:endParaRPr lang="tr-TR" sz="3600" dirty="0" smtClean="0">
              <a:solidFill>
                <a:srgbClr val="FFFF00"/>
              </a:solidFill>
            </a:endParaRPr>
          </a:p>
          <a:p>
            <a:r>
              <a:rPr lang="tr-TR" sz="3600" dirty="0" smtClean="0">
                <a:solidFill>
                  <a:srgbClr val="FFFF00"/>
                </a:solidFill>
              </a:rPr>
              <a:t> Araba farından yayılan ışık, ışığın doğrusal yolla yayıldığını gösteren bazı örneklerdir.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31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7671" y="220312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7200" dirty="0" smtClean="0">
                <a:solidFill>
                  <a:srgbClr val="002060"/>
                </a:solidFill>
              </a:rPr>
              <a:t>IŞIK</a:t>
            </a:r>
            <a:r>
              <a:rPr lang="tr-TR" sz="7200" dirty="0" smtClean="0"/>
              <a:t> </a:t>
            </a:r>
            <a:r>
              <a:rPr lang="tr-TR" sz="7200" dirty="0" smtClean="0">
                <a:solidFill>
                  <a:srgbClr val="002060"/>
                </a:solidFill>
              </a:rPr>
              <a:t>HER</a:t>
            </a:r>
            <a:r>
              <a:rPr lang="tr-TR" sz="7200" dirty="0" smtClean="0"/>
              <a:t> </a:t>
            </a:r>
            <a:r>
              <a:rPr lang="tr-TR" sz="7200" dirty="0" smtClean="0">
                <a:solidFill>
                  <a:srgbClr val="002060"/>
                </a:solidFill>
              </a:rPr>
              <a:t>YÖNE</a:t>
            </a:r>
            <a:r>
              <a:rPr lang="tr-TR" sz="7200" dirty="0" smtClean="0"/>
              <a:t> </a:t>
            </a:r>
            <a:r>
              <a:rPr lang="tr-TR" sz="7200" dirty="0" smtClean="0">
                <a:solidFill>
                  <a:srgbClr val="002060"/>
                </a:solidFill>
              </a:rPr>
              <a:t>GİDİYOR</a:t>
            </a:r>
            <a:r>
              <a:rPr lang="tr-TR" sz="7200" dirty="0" smtClean="0"/>
              <a:t>…</a:t>
            </a:r>
            <a:endParaRPr lang="tr-TR" sz="7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5000" y="1825624"/>
            <a:ext cx="6096000" cy="4742815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solidFill>
                  <a:srgbClr val="FFFF00"/>
                </a:solidFill>
              </a:rPr>
              <a:t>Bir ışık kaynağından çıkan ışık bir engelle karşılaşmadığı sürece her yönde doğrular boyunca yayılır.</a:t>
            </a:r>
          </a:p>
          <a:p>
            <a:endParaRPr lang="tr-TR" sz="3600" dirty="0" smtClean="0">
              <a:solidFill>
                <a:srgbClr val="FFFF00"/>
              </a:solidFill>
            </a:endParaRPr>
          </a:p>
          <a:p>
            <a:r>
              <a:rPr lang="tr-TR" sz="3600" dirty="0" smtClean="0">
                <a:solidFill>
                  <a:srgbClr val="FFFF00"/>
                </a:solidFill>
              </a:rPr>
              <a:t>Odanın tavanında yanan ampul, odanın her köşesini aydınlatır. Bu da bize ışığın her yönde yayıldığını gösterir.</a:t>
            </a:r>
            <a:endParaRPr lang="tr-TR" sz="3600" dirty="0">
              <a:solidFill>
                <a:srgbClr val="FFFF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" y="1852930"/>
            <a:ext cx="52578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07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1286"/>
            <a:ext cx="10515600" cy="63004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dirty="0" smtClean="0">
                <a:solidFill>
                  <a:srgbClr val="002060"/>
                </a:solidFill>
              </a:rPr>
              <a:t>IŞIĞIN İZLEDİĞİ YOL</a:t>
            </a:r>
            <a:endParaRPr lang="tr-TR" sz="6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4033" y="751330"/>
            <a:ext cx="8307967" cy="6029643"/>
          </a:xfrm>
        </p:spPr>
        <p:txBody>
          <a:bodyPr>
            <a:noAutofit/>
          </a:bodyPr>
          <a:lstStyle/>
          <a:p>
            <a:r>
              <a:rPr lang="tr-TR" sz="3000" dirty="0" smtClean="0">
                <a:solidFill>
                  <a:srgbClr val="FFFF00"/>
                </a:solidFill>
              </a:rPr>
              <a:t>İçi boş düz bir borunun bir ucundan diğer ucundaki yanan muma bakıldığında mum ışığı görülebilir.</a:t>
            </a:r>
          </a:p>
          <a:p>
            <a:r>
              <a:rPr lang="tr-TR" sz="3000" dirty="0" smtClean="0">
                <a:solidFill>
                  <a:srgbClr val="FFFF00"/>
                </a:solidFill>
              </a:rPr>
              <a:t>İçi boş bükülmüş eğir bir borunun bir ucundan diğer ucundaki yanan muma bakıldığında mum ışığı görülemez</a:t>
            </a:r>
          </a:p>
          <a:p>
            <a:r>
              <a:rPr lang="tr-TR" sz="3000" dirty="0" smtClean="0">
                <a:solidFill>
                  <a:srgbClr val="FFFF00"/>
                </a:solidFill>
              </a:rPr>
              <a:t>İçi boş köşeli bir borunun diğer ucuna mum yakıp baktığımızda mum alevini göremeyiz.</a:t>
            </a:r>
          </a:p>
          <a:p>
            <a:r>
              <a:rPr lang="tr-TR" sz="3000" dirty="0" smtClean="0">
                <a:solidFill>
                  <a:srgbClr val="FFFF00"/>
                </a:solidFill>
              </a:rPr>
              <a:t>Bükülmüş bir borudan ya da köşeli bir borudan bakıldığında mum ışığının görülmemesinin nedeni, ışığın doğrular boyunca yayılmasıdır.</a:t>
            </a:r>
          </a:p>
        </p:txBody>
      </p:sp>
      <p:pic>
        <p:nvPicPr>
          <p:cNvPr id="1026" name="Picture 2" descr="https://netteders.net/images/ozetler/isik/ia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22" y="1225252"/>
            <a:ext cx="3587591" cy="12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netteders.net/images/ozetler/isik/ia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23" y="2838590"/>
            <a:ext cx="3587591" cy="13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netteders.net/images/ozetler/isik/ia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71" y="4489098"/>
            <a:ext cx="359354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74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269</TotalTime>
  <Words>605</Words>
  <PresentationFormat>Özel</PresentationFormat>
  <Paragraphs>76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Devre</vt:lpstr>
      <vt:lpstr>IŞIĞIN MADDE İLE KARŞILAŞMASI</vt:lpstr>
      <vt:lpstr>IŞIK</vt:lpstr>
      <vt:lpstr>IŞIK KAYNAĞI</vt:lpstr>
      <vt:lpstr>DOĞAL VE YAPAY IŞIK KAYNAKLARI</vt:lpstr>
      <vt:lpstr>AYDINLATILMIŞ CİSİM NEDİR?</vt:lpstr>
      <vt:lpstr>IŞIK NASIL YAYILIR ?</vt:lpstr>
      <vt:lpstr>Slayt 7</vt:lpstr>
      <vt:lpstr>IŞIK HER YÖNE GİDİYOR…</vt:lpstr>
      <vt:lpstr>IŞIĞIN İZLEDİĞİ YOL</vt:lpstr>
      <vt:lpstr>IŞIK BİR ENGELLE KARŞILAŞIRSA NE OLUR?</vt:lpstr>
      <vt:lpstr>HER MADDENİN ISIĞI GEÇİRME ÖZELLİĞİ AYNIMIDIR?</vt:lpstr>
      <vt:lpstr>Slayt 12</vt:lpstr>
      <vt:lpstr> 1.  SAYDAM MADDELER: </vt:lpstr>
      <vt:lpstr> 2.  YARI SAYDAM MADDELER: </vt:lpstr>
      <vt:lpstr>3. OPAK MADDELER</vt:lpstr>
      <vt:lpstr>Slayt 16</vt:lpstr>
      <vt:lpstr>Slayt 17</vt:lpstr>
    </vt:vector>
  </TitlesOfParts>
  <Manager>www.sorubak.com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www.sorubak.com</dc:title>
  <dc:subject>www.sorubak.com</dc:subject>
  <dc:creator>www.sorubak.com</dc:creator>
  <cp:keywords>www.sorubak.com</cp:keywords>
  <dc:description>www.sorubak.com</dc:description>
  <dcterms:created xsi:type="dcterms:W3CDTF">2018-03-08T17:10:20Z</dcterms:created>
  <dcterms:modified xsi:type="dcterms:W3CDTF">2018-03-11T08:15:32Z</dcterms:modified>
  <cp:category>www.sorubak.com</cp:category>
</cp:coreProperties>
</file>