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unknown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notesMasterIdLst>
    <p:notesMasterId r:id="rId40"/>
  </p:notesMasterIdLst>
  <p:handoutMasterIdLst>
    <p:handoutMasterId r:id="rId41"/>
  </p:handoutMasterIdLst>
  <p:sldIdLst>
    <p:sldId id="256" r:id="rId2"/>
    <p:sldId id="320" r:id="rId3"/>
    <p:sldId id="261" r:id="rId4"/>
    <p:sldId id="257" r:id="rId5"/>
    <p:sldId id="259" r:id="rId6"/>
    <p:sldId id="297" r:id="rId7"/>
    <p:sldId id="316" r:id="rId8"/>
    <p:sldId id="317" r:id="rId9"/>
    <p:sldId id="318" r:id="rId10"/>
    <p:sldId id="319" r:id="rId11"/>
    <p:sldId id="279" r:id="rId12"/>
    <p:sldId id="280" r:id="rId13"/>
    <p:sldId id="281" r:id="rId14"/>
    <p:sldId id="282" r:id="rId15"/>
    <p:sldId id="283" r:id="rId16"/>
    <p:sldId id="321" r:id="rId17"/>
    <p:sldId id="298" r:id="rId18"/>
    <p:sldId id="300" r:id="rId19"/>
    <p:sldId id="301" r:id="rId20"/>
    <p:sldId id="322" r:id="rId21"/>
    <p:sldId id="323" r:id="rId22"/>
    <p:sldId id="326" r:id="rId23"/>
    <p:sldId id="324" r:id="rId24"/>
    <p:sldId id="305" r:id="rId25"/>
    <p:sldId id="325" r:id="rId26"/>
    <p:sldId id="299" r:id="rId27"/>
    <p:sldId id="307" r:id="rId28"/>
    <p:sldId id="327" r:id="rId29"/>
    <p:sldId id="308" r:id="rId30"/>
    <p:sldId id="309" r:id="rId31"/>
    <p:sldId id="310" r:id="rId32"/>
    <p:sldId id="311" r:id="rId33"/>
    <p:sldId id="312" r:id="rId34"/>
    <p:sldId id="313" r:id="rId35"/>
    <p:sldId id="314" r:id="rId36"/>
    <p:sldId id="315" r:id="rId37"/>
    <p:sldId id="328" r:id="rId38"/>
    <p:sldId id="292" r:id="rId39"/>
  </p:sldIdLst>
  <p:sldSz cx="9144000" cy="6858000" type="screen4x3"/>
  <p:notesSz cx="6858000" cy="9144000"/>
  <p:custDataLst>
    <p:tags r:id="rId42"/>
  </p:custDataLst>
  <p:defaultTextStyle>
    <a:defPPr>
      <a:defRPr lang="tr-T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FF"/>
    <a:srgbClr val="D414A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8" autoAdjust="0"/>
    <p:restoredTop sz="94624" autoAdjust="0"/>
  </p:normalViewPr>
  <p:slideViewPr>
    <p:cSldViewPr>
      <p:cViewPr>
        <p:scale>
          <a:sx n="60" d="100"/>
          <a:sy n="60" d="100"/>
        </p:scale>
        <p:origin x="-3072" y="-11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DC41C1-22FD-44DF-BEB8-A532AEBBB3D9}" type="datetimeFigureOut">
              <a:rPr lang="tr-TR" smtClean="0"/>
              <a:pPr/>
              <a:t>7.01.2018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5EF2C1-9E08-4771-904F-B8FFF22DBC6C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20136827-4B1D-438E-9F2C-B3113F9E000C}" type="datetimeFigureOut">
              <a:rPr lang="tr-TR"/>
              <a:pPr>
                <a:defRPr/>
              </a:pPr>
              <a:t>7.01.2018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tr-TR" noProof="0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noProof="0" smtClean="0"/>
              <a:t>Asıl metin stillerini düzenlemek için tıklatın</a:t>
            </a:r>
          </a:p>
          <a:p>
            <a:pPr lvl="1"/>
            <a:r>
              <a:rPr lang="tr-TR" noProof="0" smtClean="0"/>
              <a:t>İkinci düzey</a:t>
            </a:r>
          </a:p>
          <a:p>
            <a:pPr lvl="2"/>
            <a:r>
              <a:rPr lang="tr-TR" noProof="0" smtClean="0"/>
              <a:t>Üçüncü düzey</a:t>
            </a:r>
          </a:p>
          <a:p>
            <a:pPr lvl="3"/>
            <a:r>
              <a:rPr lang="tr-TR" noProof="0" smtClean="0"/>
              <a:t>Dördüncü düzey</a:t>
            </a:r>
          </a:p>
          <a:p>
            <a:pPr lvl="4"/>
            <a:r>
              <a:rPr lang="tr-TR" noProof="0" smtClean="0"/>
              <a:t>Beşinci düzey</a:t>
            </a:r>
            <a:endParaRPr lang="tr-TR" noProof="0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E27FEB78-48E4-444B-A2BE-9941F4E9DA8A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6973570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7FEB78-48E4-444B-A2BE-9941F4E9DA8A}" type="slidenum">
              <a:rPr lang="tr-TR" smtClean="0"/>
              <a:pPr>
                <a:defRPr/>
              </a:pPr>
              <a:t>38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117186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şlık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9" name="Alt Başlık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28" name="Veri Yer Tutucusu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pPr>
              <a:defRPr/>
            </a:pPr>
            <a:fld id="{9DA65B8D-16F6-4289-B98F-7650460A089B}" type="datetimeFigureOut">
              <a:rPr lang="tr-TR" smtClean="0"/>
              <a:pPr>
                <a:defRPr/>
              </a:pPr>
              <a:t>7.01.2018</a:t>
            </a:fld>
            <a:endParaRPr lang="tr-TR"/>
          </a:p>
        </p:txBody>
      </p:sp>
      <p:sp>
        <p:nvSpPr>
          <p:cNvPr id="17" name="Altbilgi Yer Tutucusu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tr-TR"/>
          </a:p>
        </p:txBody>
      </p:sp>
      <p:sp>
        <p:nvSpPr>
          <p:cNvPr id="10" name="Dikdörtgen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ikdörtgen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Dikdörtgen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Dikdörtgen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Düz Bağlayıcı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Düz Bağlayıcı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Düz Bağlayıcı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Düz Bağlayıcı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Düz Bağlayıcı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Düz Bağlayıcı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Dikdörtgen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ayt Numarası Yer Tutucusu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pPr>
              <a:defRPr/>
            </a:pPr>
            <a:fld id="{A1068CCF-2C6E-4097-A7D6-F9A32FCEFD3B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95022A-5995-453C-B7FE-1A6D9AB6910D}" type="datetimeFigureOut">
              <a:rPr lang="tr-TR" smtClean="0"/>
              <a:pPr>
                <a:defRPr/>
              </a:pPr>
              <a:t>7.01.2018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BD5E83-682C-4F89-8DB8-BE1786569619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6185589-3257-4218-AE7A-F7C3D637D0F0}" type="datetimeFigureOut">
              <a:rPr lang="tr-TR" smtClean="0"/>
              <a:pPr>
                <a:defRPr/>
              </a:pPr>
              <a:t>7.01.2018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665E95-DBB4-4B7D-94AE-986DB8494444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8" name="İçerik Yer Tutucusu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>
              <a:defRPr/>
            </a:pPr>
            <a:fld id="{415D8549-ED50-4795-8476-604CB7759D60}" type="datetimeFigureOut">
              <a:rPr lang="tr-TR" smtClean="0"/>
              <a:pPr>
                <a:defRPr/>
              </a:pPr>
              <a:t>7.01.2018</a:t>
            </a:fld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>
              <a:defRPr/>
            </a:pPr>
            <a:fld id="{C44AA521-B4AE-4C31-B339-F7BBAD38858D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  <p:sp>
        <p:nvSpPr>
          <p:cNvPr id="10" name="Altbilgi Yer Tutucusu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>
              <a:defRPr/>
            </a:pPr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pPr>
              <a:defRPr/>
            </a:pPr>
            <a:fld id="{E9341110-FC2E-4658-93A5-B0680A3F457C}" type="datetimeFigureOut">
              <a:rPr lang="tr-TR" smtClean="0"/>
              <a:pPr>
                <a:defRPr/>
              </a:pPr>
              <a:t>7.01.2018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9" name="Dikdörtgen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Dikdörtgen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Dikdörtgen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ikdörtgen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Düz Bağlayıcı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Düz Bağlayıcı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Düz Bağlayıcı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Düz Bağlayıcı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Düz Bağlayıcı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Dikdörtgen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Düz Bağlayıcı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pPr>
              <a:defRPr/>
            </a:pPr>
            <a:fld id="{9CDF643A-31B5-4426-8F0E-453EEACFEDD6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503DDB-1BA2-4E67-B9CC-C1C6BF32B26D}" type="datetimeFigureOut">
              <a:rPr lang="tr-TR" smtClean="0"/>
              <a:pPr>
                <a:defRPr/>
              </a:pPr>
              <a:t>7.01.2018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22C807-E673-4D5F-B8FE-B7A0EA3B6366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  <p:sp>
        <p:nvSpPr>
          <p:cNvPr id="9" name="İçerik Yer Tutucusu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11" name="İçerik Yer Tutucusu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E2CB2D-D136-48CE-9B74-062792F95B9B}" type="datetimeFigureOut">
              <a:rPr lang="tr-TR" smtClean="0"/>
              <a:pPr>
                <a:defRPr/>
              </a:pPr>
              <a:t>7.01.2018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3EEC42-56EB-46D0-AF4B-9D99AA763F20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  <p:sp>
        <p:nvSpPr>
          <p:cNvPr id="11" name="İçerik Yer Tutucusu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13" name="İçerik Yer Tutucusu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12" name="Metin Yer Tutucusu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14" name="Metin Yer Tutucusu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6" name="Veri Yer Tutucusu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fld id="{BBC8BE12-8DB4-4FBE-A07D-4E0ED5B53C25}" type="datetimeFigureOut">
              <a:rPr lang="tr-TR" smtClean="0"/>
              <a:pPr>
                <a:defRPr/>
              </a:pPr>
              <a:t>7.01.2018</a:t>
            </a:fld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921F3F09-EAA0-4283-A50C-18CF38ACC52E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095A80-BAE3-41E6-90B9-78B56C274A87}" type="datetimeFigureOut">
              <a:rPr lang="tr-TR" smtClean="0"/>
              <a:pPr>
                <a:defRPr/>
              </a:pPr>
              <a:t>7.01.2018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6AE668-DD85-4EA5-8852-A2A1B8A6B27E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üz Bağlayıcı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8" name="Düz Bağlayıcı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Düz Bağlayıcı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Düz Bağlayıcı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Dikdörtgen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Düz Bağlayıcı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İçerik Yer Tutucusu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21" name="Veri Yer Tutucusu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>
              <a:defRPr/>
            </a:pPr>
            <a:fld id="{71C291E5-D30C-4DD2-9537-1403598E5F0D}" type="datetimeFigureOut">
              <a:rPr lang="tr-TR" smtClean="0"/>
              <a:pPr>
                <a:defRPr/>
              </a:pPr>
              <a:t>7.01.2018</a:t>
            </a:fld>
            <a:endParaRPr lang="tr-TR"/>
          </a:p>
        </p:txBody>
      </p:sp>
      <p:sp>
        <p:nvSpPr>
          <p:cNvPr id="22" name="Slayt Numarası Yer Tutucusu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>
              <a:defRPr/>
            </a:pPr>
            <a:fld id="{6B8E53CA-8B8A-44C5-AC58-0F1156E9AF3A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  <p:sp>
        <p:nvSpPr>
          <p:cNvPr id="23" name="Altbilgi Yer Tutucusu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>
              <a:defRPr/>
            </a:pPr>
            <a:endParaRPr lang="tr-T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üz Bağlayıcı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10" name="Düz Bağlayıcı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Dikdörtgen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üz Bağlayıcı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Düz Bağlayıcı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Düz Bağlayıcı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Veri Yer Tutucusu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fld id="{AA13C27A-3C68-40E9-AB35-B3B9C6951092}" type="datetimeFigureOut">
              <a:rPr lang="tr-TR" smtClean="0"/>
              <a:pPr>
                <a:defRPr/>
              </a:pPr>
              <a:t>7.01.2018</a:t>
            </a:fld>
            <a:endParaRPr lang="tr-TR"/>
          </a:p>
        </p:txBody>
      </p:sp>
      <p:sp>
        <p:nvSpPr>
          <p:cNvPr id="18" name="Slayt Numarası Yer Tutucusu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DB205D3F-197F-4DF0-B913-F3F665EFE0E4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  <p:sp>
        <p:nvSpPr>
          <p:cNvPr id="21" name="Altbilgi Yer Tutucusu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üz Bağlayıcı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Başlık Yer Tutucusu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3" name="Metin Yer Tutucusu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14" name="Veri Yer Tutucusu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9D5C789D-9C65-40E5-BB12-DDEF252B6126}" type="datetimeFigureOut">
              <a:rPr lang="tr-TR" smtClean="0"/>
              <a:pPr>
                <a:defRPr/>
              </a:pPr>
              <a:t>7.01.2018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tr-TR"/>
          </a:p>
        </p:txBody>
      </p:sp>
      <p:sp>
        <p:nvSpPr>
          <p:cNvPr id="7" name="Düz Bağlayıcı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Düz Bağlayıcı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Dikdörtgen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Düz Bağlayıcı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ayt Numarası Yer Tutucusu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8A06EC6-74E7-4351-A6B0-95E1996DDB23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18" Type="http://schemas.openxmlformats.org/officeDocument/2006/relationships/image" Target="../media/image5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" Type="http://schemas.openxmlformats.org/officeDocument/2006/relationships/image" Target="../media/image2.png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19" Type="http://schemas.openxmlformats.org/officeDocument/2006/relationships/image" Target="../media/image60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6.gif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4.xml"/><Relationship Id="rId1" Type="http://schemas.openxmlformats.org/officeDocument/2006/relationships/video" Target="NULL" TargetMode="Externa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1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6.gif"/><Relationship Id="rId4" Type="http://schemas.openxmlformats.org/officeDocument/2006/relationships/image" Target="../media/image75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9.gif"/><Relationship Id="rId4" Type="http://schemas.openxmlformats.org/officeDocument/2006/relationships/image" Target="../media/image7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-36504" y="0"/>
            <a:ext cx="9144000" cy="1196752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tr-TR" sz="3600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FEN BİLİMLERİ DERSİ </a:t>
            </a:r>
            <a:br>
              <a:rPr lang="tr-TR" sz="3600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r-TR" sz="3600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 ÇALIŞMASI</a:t>
            </a:r>
            <a:endParaRPr lang="tr-TR" sz="3600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1331640" y="1412776"/>
            <a:ext cx="640871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smtClean="0">
                <a:latin typeface="+mn-lt"/>
              </a:rPr>
              <a:t>Konu			: Canlılar Dünyası</a:t>
            </a:r>
          </a:p>
          <a:p>
            <a:endParaRPr lang="tr-TR" sz="2400" dirty="0" smtClean="0">
              <a:latin typeface="+mn-lt"/>
            </a:endParaRPr>
          </a:p>
          <a:p>
            <a:r>
              <a:rPr lang="tr-TR" sz="2400" dirty="0" smtClean="0">
                <a:latin typeface="+mn-lt"/>
              </a:rPr>
              <a:t>Ders Öğretmeni	: Selvi ŞAHİN</a:t>
            </a:r>
          </a:p>
          <a:p>
            <a:endParaRPr lang="tr-TR" sz="2400" dirty="0" smtClean="0">
              <a:latin typeface="+mn-lt"/>
            </a:endParaRPr>
          </a:p>
          <a:p>
            <a:r>
              <a:rPr lang="tr-TR" sz="2400" dirty="0" smtClean="0">
                <a:latin typeface="+mn-lt"/>
              </a:rPr>
              <a:t>Hazırlayan		: Efe Tekin TAŞABAT</a:t>
            </a:r>
          </a:p>
          <a:p>
            <a:endParaRPr lang="tr-TR" sz="2400" dirty="0" smtClean="0">
              <a:latin typeface="+mn-lt"/>
            </a:endParaRPr>
          </a:p>
          <a:p>
            <a:endParaRPr lang="tr-TR" sz="2400" dirty="0">
              <a:latin typeface="+mn-lt"/>
            </a:endParaRPr>
          </a:p>
          <a:p>
            <a:r>
              <a:rPr lang="tr-TR" sz="2400" dirty="0" smtClean="0">
                <a:latin typeface="+mn-lt"/>
              </a:rPr>
              <a:t>Sunu Planı		: Canlıları Tanıyalım</a:t>
            </a:r>
          </a:p>
          <a:p>
            <a:r>
              <a:rPr lang="tr-TR" sz="2400" dirty="0">
                <a:latin typeface="+mn-lt"/>
              </a:rPr>
              <a:t>	</a:t>
            </a:r>
            <a:r>
              <a:rPr lang="tr-TR" sz="2400" dirty="0" smtClean="0">
                <a:latin typeface="+mn-lt"/>
              </a:rPr>
              <a:t>		     </a:t>
            </a:r>
            <a:r>
              <a:rPr lang="tr-TR" sz="2400" dirty="0" smtClean="0">
                <a:solidFill>
                  <a:srgbClr val="FF0000"/>
                </a:solidFill>
                <a:latin typeface="+mn-lt"/>
              </a:rPr>
              <a:t>*</a:t>
            </a:r>
            <a:r>
              <a:rPr lang="tr-TR" sz="2400" dirty="0" smtClean="0">
                <a:latin typeface="+mn-lt"/>
              </a:rPr>
              <a:t> Mikroskobik Canlılar</a:t>
            </a:r>
          </a:p>
          <a:p>
            <a:r>
              <a:rPr lang="tr-TR" sz="2400" dirty="0">
                <a:latin typeface="+mn-lt"/>
              </a:rPr>
              <a:t>	</a:t>
            </a:r>
            <a:r>
              <a:rPr lang="tr-TR" sz="2400" dirty="0" smtClean="0">
                <a:latin typeface="+mn-lt"/>
              </a:rPr>
              <a:t>		     </a:t>
            </a:r>
            <a:r>
              <a:rPr lang="tr-TR" sz="2400" dirty="0" smtClean="0">
                <a:solidFill>
                  <a:srgbClr val="FF0000"/>
                </a:solidFill>
                <a:latin typeface="+mn-lt"/>
              </a:rPr>
              <a:t>*</a:t>
            </a:r>
            <a:r>
              <a:rPr lang="tr-TR" sz="2400" dirty="0" smtClean="0">
                <a:latin typeface="+mn-lt"/>
              </a:rPr>
              <a:t> Mantarlar</a:t>
            </a:r>
          </a:p>
          <a:p>
            <a:r>
              <a:rPr lang="tr-TR" sz="2400" dirty="0">
                <a:latin typeface="+mn-lt"/>
              </a:rPr>
              <a:t>	</a:t>
            </a:r>
            <a:r>
              <a:rPr lang="tr-TR" sz="2400" dirty="0" smtClean="0">
                <a:latin typeface="+mn-lt"/>
              </a:rPr>
              <a:t>		     </a:t>
            </a:r>
            <a:r>
              <a:rPr lang="tr-TR" sz="2400" dirty="0" smtClean="0">
                <a:solidFill>
                  <a:srgbClr val="FF0000"/>
                </a:solidFill>
                <a:latin typeface="+mn-lt"/>
              </a:rPr>
              <a:t>*</a:t>
            </a:r>
            <a:r>
              <a:rPr lang="tr-TR" sz="2400" dirty="0" smtClean="0">
                <a:latin typeface="+mn-lt"/>
              </a:rPr>
              <a:t> Bitkiler</a:t>
            </a:r>
          </a:p>
          <a:p>
            <a:r>
              <a:rPr lang="tr-TR" sz="2400" dirty="0">
                <a:latin typeface="+mn-lt"/>
              </a:rPr>
              <a:t>	</a:t>
            </a:r>
            <a:r>
              <a:rPr lang="tr-TR" sz="2400" dirty="0" smtClean="0">
                <a:latin typeface="+mn-lt"/>
              </a:rPr>
              <a:t>		     </a:t>
            </a:r>
            <a:r>
              <a:rPr lang="tr-TR" sz="2400" dirty="0" smtClean="0">
                <a:solidFill>
                  <a:srgbClr val="FF0000"/>
                </a:solidFill>
                <a:latin typeface="+mn-lt"/>
              </a:rPr>
              <a:t>*</a:t>
            </a:r>
            <a:r>
              <a:rPr lang="tr-TR" sz="2400" dirty="0" smtClean="0">
                <a:latin typeface="+mn-lt"/>
              </a:rPr>
              <a:t> Hayvanlar</a:t>
            </a:r>
            <a:endParaRPr lang="tr-TR" sz="2400" dirty="0">
              <a:latin typeface="+mn-lt"/>
            </a:endParaRPr>
          </a:p>
          <a:p>
            <a:endParaRPr lang="tr-TR" sz="2400" dirty="0" smtClean="0">
              <a:latin typeface="+mn-lt"/>
            </a:endParaRPr>
          </a:p>
          <a:p>
            <a:endParaRPr lang="tr-TR" sz="2400" dirty="0">
              <a:latin typeface="+mn-lt"/>
            </a:endParaRPr>
          </a:p>
        </p:txBody>
      </p:sp>
      <p:grpSp>
        <p:nvGrpSpPr>
          <p:cNvPr id="6" name="Grup 5"/>
          <p:cNvGrpSpPr/>
          <p:nvPr/>
        </p:nvGrpSpPr>
        <p:grpSpPr>
          <a:xfrm>
            <a:off x="8172400" y="-5299"/>
            <a:ext cx="986340" cy="1490083"/>
            <a:chOff x="7668344" y="1817"/>
            <a:chExt cx="1476948" cy="1497555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4549" y="1817"/>
              <a:ext cx="1340743" cy="1497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Metin kutusu 7"/>
            <p:cNvSpPr txBox="1"/>
            <p:nvPr/>
          </p:nvSpPr>
          <p:spPr>
            <a:xfrm>
              <a:off x="7668344" y="748938"/>
              <a:ext cx="432048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tr-TR" sz="900" dirty="0" err="1" smtClean="0">
                  <a:solidFill>
                    <a:schemeClr val="bg1"/>
                  </a:solidFill>
                  <a:latin typeface="+mn-lt"/>
                </a:rPr>
                <a:t>xxxx</a:t>
              </a:r>
              <a:endParaRPr lang="tr-TR" sz="900" dirty="0">
                <a:solidFill>
                  <a:schemeClr val="bg1"/>
                </a:solidFill>
                <a:latin typeface="+mn-lt"/>
              </a:endParaRPr>
            </a:p>
          </p:txBody>
        </p:sp>
      </p:grpSp>
      <p:pic>
        <p:nvPicPr>
          <p:cNvPr id="3" name="Resi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0352" y="116632"/>
            <a:ext cx="1152128" cy="11521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003800" y="1989138"/>
            <a:ext cx="3744913" cy="3860800"/>
          </a:xfrm>
        </p:spPr>
      </p:pic>
      <p:sp>
        <p:nvSpPr>
          <p:cNvPr id="5" name="1 Başlık"/>
          <p:cNvSpPr txBox="1">
            <a:spLocks/>
          </p:cNvSpPr>
          <p:nvPr/>
        </p:nvSpPr>
        <p:spPr>
          <a:xfrm>
            <a:off x="-36504" y="4683"/>
            <a:ext cx="9144000" cy="764704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tr-TR" sz="36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MİKROSKOBİK CANLILAR</a:t>
            </a:r>
            <a:endParaRPr lang="tr-TR" sz="3600" b="1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36504" y="1196752"/>
            <a:ext cx="90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 smtClean="0">
                <a:solidFill>
                  <a:srgbClr val="FF0000"/>
                </a:solidFill>
                <a:latin typeface="+mn-lt"/>
              </a:rPr>
              <a:t>Zararlı Bakteriler:</a:t>
            </a:r>
            <a:endParaRPr lang="tr-TR" sz="2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40417" y="2204864"/>
            <a:ext cx="9072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sz="2400" dirty="0" smtClean="0">
                <a:solidFill>
                  <a:srgbClr val="FF0000"/>
                </a:solidFill>
                <a:latin typeface="+mn-lt"/>
              </a:rPr>
              <a:t>*</a:t>
            </a:r>
            <a:r>
              <a:rPr lang="tr-TR" sz="2400" dirty="0" smtClean="0">
                <a:latin typeface="+mn-lt"/>
              </a:rPr>
              <a:t>	Çeşitli </a:t>
            </a:r>
            <a:r>
              <a:rPr lang="tr-TR" sz="2400" dirty="0">
                <a:latin typeface="+mn-lt"/>
              </a:rPr>
              <a:t>hastalıklara sebep olan </a:t>
            </a:r>
            <a:r>
              <a:rPr lang="tr-TR" sz="2400" dirty="0" smtClean="0">
                <a:latin typeface="+mn-lt"/>
              </a:rPr>
              <a:t>mikroskobik canlılardır.</a:t>
            </a:r>
          </a:p>
          <a:p>
            <a:pPr algn="just"/>
            <a:endParaRPr lang="tr-TR" sz="2400" dirty="0">
              <a:latin typeface="+mn-lt"/>
            </a:endParaRPr>
          </a:p>
          <a:p>
            <a:pPr algn="just"/>
            <a:r>
              <a:rPr lang="tr-TR" sz="2400" dirty="0" smtClean="0">
                <a:solidFill>
                  <a:srgbClr val="FF0000"/>
                </a:solidFill>
                <a:latin typeface="+mn-lt"/>
              </a:rPr>
              <a:t>*</a:t>
            </a:r>
            <a:r>
              <a:rPr lang="tr-TR" sz="2400" dirty="0" smtClean="0">
                <a:latin typeface="+mn-lt"/>
              </a:rPr>
              <a:t>	Verem</a:t>
            </a:r>
            <a:r>
              <a:rPr lang="tr-TR" sz="2400" dirty="0">
                <a:latin typeface="+mn-lt"/>
              </a:rPr>
              <a:t>, zatürre, kolera, tifo, dizanteri, </a:t>
            </a:r>
            <a:r>
              <a:rPr lang="tr-TR" sz="2400" dirty="0" err="1">
                <a:latin typeface="+mn-lt"/>
              </a:rPr>
              <a:t>tetanoz</a:t>
            </a:r>
            <a:r>
              <a:rPr lang="tr-TR" sz="2400" dirty="0">
                <a:latin typeface="+mn-lt"/>
              </a:rPr>
              <a:t> gibi hastalıkları zararlı </a:t>
            </a:r>
            <a:r>
              <a:rPr lang="tr-TR" sz="2400" dirty="0" smtClean="0">
                <a:latin typeface="+mn-lt"/>
              </a:rPr>
              <a:t>bakteriler </a:t>
            </a:r>
            <a:r>
              <a:rPr lang="tr-TR" sz="2400" dirty="0">
                <a:latin typeface="+mn-lt"/>
              </a:rPr>
              <a:t>yapar</a:t>
            </a:r>
            <a:r>
              <a:rPr lang="tr-TR" sz="2400" dirty="0" smtClean="0">
                <a:latin typeface="+mn-lt"/>
              </a:rPr>
              <a:t>.</a:t>
            </a:r>
          </a:p>
          <a:p>
            <a:pPr algn="just"/>
            <a:endParaRPr lang="tr-TR" sz="2400" dirty="0">
              <a:latin typeface="+mn-lt"/>
            </a:endParaRPr>
          </a:p>
          <a:p>
            <a:pPr algn="just"/>
            <a:r>
              <a:rPr lang="tr-TR" sz="2400" dirty="0" smtClean="0">
                <a:solidFill>
                  <a:srgbClr val="FF0000"/>
                </a:solidFill>
                <a:latin typeface="+mn-lt"/>
              </a:rPr>
              <a:t>*</a:t>
            </a:r>
            <a:r>
              <a:rPr lang="tr-TR" sz="2400" dirty="0" smtClean="0">
                <a:latin typeface="+mn-lt"/>
              </a:rPr>
              <a:t>	Zararlı bakteriler besinlerin </a:t>
            </a:r>
            <a:r>
              <a:rPr lang="tr-TR" sz="2400" dirty="0">
                <a:latin typeface="+mn-lt"/>
              </a:rPr>
              <a:t>bozulmasına neden olur</a:t>
            </a:r>
            <a:r>
              <a:rPr lang="tr-TR" sz="2400" dirty="0" smtClean="0">
                <a:latin typeface="+mn-lt"/>
              </a:rPr>
              <a:t>.</a:t>
            </a:r>
          </a:p>
          <a:p>
            <a:pPr algn="just"/>
            <a:endParaRPr lang="tr-TR" sz="2400" dirty="0">
              <a:latin typeface="+mn-lt"/>
            </a:endParaRPr>
          </a:p>
          <a:p>
            <a:pPr algn="just"/>
            <a:r>
              <a:rPr lang="tr-TR" sz="2400" dirty="0" smtClean="0">
                <a:solidFill>
                  <a:srgbClr val="FF0000"/>
                </a:solidFill>
                <a:latin typeface="+mn-lt"/>
              </a:rPr>
              <a:t>*</a:t>
            </a:r>
            <a:r>
              <a:rPr lang="tr-TR" sz="2400" dirty="0" smtClean="0">
                <a:latin typeface="+mn-lt"/>
              </a:rPr>
              <a:t>	Dişlerimizin </a:t>
            </a:r>
            <a:r>
              <a:rPr lang="tr-TR" sz="2400" dirty="0">
                <a:latin typeface="+mn-lt"/>
              </a:rPr>
              <a:t>çürümesine neden olurlar.</a:t>
            </a:r>
          </a:p>
        </p:txBody>
      </p:sp>
      <p:grpSp>
        <p:nvGrpSpPr>
          <p:cNvPr id="9" name="Grup 8"/>
          <p:cNvGrpSpPr/>
          <p:nvPr/>
        </p:nvGrpSpPr>
        <p:grpSpPr>
          <a:xfrm>
            <a:off x="8172400" y="-5299"/>
            <a:ext cx="986340" cy="1490083"/>
            <a:chOff x="7668344" y="1817"/>
            <a:chExt cx="1476948" cy="1497555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4549" y="1817"/>
              <a:ext cx="1340743" cy="1497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Metin kutusu 10"/>
            <p:cNvSpPr txBox="1"/>
            <p:nvPr/>
          </p:nvSpPr>
          <p:spPr>
            <a:xfrm>
              <a:off x="7668344" y="748938"/>
              <a:ext cx="432048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tr-TR" sz="900" dirty="0" err="1" smtClean="0">
                  <a:solidFill>
                    <a:schemeClr val="bg1"/>
                  </a:solidFill>
                  <a:latin typeface="+mn-lt"/>
                </a:rPr>
                <a:t>xxxx</a:t>
              </a:r>
              <a:endParaRPr lang="tr-TR" sz="900" dirty="0">
                <a:solidFill>
                  <a:schemeClr val="bg1"/>
                </a:solidFill>
                <a:latin typeface="+mn-lt"/>
              </a:endParaRPr>
            </a:p>
          </p:txBody>
        </p:sp>
      </p:grpSp>
      <p:pic>
        <p:nvPicPr>
          <p:cNvPr id="2" name="Resi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19" y="5517233"/>
            <a:ext cx="1779337" cy="134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685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 8"/>
          <p:cNvGrpSpPr/>
          <p:nvPr/>
        </p:nvGrpSpPr>
        <p:grpSpPr>
          <a:xfrm>
            <a:off x="8172400" y="-5299"/>
            <a:ext cx="986340" cy="1490083"/>
            <a:chOff x="7668344" y="1817"/>
            <a:chExt cx="1476948" cy="1497555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4549" y="1817"/>
              <a:ext cx="1340743" cy="1497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Metin kutusu 10"/>
            <p:cNvSpPr txBox="1"/>
            <p:nvPr/>
          </p:nvSpPr>
          <p:spPr>
            <a:xfrm>
              <a:off x="7668344" y="748938"/>
              <a:ext cx="432048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tr-TR" sz="900" dirty="0" err="1" smtClean="0">
                  <a:solidFill>
                    <a:schemeClr val="bg1"/>
                  </a:solidFill>
                  <a:latin typeface="+mn-lt"/>
                </a:rPr>
                <a:t>xxxx</a:t>
              </a:r>
              <a:endParaRPr lang="tr-TR" sz="900" dirty="0">
                <a:solidFill>
                  <a:schemeClr val="bg1"/>
                </a:solidFill>
                <a:latin typeface="+mn-lt"/>
              </a:endParaRPr>
            </a:p>
          </p:txBody>
        </p:sp>
      </p:grpSp>
      <p:pic>
        <p:nvPicPr>
          <p:cNvPr id="37891" name="4 İçerik Yer Tutucusu"/>
          <p:cNvPicPr>
            <a:picLocks noGrp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187450" y="3862412"/>
            <a:ext cx="6769100" cy="2374900"/>
          </a:xfrm>
        </p:spPr>
      </p:pic>
      <p:sp>
        <p:nvSpPr>
          <p:cNvPr id="5" name="1 Başlık"/>
          <p:cNvSpPr txBox="1">
            <a:spLocks/>
          </p:cNvSpPr>
          <p:nvPr/>
        </p:nvSpPr>
        <p:spPr>
          <a:xfrm>
            <a:off x="-36504" y="4683"/>
            <a:ext cx="9144000" cy="764704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tr-TR" sz="36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MANTARLAR</a:t>
            </a:r>
            <a:endParaRPr lang="tr-TR" sz="3600" b="1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40417" y="908720"/>
            <a:ext cx="9072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 smtClean="0">
                <a:solidFill>
                  <a:srgbClr val="0000FF"/>
                </a:solidFill>
                <a:latin typeface="+mn-lt"/>
              </a:rPr>
              <a:t>Kendi </a:t>
            </a:r>
            <a:r>
              <a:rPr lang="tr-TR" sz="2400" dirty="0">
                <a:solidFill>
                  <a:srgbClr val="0000FF"/>
                </a:solidFill>
                <a:latin typeface="+mn-lt"/>
              </a:rPr>
              <a:t>besinlerini kendisi üretemeyen basit yapılı canlılardır</a:t>
            </a:r>
            <a:r>
              <a:rPr lang="tr-TR" sz="2400" dirty="0" smtClean="0">
                <a:solidFill>
                  <a:srgbClr val="0000FF"/>
                </a:solidFill>
                <a:latin typeface="+mn-lt"/>
              </a:rPr>
              <a:t>.</a:t>
            </a:r>
          </a:p>
          <a:p>
            <a:pPr marL="342900" indent="-342900" algn="ctr">
              <a:buFont typeface="Arial" charset="0"/>
              <a:buChar char="•"/>
            </a:pPr>
            <a:endParaRPr lang="tr-TR" sz="2400" dirty="0" smtClean="0">
              <a:solidFill>
                <a:srgbClr val="0000FF"/>
              </a:solidFill>
              <a:latin typeface="+mn-lt"/>
            </a:endParaRPr>
          </a:p>
          <a:p>
            <a:pPr algn="ctr"/>
            <a:r>
              <a:rPr lang="tr-TR" sz="2400" dirty="0" smtClean="0">
                <a:solidFill>
                  <a:srgbClr val="0000FF"/>
                </a:solidFill>
                <a:latin typeface="+mn-lt"/>
              </a:rPr>
              <a:t>Toprakta, suda, havada, besinlerde, atıklarda ve canlıların üzerinde yaşayabilirler.</a:t>
            </a:r>
          </a:p>
          <a:p>
            <a:pPr algn="ctr"/>
            <a:endParaRPr lang="tr-TR" sz="2400" dirty="0" smtClean="0">
              <a:solidFill>
                <a:srgbClr val="0000FF"/>
              </a:solidFill>
              <a:latin typeface="+mn-lt"/>
            </a:endParaRPr>
          </a:p>
          <a:p>
            <a:pPr algn="ctr"/>
            <a:r>
              <a:rPr lang="tr-TR" sz="2400" dirty="0" smtClean="0">
                <a:solidFill>
                  <a:srgbClr val="0000FF"/>
                </a:solidFill>
                <a:latin typeface="+mn-lt"/>
              </a:rPr>
              <a:t> Nemli, ılık, az ışık alan yerler ile orman ve çayırlarda yaşarlar.</a:t>
            </a:r>
          </a:p>
          <a:p>
            <a:pPr algn="ctr"/>
            <a:endParaRPr lang="tr-TR" sz="2400" dirty="0" smtClean="0">
              <a:solidFill>
                <a:srgbClr val="0000FF"/>
              </a:solidFill>
              <a:latin typeface="+mn-lt"/>
            </a:endParaRPr>
          </a:p>
          <a:p>
            <a:pPr algn="ctr"/>
            <a:r>
              <a:rPr lang="tr-TR" sz="2400" dirty="0" smtClean="0">
                <a:solidFill>
                  <a:srgbClr val="0000FF"/>
                </a:solidFill>
                <a:latin typeface="+mn-lt"/>
              </a:rPr>
              <a:t>4 grupta incelenirler.</a:t>
            </a:r>
            <a:endParaRPr lang="tr-TR" sz="2400" dirty="0">
              <a:solidFill>
                <a:srgbClr val="0000FF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4 İçerik Yer Tutucusu" descr="C:\Users\MUSTAFA\Desktop\bayat Kopie.gif"/>
          <p:cNvPicPr>
            <a:picLocks noGrp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427538" y="1412875"/>
            <a:ext cx="4176712" cy="2520950"/>
          </a:xfrm>
        </p:spPr>
      </p:pic>
      <p:sp>
        <p:nvSpPr>
          <p:cNvPr id="38916" name="Text Box 2"/>
          <p:cNvSpPr txBox="1">
            <a:spLocks noChangeArrowheads="1"/>
          </p:cNvSpPr>
          <p:nvPr/>
        </p:nvSpPr>
        <p:spPr bwMode="auto">
          <a:xfrm>
            <a:off x="539750" y="4941143"/>
            <a:ext cx="8064500" cy="1800225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tr-TR" sz="2400" b="1" dirty="0">
                <a:solidFill>
                  <a:srgbClr val="FF0000"/>
                </a:solidFill>
                <a:latin typeface="Comic Sans MS" pitchFamily="66" charset="0"/>
              </a:rPr>
              <a:t>Penisilin</a:t>
            </a:r>
            <a:r>
              <a:rPr lang="tr-TR" sz="240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tr-TR" sz="2400" dirty="0">
                <a:latin typeface="Comic Sans MS" pitchFamily="66" charset="0"/>
              </a:rPr>
              <a:t>adı verilen antibiyotik 1928 yılında Alexander </a:t>
            </a:r>
            <a:r>
              <a:rPr lang="tr-TR" sz="2400" dirty="0" err="1">
                <a:latin typeface="Comic Sans MS" pitchFamily="66" charset="0"/>
              </a:rPr>
              <a:t>Fleming</a:t>
            </a:r>
            <a:r>
              <a:rPr lang="tr-TR" sz="2400" dirty="0">
                <a:latin typeface="Comic Sans MS" pitchFamily="66" charset="0"/>
              </a:rPr>
              <a:t> tarafından </a:t>
            </a:r>
            <a:r>
              <a:rPr lang="tr-TR" sz="2400" b="1" dirty="0">
                <a:solidFill>
                  <a:srgbClr val="FF0000"/>
                </a:solidFill>
                <a:latin typeface="Comic Sans MS" pitchFamily="66" charset="0"/>
              </a:rPr>
              <a:t>küf mantarından </a:t>
            </a:r>
            <a:r>
              <a:rPr lang="tr-TR" sz="2400" dirty="0">
                <a:latin typeface="Comic Sans MS" pitchFamily="66" charset="0"/>
              </a:rPr>
              <a:t>elde edilmiştir.  Alexander </a:t>
            </a:r>
            <a:r>
              <a:rPr lang="tr-TR" sz="2400" dirty="0" err="1">
                <a:latin typeface="Comic Sans MS" pitchFamily="66" charset="0"/>
              </a:rPr>
              <a:t>Fleming</a:t>
            </a:r>
            <a:r>
              <a:rPr lang="tr-TR" sz="2400" dirty="0">
                <a:latin typeface="Comic Sans MS" pitchFamily="66" charset="0"/>
              </a:rPr>
              <a:t>  ve iki arkadaşı, bu çalışma ile 1945 yılında </a:t>
            </a:r>
            <a:r>
              <a:rPr lang="tr-TR" sz="2400" b="1" dirty="0">
                <a:solidFill>
                  <a:srgbClr val="FF0000"/>
                </a:solidFill>
                <a:latin typeface="Comic Sans MS" pitchFamily="66" charset="0"/>
              </a:rPr>
              <a:t>Nobel Tıp Ödülü’nü </a:t>
            </a:r>
            <a:r>
              <a:rPr lang="tr-TR" sz="2400" dirty="0">
                <a:latin typeface="Comic Sans MS" pitchFamily="66" charset="0"/>
              </a:rPr>
              <a:t>kazanmıştır.</a:t>
            </a:r>
            <a:endParaRPr lang="tr-TR" sz="2400" dirty="0"/>
          </a:p>
        </p:txBody>
      </p:sp>
      <p:sp>
        <p:nvSpPr>
          <p:cNvPr id="6" name="1 Başlık"/>
          <p:cNvSpPr txBox="1">
            <a:spLocks/>
          </p:cNvSpPr>
          <p:nvPr/>
        </p:nvSpPr>
        <p:spPr>
          <a:xfrm>
            <a:off x="-36504" y="4683"/>
            <a:ext cx="9144000" cy="764704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tr-TR" sz="36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MANTARLAR</a:t>
            </a:r>
            <a:endParaRPr lang="tr-TR" sz="3600" b="1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28600" y="1596856"/>
            <a:ext cx="9072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sz="2400" dirty="0" smtClean="0">
                <a:solidFill>
                  <a:srgbClr val="FF0000"/>
                </a:solidFill>
                <a:latin typeface="+mn-lt"/>
              </a:rPr>
              <a:t>*</a:t>
            </a:r>
            <a:r>
              <a:rPr lang="tr-TR" sz="2400" dirty="0" smtClean="0">
                <a:latin typeface="+mn-lt"/>
              </a:rPr>
              <a:t>	Mikroskopla görülen mantar türleridir.</a:t>
            </a:r>
          </a:p>
          <a:p>
            <a:pPr algn="just"/>
            <a:endParaRPr lang="tr-TR" sz="2400" dirty="0">
              <a:latin typeface="+mn-lt"/>
            </a:endParaRPr>
          </a:p>
          <a:p>
            <a:pPr algn="just"/>
            <a:r>
              <a:rPr lang="tr-TR" sz="2400" dirty="0" smtClean="0">
                <a:solidFill>
                  <a:srgbClr val="FF0000"/>
                </a:solidFill>
                <a:latin typeface="+mn-lt"/>
              </a:rPr>
              <a:t>*</a:t>
            </a:r>
            <a:r>
              <a:rPr lang="tr-TR" sz="2400" dirty="0" smtClean="0">
                <a:latin typeface="+mn-lt"/>
              </a:rPr>
              <a:t>	Meyve, sebze, peynir, ekmek gibi çeşitli besinlerin üzerinde yaşarlar.</a:t>
            </a:r>
          </a:p>
          <a:p>
            <a:pPr algn="just"/>
            <a:endParaRPr lang="tr-TR" sz="2400" dirty="0">
              <a:latin typeface="+mn-lt"/>
            </a:endParaRPr>
          </a:p>
          <a:p>
            <a:pPr algn="just"/>
            <a:r>
              <a:rPr lang="tr-TR" sz="2400" dirty="0" smtClean="0">
                <a:solidFill>
                  <a:srgbClr val="FF0000"/>
                </a:solidFill>
                <a:latin typeface="+mn-lt"/>
              </a:rPr>
              <a:t>*</a:t>
            </a:r>
            <a:r>
              <a:rPr lang="tr-TR" sz="2400" dirty="0" smtClean="0">
                <a:latin typeface="+mn-lt"/>
              </a:rPr>
              <a:t>	Besinlerimizi çürütüp bozarlar.</a:t>
            </a:r>
          </a:p>
          <a:p>
            <a:pPr algn="just"/>
            <a:endParaRPr lang="tr-TR" sz="2400" dirty="0">
              <a:latin typeface="+mn-lt"/>
            </a:endParaRPr>
          </a:p>
          <a:p>
            <a:pPr algn="just"/>
            <a:r>
              <a:rPr lang="tr-TR" sz="2400" dirty="0" smtClean="0">
                <a:solidFill>
                  <a:srgbClr val="FF0000"/>
                </a:solidFill>
                <a:latin typeface="+mn-lt"/>
              </a:rPr>
              <a:t>*</a:t>
            </a:r>
            <a:r>
              <a:rPr lang="tr-TR" sz="2400" dirty="0" smtClean="0">
                <a:latin typeface="+mn-lt"/>
              </a:rPr>
              <a:t>	Küflenmiş besinlerin tüketilmesi zehirlenmelere sebep olabilir.</a:t>
            </a:r>
            <a:endParaRPr lang="tr-TR" sz="2400" dirty="0">
              <a:latin typeface="+mn-lt"/>
            </a:endParaRPr>
          </a:p>
        </p:txBody>
      </p:sp>
      <p:grpSp>
        <p:nvGrpSpPr>
          <p:cNvPr id="11" name="Grup 10"/>
          <p:cNvGrpSpPr/>
          <p:nvPr/>
        </p:nvGrpSpPr>
        <p:grpSpPr>
          <a:xfrm>
            <a:off x="8172400" y="-5299"/>
            <a:ext cx="986340" cy="1490083"/>
            <a:chOff x="7668344" y="1817"/>
            <a:chExt cx="1476948" cy="1497555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4549" y="1817"/>
              <a:ext cx="1340743" cy="1497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Metin kutusu 12"/>
            <p:cNvSpPr txBox="1"/>
            <p:nvPr/>
          </p:nvSpPr>
          <p:spPr>
            <a:xfrm>
              <a:off x="7668344" y="748938"/>
              <a:ext cx="432048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tr-TR" sz="900" dirty="0" err="1" smtClean="0">
                  <a:solidFill>
                    <a:schemeClr val="bg1"/>
                  </a:solidFill>
                  <a:latin typeface="+mn-lt"/>
                </a:rPr>
                <a:t>xxxx</a:t>
              </a:r>
              <a:endParaRPr lang="tr-TR" sz="900" dirty="0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10" name="Metin kutusu 9"/>
          <p:cNvSpPr txBox="1"/>
          <p:nvPr/>
        </p:nvSpPr>
        <p:spPr>
          <a:xfrm>
            <a:off x="36504" y="807095"/>
            <a:ext cx="90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 smtClean="0">
                <a:solidFill>
                  <a:srgbClr val="FF0000"/>
                </a:solidFill>
                <a:latin typeface="+mn-lt"/>
              </a:rPr>
              <a:t>Küf Mantarları:</a:t>
            </a:r>
            <a:endParaRPr lang="tr-TR" sz="2400" b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 9"/>
          <p:cNvGrpSpPr/>
          <p:nvPr/>
        </p:nvGrpSpPr>
        <p:grpSpPr>
          <a:xfrm>
            <a:off x="8172400" y="-5299"/>
            <a:ext cx="986340" cy="1490083"/>
            <a:chOff x="7668344" y="1817"/>
            <a:chExt cx="1476948" cy="1497555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4549" y="1817"/>
              <a:ext cx="1340743" cy="1497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Metin kutusu 11"/>
            <p:cNvSpPr txBox="1"/>
            <p:nvPr/>
          </p:nvSpPr>
          <p:spPr>
            <a:xfrm>
              <a:off x="7668344" y="748938"/>
              <a:ext cx="432048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tr-TR" sz="900" dirty="0" err="1" smtClean="0">
                  <a:solidFill>
                    <a:schemeClr val="bg1"/>
                  </a:solidFill>
                  <a:latin typeface="+mn-lt"/>
                </a:rPr>
                <a:t>xxxx</a:t>
              </a:r>
              <a:endParaRPr lang="tr-TR" sz="900" dirty="0">
                <a:solidFill>
                  <a:schemeClr val="bg1"/>
                </a:solidFill>
                <a:latin typeface="+mn-lt"/>
              </a:endParaRPr>
            </a:p>
          </p:txBody>
        </p:sp>
      </p:grpSp>
      <p:pic>
        <p:nvPicPr>
          <p:cNvPr id="39939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83568" y="3732038"/>
            <a:ext cx="7777162" cy="3081338"/>
          </a:xfrm>
        </p:spPr>
      </p:pic>
      <p:sp>
        <p:nvSpPr>
          <p:cNvPr id="5" name="1 Başlık"/>
          <p:cNvSpPr txBox="1">
            <a:spLocks/>
          </p:cNvSpPr>
          <p:nvPr/>
        </p:nvSpPr>
        <p:spPr>
          <a:xfrm>
            <a:off x="-36504" y="4683"/>
            <a:ext cx="9144000" cy="764704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tr-TR" sz="36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MANTARLAR</a:t>
            </a:r>
            <a:endParaRPr lang="tr-TR" sz="3600" b="1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36504" y="807095"/>
            <a:ext cx="90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 smtClean="0">
                <a:solidFill>
                  <a:srgbClr val="FF0000"/>
                </a:solidFill>
                <a:latin typeface="+mn-lt"/>
              </a:rPr>
              <a:t>Parazit Mantarlar:</a:t>
            </a:r>
            <a:endParaRPr lang="tr-TR" sz="2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8" name="Metin kutusu 7"/>
          <p:cNvSpPr txBox="1"/>
          <p:nvPr/>
        </p:nvSpPr>
        <p:spPr>
          <a:xfrm>
            <a:off x="35936" y="1124744"/>
            <a:ext cx="9072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sz="2400" dirty="0">
                <a:solidFill>
                  <a:srgbClr val="FF0000"/>
                </a:solidFill>
                <a:latin typeface="+mn-lt"/>
              </a:rPr>
              <a:t>*</a:t>
            </a:r>
            <a:r>
              <a:rPr lang="tr-TR" sz="2400" dirty="0">
                <a:latin typeface="+mn-lt"/>
              </a:rPr>
              <a:t>	İnsan, hayvan ve bitkilerin üzerinde </a:t>
            </a:r>
            <a:r>
              <a:rPr lang="tr-TR" sz="2400" dirty="0" smtClean="0">
                <a:latin typeface="+mn-lt"/>
              </a:rPr>
              <a:t>yaşayarak onlardan faydalanırlar.</a:t>
            </a:r>
            <a:endParaRPr lang="tr-TR" sz="2400" dirty="0">
              <a:latin typeface="+mn-lt"/>
            </a:endParaRPr>
          </a:p>
          <a:p>
            <a:pPr algn="just"/>
            <a:r>
              <a:rPr lang="tr-TR" sz="2400" dirty="0" smtClean="0">
                <a:solidFill>
                  <a:srgbClr val="FF0000"/>
                </a:solidFill>
                <a:latin typeface="+mn-lt"/>
              </a:rPr>
              <a:t>*</a:t>
            </a:r>
            <a:r>
              <a:rPr lang="tr-TR" sz="2400" dirty="0" smtClean="0">
                <a:latin typeface="+mn-lt"/>
              </a:rPr>
              <a:t>	Bu durum canlılarda çeşitli hastalıklara neden olur.</a:t>
            </a:r>
          </a:p>
          <a:p>
            <a:pPr algn="just"/>
            <a:r>
              <a:rPr lang="tr-TR" sz="2400" dirty="0" smtClean="0">
                <a:solidFill>
                  <a:srgbClr val="FF0000"/>
                </a:solidFill>
                <a:latin typeface="+mn-lt"/>
              </a:rPr>
              <a:t>*</a:t>
            </a:r>
            <a:r>
              <a:rPr lang="tr-TR" sz="2400" dirty="0" smtClean="0">
                <a:latin typeface="+mn-lt"/>
              </a:rPr>
              <a:t>	Mantar </a:t>
            </a:r>
            <a:r>
              <a:rPr lang="tr-TR" sz="2400" dirty="0">
                <a:latin typeface="+mn-lt"/>
              </a:rPr>
              <a:t>hastalığına neden olurlar</a:t>
            </a:r>
            <a:r>
              <a:rPr lang="tr-TR" sz="2400" dirty="0" smtClean="0">
                <a:latin typeface="+mn-lt"/>
              </a:rPr>
              <a:t>.</a:t>
            </a:r>
          </a:p>
          <a:p>
            <a:pPr algn="just"/>
            <a:r>
              <a:rPr lang="tr-TR" sz="2400" dirty="0" smtClean="0">
                <a:solidFill>
                  <a:srgbClr val="FF0000"/>
                </a:solidFill>
                <a:latin typeface="+mn-lt"/>
              </a:rPr>
              <a:t>*</a:t>
            </a:r>
            <a:r>
              <a:rPr lang="tr-TR" sz="2400" dirty="0" smtClean="0">
                <a:latin typeface="+mn-lt"/>
              </a:rPr>
              <a:t>	El </a:t>
            </a:r>
            <a:r>
              <a:rPr lang="tr-TR" sz="2400" dirty="0">
                <a:latin typeface="+mn-lt"/>
              </a:rPr>
              <a:t>ve ayak tırnaklarında şekil bozukluklarına, </a:t>
            </a:r>
            <a:r>
              <a:rPr lang="tr-TR" sz="2400" dirty="0" smtClean="0">
                <a:latin typeface="+mn-lt"/>
              </a:rPr>
              <a:t>bebeklerin ağzında </a:t>
            </a:r>
            <a:r>
              <a:rPr lang="tr-TR" sz="2400" dirty="0">
                <a:latin typeface="+mn-lt"/>
              </a:rPr>
              <a:t>oluşan pamukçuk hastalığına ve </a:t>
            </a:r>
            <a:r>
              <a:rPr lang="tr-TR" sz="2400" dirty="0" smtClean="0">
                <a:latin typeface="+mn-lt"/>
              </a:rPr>
              <a:t>saçların dökülmesine sebep olan saç </a:t>
            </a:r>
            <a:r>
              <a:rPr lang="tr-TR" sz="2400" dirty="0">
                <a:latin typeface="+mn-lt"/>
              </a:rPr>
              <a:t>kıran hastalığına </a:t>
            </a:r>
            <a:r>
              <a:rPr lang="tr-TR" sz="2400" dirty="0" smtClean="0">
                <a:latin typeface="+mn-lt"/>
              </a:rPr>
              <a:t>neden olurlar.</a:t>
            </a:r>
            <a:endParaRPr lang="tr-TR" sz="24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4005535"/>
            <a:ext cx="8288337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1 Başlık"/>
          <p:cNvSpPr txBox="1">
            <a:spLocks/>
          </p:cNvSpPr>
          <p:nvPr/>
        </p:nvSpPr>
        <p:spPr>
          <a:xfrm>
            <a:off x="-36504" y="4683"/>
            <a:ext cx="9144000" cy="764704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tr-TR" sz="36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MANTARLAR</a:t>
            </a:r>
            <a:endParaRPr lang="tr-TR" sz="3600" b="1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36504" y="807095"/>
            <a:ext cx="90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 smtClean="0">
                <a:solidFill>
                  <a:srgbClr val="FF0000"/>
                </a:solidFill>
                <a:latin typeface="+mn-lt"/>
              </a:rPr>
              <a:t>Maya Mantarları:</a:t>
            </a:r>
            <a:endParaRPr lang="tr-TR" sz="2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9" name="Metin kutusu 8"/>
          <p:cNvSpPr txBox="1"/>
          <p:nvPr/>
        </p:nvSpPr>
        <p:spPr>
          <a:xfrm>
            <a:off x="17087" y="1408708"/>
            <a:ext cx="907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sz="2400" dirty="0" smtClean="0">
                <a:solidFill>
                  <a:srgbClr val="FF0000"/>
                </a:solidFill>
                <a:latin typeface="+mn-lt"/>
              </a:rPr>
              <a:t>*</a:t>
            </a:r>
            <a:r>
              <a:rPr lang="tr-TR" sz="2400" dirty="0" smtClean="0">
                <a:latin typeface="+mn-lt"/>
              </a:rPr>
              <a:t>	Çıplak gözle görülemezler.</a:t>
            </a:r>
          </a:p>
          <a:p>
            <a:pPr algn="just"/>
            <a:endParaRPr lang="tr-TR" sz="2400" dirty="0">
              <a:latin typeface="+mn-lt"/>
            </a:endParaRPr>
          </a:p>
          <a:p>
            <a:pPr algn="just"/>
            <a:r>
              <a:rPr lang="tr-TR" sz="2400" dirty="0" smtClean="0">
                <a:solidFill>
                  <a:srgbClr val="FF0000"/>
                </a:solidFill>
                <a:latin typeface="+mn-lt"/>
              </a:rPr>
              <a:t>*</a:t>
            </a:r>
            <a:r>
              <a:rPr lang="tr-TR" sz="2400" dirty="0" smtClean="0">
                <a:latin typeface="+mn-lt"/>
              </a:rPr>
              <a:t>	Hamurun </a:t>
            </a:r>
            <a:r>
              <a:rPr lang="tr-TR" sz="2400" dirty="0">
                <a:latin typeface="+mn-lt"/>
              </a:rPr>
              <a:t>mayalanması, yoğurt ve peynir yapılmasında maya mantarları rol alır</a:t>
            </a:r>
            <a:r>
              <a:rPr lang="tr-TR" sz="2400" dirty="0" smtClean="0">
                <a:latin typeface="+mn-lt"/>
              </a:rPr>
              <a:t>.</a:t>
            </a:r>
          </a:p>
          <a:p>
            <a:pPr algn="just"/>
            <a:endParaRPr lang="tr-TR" sz="2400" dirty="0" smtClean="0">
              <a:latin typeface="+mn-lt"/>
            </a:endParaRPr>
          </a:p>
          <a:p>
            <a:pPr algn="just"/>
            <a:r>
              <a:rPr lang="tr-TR" sz="2400" dirty="0" smtClean="0">
                <a:solidFill>
                  <a:srgbClr val="FF0000"/>
                </a:solidFill>
                <a:latin typeface="+mn-lt"/>
              </a:rPr>
              <a:t>*</a:t>
            </a:r>
            <a:r>
              <a:rPr lang="tr-TR" sz="2400" dirty="0" smtClean="0">
                <a:latin typeface="+mn-lt"/>
              </a:rPr>
              <a:t>	Çoğalırken besin, nem ve uygun sıcaklığa ihtiyaç duyarlar.</a:t>
            </a:r>
            <a:endParaRPr lang="tr-TR" sz="2400" dirty="0">
              <a:latin typeface="+mn-lt"/>
            </a:endParaRPr>
          </a:p>
        </p:txBody>
      </p:sp>
      <p:grpSp>
        <p:nvGrpSpPr>
          <p:cNvPr id="11" name="Grup 10"/>
          <p:cNvGrpSpPr/>
          <p:nvPr/>
        </p:nvGrpSpPr>
        <p:grpSpPr>
          <a:xfrm>
            <a:off x="8172400" y="-5299"/>
            <a:ext cx="986340" cy="1490083"/>
            <a:chOff x="7668344" y="1817"/>
            <a:chExt cx="1476948" cy="1497555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4549" y="1817"/>
              <a:ext cx="1340743" cy="1497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Metin kutusu 12"/>
            <p:cNvSpPr txBox="1"/>
            <p:nvPr/>
          </p:nvSpPr>
          <p:spPr>
            <a:xfrm>
              <a:off x="7668344" y="748938"/>
              <a:ext cx="432048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tr-TR" sz="900" dirty="0" err="1" smtClean="0">
                  <a:solidFill>
                    <a:schemeClr val="bg1"/>
                  </a:solidFill>
                  <a:latin typeface="+mn-lt"/>
                </a:rPr>
                <a:t>xxxx</a:t>
              </a:r>
              <a:endParaRPr lang="tr-TR" sz="900" dirty="0">
                <a:solidFill>
                  <a:schemeClr val="bg1"/>
                </a:solidFill>
                <a:latin typeface="+mn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 9"/>
          <p:cNvGrpSpPr/>
          <p:nvPr/>
        </p:nvGrpSpPr>
        <p:grpSpPr>
          <a:xfrm>
            <a:off x="8172400" y="-5299"/>
            <a:ext cx="986340" cy="1490083"/>
            <a:chOff x="7668344" y="1817"/>
            <a:chExt cx="1476948" cy="1497555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4549" y="1817"/>
              <a:ext cx="1340743" cy="1497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Metin kutusu 11"/>
            <p:cNvSpPr txBox="1"/>
            <p:nvPr/>
          </p:nvSpPr>
          <p:spPr>
            <a:xfrm>
              <a:off x="7668344" y="748938"/>
              <a:ext cx="432048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tr-TR" sz="900" dirty="0" err="1" smtClean="0">
                  <a:solidFill>
                    <a:schemeClr val="bg1"/>
                  </a:solidFill>
                  <a:latin typeface="+mn-lt"/>
                </a:rPr>
                <a:t>xxxx</a:t>
              </a:r>
              <a:endParaRPr lang="tr-TR" sz="900" dirty="0">
                <a:solidFill>
                  <a:schemeClr val="bg1"/>
                </a:solidFill>
                <a:latin typeface="+mn-lt"/>
              </a:endParaRPr>
            </a:p>
          </p:txBody>
        </p:sp>
      </p:grpSp>
      <p:pic>
        <p:nvPicPr>
          <p:cNvPr id="41987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899045" y="1341438"/>
            <a:ext cx="7345363" cy="2159000"/>
          </a:xfrm>
        </p:spPr>
      </p:pic>
      <p:sp>
        <p:nvSpPr>
          <p:cNvPr id="5" name="1 Başlık"/>
          <p:cNvSpPr txBox="1">
            <a:spLocks/>
          </p:cNvSpPr>
          <p:nvPr/>
        </p:nvSpPr>
        <p:spPr>
          <a:xfrm>
            <a:off x="-36504" y="4683"/>
            <a:ext cx="9144000" cy="764704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tr-TR" sz="36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MANTARLAR</a:t>
            </a:r>
            <a:endParaRPr lang="tr-TR" sz="3600" b="1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36504" y="807095"/>
            <a:ext cx="90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 smtClean="0">
                <a:solidFill>
                  <a:srgbClr val="FF0000"/>
                </a:solidFill>
                <a:latin typeface="+mn-lt"/>
              </a:rPr>
              <a:t>Şapkalı Mantarlar:</a:t>
            </a:r>
            <a:endParaRPr lang="tr-TR" sz="2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8" name="Metin kutusu 7"/>
          <p:cNvSpPr txBox="1"/>
          <p:nvPr/>
        </p:nvSpPr>
        <p:spPr>
          <a:xfrm>
            <a:off x="17087" y="3645024"/>
            <a:ext cx="9072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sz="2400" dirty="0" smtClean="0">
                <a:solidFill>
                  <a:srgbClr val="FF0000"/>
                </a:solidFill>
                <a:latin typeface="+mn-lt"/>
              </a:rPr>
              <a:t>*</a:t>
            </a:r>
            <a:r>
              <a:rPr lang="tr-TR" sz="2400" dirty="0" smtClean="0">
                <a:latin typeface="+mn-lt"/>
              </a:rPr>
              <a:t>	Bitkiler gibi toprağa bağlı yaşarlar. Ancak bitki değildirler.</a:t>
            </a:r>
          </a:p>
          <a:p>
            <a:pPr algn="just"/>
            <a:r>
              <a:rPr lang="tr-TR" sz="2400" dirty="0" smtClean="0">
                <a:solidFill>
                  <a:srgbClr val="FF0000"/>
                </a:solidFill>
                <a:latin typeface="+mn-lt"/>
              </a:rPr>
              <a:t>*</a:t>
            </a:r>
            <a:r>
              <a:rPr lang="tr-TR" sz="2400" dirty="0">
                <a:latin typeface="+mn-lt"/>
              </a:rPr>
              <a:t>	İhtiyaç duydukları besinleri başka canlılardan hazır olarak ya da topraktan alırlar.</a:t>
            </a:r>
          </a:p>
          <a:p>
            <a:pPr algn="just"/>
            <a:r>
              <a:rPr lang="tr-TR" sz="2400" dirty="0" smtClean="0">
                <a:solidFill>
                  <a:srgbClr val="FF0000"/>
                </a:solidFill>
                <a:latin typeface="+mn-lt"/>
              </a:rPr>
              <a:t>*</a:t>
            </a:r>
            <a:r>
              <a:rPr lang="tr-TR" sz="2400" dirty="0" smtClean="0">
                <a:latin typeface="+mn-lt"/>
              </a:rPr>
              <a:t>	</a:t>
            </a:r>
            <a:r>
              <a:rPr lang="es-ES" sz="2400" dirty="0">
                <a:latin typeface="+mn-lt"/>
              </a:rPr>
              <a:t>Vitamin ve protein bakımından zengin ve %90’ı su olan besin maddesidir. </a:t>
            </a:r>
          </a:p>
          <a:p>
            <a:pPr algn="just"/>
            <a:r>
              <a:rPr lang="tr-TR" sz="2400" dirty="0" smtClean="0">
                <a:solidFill>
                  <a:srgbClr val="FF0000"/>
                </a:solidFill>
                <a:latin typeface="+mn-lt"/>
              </a:rPr>
              <a:t>*</a:t>
            </a:r>
            <a:r>
              <a:rPr lang="tr-TR" sz="2400" dirty="0">
                <a:latin typeface="+mn-lt"/>
              </a:rPr>
              <a:t>	İnsanlar tarafından yenilebilen mantarlara kültür mantarları denir. Bazı şapkalı mantarlar zehirlidir. Bu nedenle kültür mantarları dışındakileri yemememiz gerekir</a:t>
            </a:r>
            <a:r>
              <a:rPr lang="tr-TR" sz="2400" dirty="0" smtClean="0">
                <a:latin typeface="+mn-lt"/>
              </a:rPr>
              <a:t>.</a:t>
            </a:r>
            <a:endParaRPr lang="tr-TR" sz="2400" dirty="0">
              <a:latin typeface="+mn-lt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5250" y="611535"/>
            <a:ext cx="876300" cy="657225"/>
          </a:xfrm>
          <a:prstGeom prst="rect">
            <a:avLst/>
          </a:prstGeom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99956" y="611534"/>
            <a:ext cx="876300" cy="657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Başlık"/>
          <p:cNvSpPr txBox="1">
            <a:spLocks/>
          </p:cNvSpPr>
          <p:nvPr/>
        </p:nvSpPr>
        <p:spPr>
          <a:xfrm>
            <a:off x="-36504" y="4683"/>
            <a:ext cx="9144000" cy="764704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tr-TR" sz="36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BİTKİLER</a:t>
            </a:r>
            <a:endParaRPr lang="tr-TR" sz="3600" b="1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Metin kutusu 11"/>
          <p:cNvSpPr txBox="1"/>
          <p:nvPr/>
        </p:nvSpPr>
        <p:spPr>
          <a:xfrm>
            <a:off x="4355976" y="1568981"/>
            <a:ext cx="470957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smtClean="0">
                <a:solidFill>
                  <a:srgbClr val="0000FF"/>
                </a:solidFill>
                <a:latin typeface="+mn-lt"/>
              </a:rPr>
              <a:t>Bitkiler toprağa bağlı olarak yaşar.</a:t>
            </a:r>
          </a:p>
          <a:p>
            <a:endParaRPr lang="tr-TR" sz="2400" dirty="0" smtClean="0">
              <a:solidFill>
                <a:srgbClr val="0000FF"/>
              </a:solidFill>
              <a:latin typeface="+mn-lt"/>
            </a:endParaRPr>
          </a:p>
          <a:p>
            <a:r>
              <a:rPr lang="tr-TR" sz="2400" dirty="0" smtClean="0">
                <a:solidFill>
                  <a:srgbClr val="0000FF"/>
                </a:solidFill>
                <a:latin typeface="+mn-lt"/>
              </a:rPr>
              <a:t>Güneş ışığı, su ve mineral kullanarak besin ve oksijen üretir.</a:t>
            </a:r>
          </a:p>
          <a:p>
            <a:endParaRPr lang="tr-TR" sz="2400" dirty="0">
              <a:solidFill>
                <a:srgbClr val="0000FF"/>
              </a:solidFill>
              <a:latin typeface="+mn-lt"/>
            </a:endParaRPr>
          </a:p>
          <a:p>
            <a:r>
              <a:rPr lang="tr-TR" sz="2400" dirty="0" smtClean="0">
                <a:solidFill>
                  <a:srgbClr val="0000FF"/>
                </a:solidFill>
                <a:latin typeface="+mn-lt"/>
              </a:rPr>
              <a:t>Bitkilerin ürettiği besin ve oksijeni hem kendileri hem de diğer canlılar kullanır.</a:t>
            </a:r>
          </a:p>
          <a:p>
            <a:endParaRPr lang="tr-TR" sz="2400" dirty="0">
              <a:solidFill>
                <a:srgbClr val="0000FF"/>
              </a:solidFill>
              <a:latin typeface="+mn-lt"/>
            </a:endParaRPr>
          </a:p>
          <a:p>
            <a:r>
              <a:rPr lang="tr-TR" sz="2400" dirty="0" smtClean="0">
                <a:solidFill>
                  <a:srgbClr val="0000FF"/>
                </a:solidFill>
                <a:latin typeface="+mn-lt"/>
              </a:rPr>
              <a:t>Karada, suda veya bitki çeşitlerinin üzerinde yaşayabilirler.</a:t>
            </a:r>
          </a:p>
        </p:txBody>
      </p:sp>
      <p:sp>
        <p:nvSpPr>
          <p:cNvPr id="13" name="5-Nokta Yıldız 12"/>
          <p:cNvSpPr/>
          <p:nvPr/>
        </p:nvSpPr>
        <p:spPr>
          <a:xfrm>
            <a:off x="3851920" y="1568981"/>
            <a:ext cx="504056" cy="432048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4" name="Grup 3"/>
          <p:cNvGrpSpPr/>
          <p:nvPr/>
        </p:nvGrpSpPr>
        <p:grpSpPr>
          <a:xfrm>
            <a:off x="8172400" y="-5299"/>
            <a:ext cx="986340" cy="1490083"/>
            <a:chOff x="7668344" y="1817"/>
            <a:chExt cx="1476948" cy="1497555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4549" y="1817"/>
              <a:ext cx="1340743" cy="1497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Metin kutusu 13"/>
            <p:cNvSpPr txBox="1"/>
            <p:nvPr/>
          </p:nvSpPr>
          <p:spPr>
            <a:xfrm>
              <a:off x="7668344" y="748938"/>
              <a:ext cx="432048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tr-TR" sz="900" dirty="0" err="1" smtClean="0">
                  <a:solidFill>
                    <a:schemeClr val="bg1"/>
                  </a:solidFill>
                  <a:latin typeface="+mn-lt"/>
                </a:rPr>
                <a:t>xxxx</a:t>
              </a:r>
              <a:endParaRPr lang="tr-TR" sz="900" dirty="0">
                <a:solidFill>
                  <a:schemeClr val="bg1"/>
                </a:solidFill>
                <a:latin typeface="+mn-lt"/>
              </a:endParaRPr>
            </a:p>
          </p:txBody>
        </p:sp>
      </p:grpSp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5214" y="974700"/>
            <a:ext cx="3692537" cy="5622251"/>
          </a:xfrm>
          <a:prstGeom prst="rect">
            <a:avLst/>
          </a:prstGeom>
        </p:spPr>
      </p:pic>
      <p:sp>
        <p:nvSpPr>
          <p:cNvPr id="17" name="5-Nokta Yıldız 16"/>
          <p:cNvSpPr/>
          <p:nvPr/>
        </p:nvSpPr>
        <p:spPr>
          <a:xfrm>
            <a:off x="3851920" y="2696658"/>
            <a:ext cx="504056" cy="432048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8" name="5-Nokta Yıldız 17"/>
          <p:cNvSpPr/>
          <p:nvPr/>
        </p:nvSpPr>
        <p:spPr>
          <a:xfrm>
            <a:off x="3868777" y="5229200"/>
            <a:ext cx="504056" cy="432048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5-Nokta Yıldız 19"/>
          <p:cNvSpPr/>
          <p:nvPr/>
        </p:nvSpPr>
        <p:spPr>
          <a:xfrm>
            <a:off x="3868777" y="3789040"/>
            <a:ext cx="504056" cy="432048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86163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4 İçerik Yer Tutucusu"/>
          <p:cNvPicPr>
            <a:picLocks noGrp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63713" y="1628800"/>
            <a:ext cx="5616575" cy="1584325"/>
          </a:xfrm>
        </p:spPr>
      </p:pic>
      <p:pic>
        <p:nvPicPr>
          <p:cNvPr id="19460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-879" r="-879"/>
          <a:stretch/>
        </p:blipFill>
        <p:spPr bwMode="auto">
          <a:xfrm>
            <a:off x="1547812" y="3213621"/>
            <a:ext cx="6264275" cy="233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1 Başlık"/>
          <p:cNvSpPr txBox="1">
            <a:spLocks/>
          </p:cNvSpPr>
          <p:nvPr/>
        </p:nvSpPr>
        <p:spPr>
          <a:xfrm>
            <a:off x="-36504" y="4683"/>
            <a:ext cx="9144000" cy="764704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tr-TR" sz="36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BİTKİLER</a:t>
            </a:r>
            <a:endParaRPr lang="tr-TR" sz="3600" b="1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Yuvarlatılmış Dikdörtgen 2"/>
          <p:cNvSpPr/>
          <p:nvPr/>
        </p:nvSpPr>
        <p:spPr>
          <a:xfrm>
            <a:off x="1835696" y="2493541"/>
            <a:ext cx="2699800" cy="720080"/>
          </a:xfrm>
          <a:prstGeom prst="roundRect">
            <a:avLst/>
          </a:prstGeom>
          <a:blipFill>
            <a:blip r:embed="rId4" cstate="print"/>
            <a:tile tx="0" ty="0" sx="100000" sy="100000" flip="none" algn="tl"/>
          </a:blipFill>
          <a:ln w="57150"/>
          <a:effectLst>
            <a:glow rad="457200">
              <a:srgbClr val="D414AB">
                <a:alpha val="40000"/>
              </a:srgbClr>
            </a:glow>
            <a:outerShdw blurRad="63500" sx="25000" sy="25000" algn="ctr" rotWithShape="0">
              <a:srgbClr val="D414AB">
                <a:alpha val="44000"/>
              </a:srgbClr>
            </a:outerShdw>
            <a:reflection stA="93000" endPos="0" dist="50800" dir="5400000" sy="-100000" algn="bl" rotWithShape="0"/>
            <a:softEdge rad="0"/>
          </a:effectLst>
          <a:scene3d>
            <a:camera prst="orthographicFront"/>
            <a:lightRig rig="threePt" dir="t"/>
          </a:scene3d>
          <a:sp3d extrusionH="158750">
            <a:bevelT w="19050" h="107950"/>
            <a:bevelB w="19050"/>
            <a:extrusionClr>
              <a:schemeClr val="accent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Yuvarlatılmış Dikdörtgen 8"/>
          <p:cNvSpPr/>
          <p:nvPr/>
        </p:nvSpPr>
        <p:spPr>
          <a:xfrm>
            <a:off x="4896536" y="2493541"/>
            <a:ext cx="2699800" cy="720080"/>
          </a:xfrm>
          <a:prstGeom prst="roundRect">
            <a:avLst/>
          </a:prstGeom>
          <a:blipFill>
            <a:blip r:embed="rId4" cstate="print"/>
            <a:tile tx="0" ty="0" sx="100000" sy="100000" flip="none" algn="tl"/>
          </a:blipFill>
          <a:ln w="57150"/>
          <a:effectLst>
            <a:glow rad="457200">
              <a:srgbClr val="00B050">
                <a:alpha val="40000"/>
              </a:srgbClr>
            </a:glow>
            <a:outerShdw blurRad="63500" sx="25000" sy="25000" algn="ctr" rotWithShape="0">
              <a:srgbClr val="D414AB">
                <a:alpha val="44000"/>
              </a:srgbClr>
            </a:outerShdw>
            <a:reflection stA="93000" endPos="0" dist="50800" dir="5400000" sy="-100000" algn="bl" rotWithShape="0"/>
            <a:softEdge rad="0"/>
          </a:effectLst>
          <a:scene3d>
            <a:camera prst="orthographicFront"/>
            <a:lightRig rig="threePt" dir="t"/>
          </a:scene3d>
          <a:sp3d extrusionH="158750">
            <a:bevelT w="19050" h="107950"/>
            <a:bevelB w="19050"/>
            <a:extrusionClr>
              <a:schemeClr val="accent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Metin kutusu 9"/>
          <p:cNvSpPr txBox="1"/>
          <p:nvPr/>
        </p:nvSpPr>
        <p:spPr>
          <a:xfrm>
            <a:off x="1865658" y="2622748"/>
            <a:ext cx="25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 smtClean="0">
                <a:solidFill>
                  <a:schemeClr val="bg1"/>
                </a:solidFill>
                <a:latin typeface="+mn-lt"/>
              </a:rPr>
              <a:t>Çiçekli Bitkiler</a:t>
            </a:r>
            <a:endParaRPr lang="tr-TR" sz="2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Metin kutusu 10"/>
          <p:cNvSpPr txBox="1"/>
          <p:nvPr/>
        </p:nvSpPr>
        <p:spPr>
          <a:xfrm>
            <a:off x="4973524" y="2621791"/>
            <a:ext cx="25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 smtClean="0">
                <a:solidFill>
                  <a:schemeClr val="bg1"/>
                </a:solidFill>
                <a:latin typeface="+mn-lt"/>
              </a:rPr>
              <a:t>Çiçeksiz Bitkiler</a:t>
            </a:r>
            <a:endParaRPr lang="tr-TR" sz="2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6" name="Metin kutusu 15"/>
          <p:cNvSpPr txBox="1"/>
          <p:nvPr/>
        </p:nvSpPr>
        <p:spPr>
          <a:xfrm>
            <a:off x="611560" y="936219"/>
            <a:ext cx="7920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>
                <a:solidFill>
                  <a:srgbClr val="FF0000"/>
                </a:solidFill>
                <a:latin typeface="+mn-lt"/>
              </a:rPr>
              <a:t>Çiçekli ve çiçeksiz </a:t>
            </a:r>
            <a:r>
              <a:rPr lang="tr-TR" sz="2400" dirty="0">
                <a:solidFill>
                  <a:srgbClr val="0000FF"/>
                </a:solidFill>
                <a:latin typeface="+mn-lt"/>
              </a:rPr>
              <a:t>olmak üzere iki grupta incelenir.</a:t>
            </a:r>
          </a:p>
        </p:txBody>
      </p:sp>
      <p:grpSp>
        <p:nvGrpSpPr>
          <p:cNvPr id="17" name="Grup 16"/>
          <p:cNvGrpSpPr/>
          <p:nvPr/>
        </p:nvGrpSpPr>
        <p:grpSpPr>
          <a:xfrm>
            <a:off x="8172400" y="-5299"/>
            <a:ext cx="986340" cy="1490083"/>
            <a:chOff x="7668344" y="1817"/>
            <a:chExt cx="1476948" cy="1497555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4549" y="1817"/>
              <a:ext cx="1340743" cy="1497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Metin kutusu 18"/>
            <p:cNvSpPr txBox="1"/>
            <p:nvPr/>
          </p:nvSpPr>
          <p:spPr>
            <a:xfrm>
              <a:off x="7668344" y="748938"/>
              <a:ext cx="432048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tr-TR" sz="900" dirty="0" err="1" smtClean="0">
                  <a:solidFill>
                    <a:schemeClr val="bg1"/>
                  </a:solidFill>
                  <a:latin typeface="+mn-lt"/>
                </a:rPr>
                <a:t>xxxx</a:t>
              </a:r>
              <a:endParaRPr lang="tr-TR" sz="900" dirty="0">
                <a:solidFill>
                  <a:schemeClr val="bg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04062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 6"/>
          <p:cNvGrpSpPr/>
          <p:nvPr/>
        </p:nvGrpSpPr>
        <p:grpSpPr>
          <a:xfrm>
            <a:off x="8172400" y="-5299"/>
            <a:ext cx="986340" cy="1490083"/>
            <a:chOff x="7668344" y="1817"/>
            <a:chExt cx="1476948" cy="1497555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4549" y="1817"/>
              <a:ext cx="1340743" cy="1497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Metin kutusu 8"/>
            <p:cNvSpPr txBox="1"/>
            <p:nvPr/>
          </p:nvSpPr>
          <p:spPr>
            <a:xfrm>
              <a:off x="7668344" y="748938"/>
              <a:ext cx="432048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tr-TR" sz="900" dirty="0" err="1" smtClean="0">
                  <a:solidFill>
                    <a:schemeClr val="bg1"/>
                  </a:solidFill>
                  <a:latin typeface="+mn-lt"/>
                </a:rPr>
                <a:t>xxxx</a:t>
              </a:r>
              <a:endParaRPr lang="tr-TR" sz="900" dirty="0">
                <a:solidFill>
                  <a:schemeClr val="bg1"/>
                </a:solidFill>
                <a:latin typeface="+mn-lt"/>
              </a:endParaRPr>
            </a:p>
          </p:txBody>
        </p:sp>
      </p:grpSp>
      <p:pic>
        <p:nvPicPr>
          <p:cNvPr id="21507" name="4 İçerik Yer Tutucusu"/>
          <p:cNvPicPr>
            <a:picLocks noGrp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779912" y="1342281"/>
            <a:ext cx="4679950" cy="5399087"/>
          </a:xfrm>
        </p:spPr>
      </p:pic>
      <p:sp>
        <p:nvSpPr>
          <p:cNvPr id="5" name="Metin kutusu 4"/>
          <p:cNvSpPr txBox="1"/>
          <p:nvPr/>
        </p:nvSpPr>
        <p:spPr>
          <a:xfrm>
            <a:off x="36504" y="807095"/>
            <a:ext cx="90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 smtClean="0">
                <a:solidFill>
                  <a:srgbClr val="FF0000"/>
                </a:solidFill>
                <a:latin typeface="+mn-lt"/>
              </a:rPr>
              <a:t>Çiçekli Bitkiler</a:t>
            </a:r>
            <a:endParaRPr lang="tr-TR" sz="2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6" name="1 Başlık"/>
          <p:cNvSpPr txBox="1">
            <a:spLocks/>
          </p:cNvSpPr>
          <p:nvPr/>
        </p:nvSpPr>
        <p:spPr>
          <a:xfrm>
            <a:off x="-36504" y="4683"/>
            <a:ext cx="9144000" cy="764704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tr-TR" sz="36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BİTKİLER</a:t>
            </a:r>
            <a:endParaRPr lang="tr-TR" sz="3600" b="1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Metin kutusu 10"/>
          <p:cNvSpPr txBox="1"/>
          <p:nvPr/>
        </p:nvSpPr>
        <p:spPr>
          <a:xfrm>
            <a:off x="179512" y="2636912"/>
            <a:ext cx="41764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 smtClean="0">
                <a:solidFill>
                  <a:srgbClr val="FF0000"/>
                </a:solidFill>
                <a:latin typeface="+mn-lt"/>
              </a:rPr>
              <a:t>Kök, gövde, yaprak ve çiçek</a:t>
            </a:r>
          </a:p>
          <a:p>
            <a:pPr algn="ctr"/>
            <a:endParaRPr lang="tr-TR" sz="2400" dirty="0" smtClean="0">
              <a:solidFill>
                <a:srgbClr val="0000FF"/>
              </a:solidFill>
              <a:latin typeface="+mn-lt"/>
            </a:endParaRPr>
          </a:p>
          <a:p>
            <a:pPr algn="ctr"/>
            <a:r>
              <a:rPr lang="tr-TR" sz="2400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tr-TR" sz="2400" dirty="0">
                <a:solidFill>
                  <a:srgbClr val="0000FF"/>
                </a:solidFill>
                <a:latin typeface="+mn-lt"/>
              </a:rPr>
              <a:t>gibi kısımları bulunan gelişmiş bitkilerdir</a:t>
            </a:r>
            <a:r>
              <a:rPr lang="tr-TR" sz="2400" dirty="0" smtClean="0">
                <a:solidFill>
                  <a:srgbClr val="0000FF"/>
                </a:solidFill>
                <a:latin typeface="+mn-lt"/>
              </a:rPr>
              <a:t>.</a:t>
            </a:r>
          </a:p>
          <a:p>
            <a:pPr algn="ctr"/>
            <a:endParaRPr lang="tr-TR" sz="2400" dirty="0">
              <a:solidFill>
                <a:srgbClr val="0000FF"/>
              </a:solidFill>
              <a:latin typeface="+mn-lt"/>
            </a:endParaRPr>
          </a:p>
          <a:p>
            <a:pPr algn="ctr"/>
            <a:r>
              <a:rPr lang="tr-TR" sz="2400" dirty="0" smtClean="0">
                <a:solidFill>
                  <a:srgbClr val="FF0000"/>
                </a:solidFill>
                <a:latin typeface="+mn-lt"/>
              </a:rPr>
              <a:t>Meyve ve tohum </a:t>
            </a:r>
            <a:r>
              <a:rPr lang="tr-TR" sz="2400" dirty="0" smtClean="0">
                <a:solidFill>
                  <a:srgbClr val="0000FF"/>
                </a:solidFill>
                <a:latin typeface="+mn-lt"/>
              </a:rPr>
              <a:t>oluşturur.</a:t>
            </a:r>
            <a:endParaRPr lang="tr-TR" sz="2400" dirty="0">
              <a:solidFill>
                <a:srgbClr val="0000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4685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 3"/>
          <p:cNvGrpSpPr/>
          <p:nvPr/>
        </p:nvGrpSpPr>
        <p:grpSpPr>
          <a:xfrm>
            <a:off x="8172400" y="-5299"/>
            <a:ext cx="986340" cy="1490083"/>
            <a:chOff x="7668344" y="1817"/>
            <a:chExt cx="1476948" cy="1497555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4549" y="1817"/>
              <a:ext cx="1340743" cy="1497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Metin kutusu 5"/>
            <p:cNvSpPr txBox="1"/>
            <p:nvPr/>
          </p:nvSpPr>
          <p:spPr>
            <a:xfrm>
              <a:off x="7668344" y="748938"/>
              <a:ext cx="432048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tr-TR" sz="900" dirty="0" err="1" smtClean="0">
                  <a:solidFill>
                    <a:schemeClr val="bg1"/>
                  </a:solidFill>
                  <a:latin typeface="+mn-lt"/>
                </a:rPr>
                <a:t>xxxx</a:t>
              </a:r>
              <a:endParaRPr lang="tr-TR" sz="900" dirty="0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7" name="Metin kutusu 6"/>
          <p:cNvSpPr txBox="1"/>
          <p:nvPr/>
        </p:nvSpPr>
        <p:spPr>
          <a:xfrm>
            <a:off x="4788024" y="764704"/>
            <a:ext cx="435597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rgbClr val="FF0000"/>
                </a:solidFill>
                <a:latin typeface="+mn-lt"/>
              </a:rPr>
              <a:t>Kök</a:t>
            </a:r>
            <a:r>
              <a:rPr lang="tr-TR" sz="2400" b="1" dirty="0" smtClean="0">
                <a:solidFill>
                  <a:srgbClr val="FF0000"/>
                </a:solidFill>
                <a:latin typeface="+mn-lt"/>
              </a:rPr>
              <a:t>:</a:t>
            </a:r>
          </a:p>
          <a:p>
            <a:endParaRPr lang="tr-TR" sz="2400" b="1" dirty="0">
              <a:solidFill>
                <a:srgbClr val="FF0000"/>
              </a:solidFill>
              <a:latin typeface="+mn-lt"/>
            </a:endParaRPr>
          </a:p>
          <a:p>
            <a:r>
              <a:rPr lang="tr-TR" sz="2400" dirty="0" smtClean="0">
                <a:solidFill>
                  <a:srgbClr val="FF0000"/>
                </a:solidFill>
                <a:latin typeface="+mn-lt"/>
              </a:rPr>
              <a:t>*</a:t>
            </a:r>
            <a:r>
              <a:rPr lang="tr-TR" sz="2400" dirty="0" smtClean="0">
                <a:latin typeface="+mn-lt"/>
              </a:rPr>
              <a:t>  Toprak </a:t>
            </a:r>
            <a:r>
              <a:rPr lang="tr-TR" sz="2400" dirty="0">
                <a:latin typeface="+mn-lt"/>
              </a:rPr>
              <a:t>altında bulunan, bitkiyi toprağa bağlayan kısımdır</a:t>
            </a:r>
            <a:r>
              <a:rPr lang="tr-TR" sz="2400" dirty="0" smtClean="0">
                <a:latin typeface="+mn-lt"/>
              </a:rPr>
              <a:t>.</a:t>
            </a:r>
          </a:p>
          <a:p>
            <a:endParaRPr lang="tr-TR" sz="2400" dirty="0">
              <a:latin typeface="+mn-lt"/>
            </a:endParaRPr>
          </a:p>
          <a:p>
            <a:r>
              <a:rPr lang="tr-TR" sz="2400" dirty="0" smtClean="0">
                <a:solidFill>
                  <a:srgbClr val="FF0000"/>
                </a:solidFill>
                <a:latin typeface="+mn-lt"/>
              </a:rPr>
              <a:t>*</a:t>
            </a:r>
            <a:r>
              <a:rPr lang="tr-TR" sz="2400" dirty="0" smtClean="0">
                <a:latin typeface="+mn-lt"/>
              </a:rPr>
              <a:t>  Bitkinin </a:t>
            </a:r>
            <a:r>
              <a:rPr lang="tr-TR" sz="2400" dirty="0">
                <a:latin typeface="+mn-lt"/>
              </a:rPr>
              <a:t>toprağa tutunmasını sağlar</a:t>
            </a:r>
            <a:r>
              <a:rPr lang="tr-TR" sz="2400" dirty="0" smtClean="0">
                <a:latin typeface="+mn-lt"/>
              </a:rPr>
              <a:t>.</a:t>
            </a:r>
          </a:p>
          <a:p>
            <a:endParaRPr lang="tr-TR" sz="2400" dirty="0">
              <a:latin typeface="+mn-lt"/>
            </a:endParaRPr>
          </a:p>
          <a:p>
            <a:r>
              <a:rPr lang="tr-TR" sz="2400" dirty="0" smtClean="0">
                <a:solidFill>
                  <a:srgbClr val="FF0000"/>
                </a:solidFill>
                <a:latin typeface="+mn-lt"/>
              </a:rPr>
              <a:t>*</a:t>
            </a:r>
            <a:r>
              <a:rPr lang="tr-TR" sz="2400" dirty="0" smtClean="0">
                <a:latin typeface="+mn-lt"/>
              </a:rPr>
              <a:t>  Bitkilerin topraktan su </a:t>
            </a:r>
            <a:r>
              <a:rPr lang="tr-TR" sz="2400" dirty="0">
                <a:latin typeface="+mn-lt"/>
              </a:rPr>
              <a:t>ve suda çözünmüş </a:t>
            </a:r>
            <a:r>
              <a:rPr lang="tr-TR" sz="2400" dirty="0" smtClean="0">
                <a:latin typeface="+mn-lt"/>
              </a:rPr>
              <a:t>mineral maddeleri almasını sağlar.</a:t>
            </a:r>
          </a:p>
          <a:p>
            <a:endParaRPr lang="tr-TR" sz="2400" dirty="0">
              <a:latin typeface="+mn-lt"/>
            </a:endParaRPr>
          </a:p>
          <a:p>
            <a:r>
              <a:rPr lang="tr-TR" sz="2400" dirty="0" smtClean="0">
                <a:solidFill>
                  <a:srgbClr val="FF0000"/>
                </a:solidFill>
                <a:latin typeface="+mn-lt"/>
              </a:rPr>
              <a:t>*</a:t>
            </a:r>
            <a:r>
              <a:rPr lang="tr-TR" sz="2400" dirty="0" smtClean="0">
                <a:latin typeface="+mn-lt"/>
              </a:rPr>
              <a:t>  Turp</a:t>
            </a:r>
            <a:r>
              <a:rPr lang="tr-TR" sz="2400" dirty="0">
                <a:latin typeface="+mn-lt"/>
              </a:rPr>
              <a:t>, havuç gibi bazı bitkilerin kökleri besinleri depolar</a:t>
            </a:r>
            <a:r>
              <a:rPr lang="tr-TR" sz="2400" dirty="0" smtClean="0">
                <a:latin typeface="+mn-lt"/>
              </a:rPr>
              <a:t>.</a:t>
            </a:r>
            <a:endParaRPr lang="tr-TR" sz="2400" dirty="0">
              <a:latin typeface="+mn-lt"/>
            </a:endParaRPr>
          </a:p>
        </p:txBody>
      </p:sp>
      <p:pic>
        <p:nvPicPr>
          <p:cNvPr id="8" name="4 İçerik Yer Tutucusu"/>
          <p:cNvPicPr>
            <a:picLocks noGrp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79512" y="957765"/>
            <a:ext cx="4679950" cy="5399087"/>
          </a:xfrm>
        </p:spPr>
      </p:pic>
      <p:sp>
        <p:nvSpPr>
          <p:cNvPr id="10" name="1 Başlık"/>
          <p:cNvSpPr txBox="1">
            <a:spLocks/>
          </p:cNvSpPr>
          <p:nvPr/>
        </p:nvSpPr>
        <p:spPr>
          <a:xfrm>
            <a:off x="-36504" y="4683"/>
            <a:ext cx="9144000" cy="764704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tr-TR" sz="36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BİTKİLER</a:t>
            </a:r>
            <a:endParaRPr lang="tr-TR" sz="3600" b="1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788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-36504" y="4683"/>
            <a:ext cx="9144000" cy="764704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tr-TR" sz="3600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CANLILAR DÜNYASI</a:t>
            </a:r>
            <a:endParaRPr lang="tr-TR" sz="3600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9144000" cy="60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20472" y="5643562"/>
            <a:ext cx="1666875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07405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549 0.03843 C -0.10382 0.04005 -0.11007 0.04167 -0.11788 0.04514 C -0.12014 0.04445 -0.12275 0.04445 -0.12466 0.04283 C -0.12639 0.04144 -0.12674 0.0382 -0.12813 0.03611 C -0.13316 0.02801 -0.13212 0.02963 -0.13854 0.02685 C -0.14618 0.01158 -0.14549 0.00394 -0.1592 -0.00069 C -0.16094 -0.00231 -0.1632 -0.00301 -0.16441 -0.00532 C -0.16667 -0.00995 -0.16459 -0.01805 -0.16788 -0.02153 C -0.16962 -0.02338 -0.1724 -0.02291 -0.17466 -0.02384 C -0.18438 -0.02731 -0.19219 -0.03102 -0.20226 -0.03287 C -0.21545 -0.03102 -0.22882 -0.03055 -0.24202 -0.02824 C -0.24861 -0.02708 -0.24636 -0.025 -0.25226 -0.02153 C -0.25556 -0.01967 -0.25955 -0.01967 -0.26268 -0.0169 C -0.26441 -0.01528 -0.26597 -0.01342 -0.26788 -0.01227 C -0.27118 -0.01018 -0.27813 -0.00764 -0.27813 -0.00764 C -0.28264 0.00139 -0.28733 -2.22222E-6 -0.29375 0.00625 C -0.30955 0.0213 -0.33073 0.03056 -0.35052 0.03148 C -0.37639 0.03287 -0.40226 0.0331 -0.42813 0.0338 C -0.45834 0.03959 -0.48976 0.04144 -0.51962 0.03148 C -0.52188 0.02986 -0.52431 0.02894 -0.52639 0.02685 C -0.5283 0.025 -0.52952 0.02153 -0.5316 0.01991 C -0.53472 0.01759 -0.54202 0.01528 -0.54202 0.01528 C -0.54809 0.00347 -0.54202 0.01227 -0.55226 0.00625 C -0.55417 0.00509 -0.55556 0.00278 -0.55747 0.00162 C -0.56077 -0.00046 -0.56788 -0.00301 -0.56788 -0.00301 C -0.57309 -0.01227 -0.57622 -0.0243 -0.58334 -0.03055 C -0.58577 -0.04028 -0.5915 -0.05046 -0.59879 -0.0537 C -0.60851 -0.07245 -0.62014 -0.07407 -0.63334 -0.08588 C -0.64879 -0.08518 -0.66459 -0.08657 -0.67986 -0.08356 C -0.68403 -0.08264 -0.68733 -0.07824 -0.69028 -0.0743 C -0.69375 -0.06967 -0.70052 -0.06041 -0.70052 -0.06041 C -0.7033 -0.04953 -0.70156 -0.04653 -0.7092 -0.03981 C -0.71181 -0.02963 -0.71806 -0.0206 -0.72466 -0.01458 C -0.72865 0.00162 -0.75087 0.01273 -0.76268 0.01528 C -0.77448 0.0257 -0.79184 0.02246 -0.80573 0.02454 C -0.82413 0.03056 -0.8342 0.03218 -0.85573 0.0338 C -0.87986 0.0331 -0.90417 0.03472 -0.92813 0.03148 C -0.93611 0.03033 -0.9382 0.02037 -0.94375 0.01528 C -0.95122 0.00857 -0.96077 0.00579 -0.96962 0.00394 C -0.97622 0.00093 -0.98577 -0.00116 -0.99202 -0.00532 C -1.004 -0.01342 -0.98976 -0.00741 -1.004 -0.01227 C -1.02257 -0.0287 -1.03768 -0.02037 -1.06441 -0.02153 C -1.06788 -0.02291 -1.07118 -0.02453 -1.07466 -0.02592 C -1.07639 -0.02662 -1.07986 -0.02824 -1.07986 -0.02824 C -1.09254 -0.02662 -1.10243 -0.02315 -1.11441 -0.01921 C -1.12657 -0.0081 -1.12049 -0.01134 -1.13143 -0.00764 C -1.1441 0.00347 -1.15729 0.00672 -1.17118 0.01297 C -1.19393 0.0338 -1.225 0.03033 -1.25052 0.0338 C -1.28143 0.04746 -1.31823 0.03357 -1.35052 0.02917 C -1.36389 0.02477 -1.37622 0.02361 -1.39028 0.02222 C -1.39202 0.02153 -1.39549 0.01991 -1.39549 0.01991 " pathEditMode="relative" ptsTypes="ffffffffffffffffffffffffffffffffffffffffffffffffffA">
                                      <p:cBhvr>
                                        <p:cTn id="6" dur="2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 3"/>
          <p:cNvGrpSpPr/>
          <p:nvPr/>
        </p:nvGrpSpPr>
        <p:grpSpPr>
          <a:xfrm>
            <a:off x="8172400" y="-5299"/>
            <a:ext cx="986340" cy="1490083"/>
            <a:chOff x="7668344" y="1817"/>
            <a:chExt cx="1476948" cy="1497555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4549" y="1817"/>
              <a:ext cx="1340743" cy="1497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Metin kutusu 5"/>
            <p:cNvSpPr txBox="1"/>
            <p:nvPr/>
          </p:nvSpPr>
          <p:spPr>
            <a:xfrm>
              <a:off x="7668344" y="748938"/>
              <a:ext cx="432048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tr-TR" sz="900" dirty="0" err="1" smtClean="0">
                  <a:solidFill>
                    <a:schemeClr val="bg1"/>
                  </a:solidFill>
                  <a:latin typeface="+mn-lt"/>
                </a:rPr>
                <a:t>xxxx</a:t>
              </a:r>
              <a:endParaRPr lang="tr-TR" sz="900" dirty="0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7" name="Metin kutusu 6"/>
          <p:cNvSpPr txBox="1"/>
          <p:nvPr/>
        </p:nvSpPr>
        <p:spPr>
          <a:xfrm>
            <a:off x="4788024" y="764704"/>
            <a:ext cx="431947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smtClean="0">
                <a:solidFill>
                  <a:srgbClr val="FF0000"/>
                </a:solidFill>
                <a:latin typeface="+mn-lt"/>
              </a:rPr>
              <a:t>Gövde:</a:t>
            </a:r>
          </a:p>
          <a:p>
            <a:endParaRPr lang="tr-TR" sz="2400" b="1" dirty="0">
              <a:solidFill>
                <a:srgbClr val="FF0000"/>
              </a:solidFill>
              <a:latin typeface="+mn-lt"/>
            </a:endParaRPr>
          </a:p>
          <a:p>
            <a:r>
              <a:rPr lang="tr-TR" sz="2400" dirty="0" smtClean="0">
                <a:solidFill>
                  <a:srgbClr val="FF0000"/>
                </a:solidFill>
                <a:latin typeface="+mn-lt"/>
              </a:rPr>
              <a:t>*</a:t>
            </a:r>
            <a:r>
              <a:rPr lang="tr-TR" sz="2400" dirty="0" smtClean="0">
                <a:latin typeface="+mn-lt"/>
              </a:rPr>
              <a:t>  Bitkinin toprak üstünde bulunan çiçek</a:t>
            </a:r>
            <a:r>
              <a:rPr lang="tr-TR" sz="2400" dirty="0">
                <a:latin typeface="+mn-lt"/>
              </a:rPr>
              <a:t>, yaprak, </a:t>
            </a:r>
            <a:r>
              <a:rPr lang="tr-TR" sz="2400" dirty="0" smtClean="0">
                <a:latin typeface="+mn-lt"/>
              </a:rPr>
              <a:t>dal ve meyve </a:t>
            </a:r>
            <a:r>
              <a:rPr lang="tr-TR" sz="2400" dirty="0">
                <a:latin typeface="+mn-lt"/>
              </a:rPr>
              <a:t>gibi bölümlerini taşır</a:t>
            </a:r>
            <a:r>
              <a:rPr lang="tr-TR" sz="2400" dirty="0" smtClean="0">
                <a:latin typeface="+mn-lt"/>
              </a:rPr>
              <a:t>.</a:t>
            </a:r>
          </a:p>
          <a:p>
            <a:endParaRPr lang="tr-TR" sz="2400" dirty="0">
              <a:latin typeface="+mn-lt"/>
            </a:endParaRPr>
          </a:p>
          <a:p>
            <a:r>
              <a:rPr lang="tr-TR" sz="2400" dirty="0" smtClean="0">
                <a:solidFill>
                  <a:srgbClr val="FF0000"/>
                </a:solidFill>
                <a:latin typeface="+mn-lt"/>
              </a:rPr>
              <a:t>*</a:t>
            </a:r>
            <a:r>
              <a:rPr lang="tr-TR" sz="2400" dirty="0" smtClean="0">
                <a:latin typeface="+mn-lt"/>
              </a:rPr>
              <a:t>  Bitkinin </a:t>
            </a:r>
            <a:r>
              <a:rPr lang="tr-TR" sz="2400" dirty="0">
                <a:latin typeface="+mn-lt"/>
              </a:rPr>
              <a:t>dik durmasını sağlar</a:t>
            </a:r>
            <a:r>
              <a:rPr lang="tr-TR" sz="2400" dirty="0" smtClean="0">
                <a:latin typeface="+mn-lt"/>
              </a:rPr>
              <a:t>.</a:t>
            </a:r>
          </a:p>
          <a:p>
            <a:endParaRPr lang="tr-TR" sz="2400" dirty="0">
              <a:latin typeface="+mn-lt"/>
            </a:endParaRPr>
          </a:p>
          <a:p>
            <a:r>
              <a:rPr lang="tr-TR" sz="2400" dirty="0" smtClean="0">
                <a:solidFill>
                  <a:srgbClr val="FF0000"/>
                </a:solidFill>
                <a:latin typeface="+mn-lt"/>
              </a:rPr>
              <a:t>*</a:t>
            </a:r>
            <a:r>
              <a:rPr lang="tr-TR" sz="2400" dirty="0" smtClean="0">
                <a:latin typeface="+mn-lt"/>
              </a:rPr>
              <a:t>  Köklerden </a:t>
            </a:r>
            <a:r>
              <a:rPr lang="tr-TR" sz="2400" dirty="0">
                <a:latin typeface="+mn-lt"/>
              </a:rPr>
              <a:t>gelen su ve mineralleri diğer bitki bölümlerine taşır</a:t>
            </a:r>
            <a:r>
              <a:rPr lang="tr-TR" sz="2400" dirty="0" smtClean="0">
                <a:latin typeface="+mn-lt"/>
              </a:rPr>
              <a:t>.</a:t>
            </a:r>
          </a:p>
          <a:p>
            <a:endParaRPr lang="tr-TR" sz="2400" dirty="0">
              <a:latin typeface="+mn-lt"/>
            </a:endParaRPr>
          </a:p>
          <a:p>
            <a:r>
              <a:rPr lang="tr-TR" sz="2400" dirty="0" smtClean="0">
                <a:solidFill>
                  <a:srgbClr val="FF0000"/>
                </a:solidFill>
                <a:latin typeface="+mn-lt"/>
              </a:rPr>
              <a:t>*</a:t>
            </a:r>
            <a:r>
              <a:rPr lang="tr-TR" sz="2400" dirty="0" smtClean="0">
                <a:latin typeface="+mn-lt"/>
              </a:rPr>
              <a:t>  Bazı </a:t>
            </a:r>
            <a:r>
              <a:rPr lang="tr-TR" sz="2400" dirty="0">
                <a:latin typeface="+mn-lt"/>
              </a:rPr>
              <a:t>bitkilerde sert ve kalın, bazı bitkilerde yumuşak ve incedir</a:t>
            </a:r>
            <a:r>
              <a:rPr lang="tr-TR" sz="2400" dirty="0" smtClean="0">
                <a:latin typeface="+mn-lt"/>
              </a:rPr>
              <a:t>.</a:t>
            </a:r>
            <a:endParaRPr lang="tr-TR" sz="2400" dirty="0">
              <a:latin typeface="+mn-lt"/>
            </a:endParaRPr>
          </a:p>
        </p:txBody>
      </p:sp>
      <p:pic>
        <p:nvPicPr>
          <p:cNvPr id="8" name="4 İçerik Yer Tutucusu"/>
          <p:cNvPicPr>
            <a:picLocks noGrp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79512" y="957765"/>
            <a:ext cx="4679950" cy="5399087"/>
          </a:xfrm>
        </p:spPr>
      </p:pic>
      <p:sp>
        <p:nvSpPr>
          <p:cNvPr id="9" name="1 Başlık"/>
          <p:cNvSpPr txBox="1">
            <a:spLocks/>
          </p:cNvSpPr>
          <p:nvPr/>
        </p:nvSpPr>
        <p:spPr>
          <a:xfrm>
            <a:off x="-36504" y="4683"/>
            <a:ext cx="9144000" cy="764704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tr-TR" sz="36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BİTKİLER</a:t>
            </a:r>
            <a:endParaRPr lang="tr-TR" sz="3600" b="1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822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 3"/>
          <p:cNvGrpSpPr/>
          <p:nvPr/>
        </p:nvGrpSpPr>
        <p:grpSpPr>
          <a:xfrm>
            <a:off x="8172400" y="-5299"/>
            <a:ext cx="986340" cy="1490083"/>
            <a:chOff x="7668344" y="1817"/>
            <a:chExt cx="1476948" cy="1497555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4549" y="1817"/>
              <a:ext cx="1340743" cy="1497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Metin kutusu 5"/>
            <p:cNvSpPr txBox="1"/>
            <p:nvPr/>
          </p:nvSpPr>
          <p:spPr>
            <a:xfrm>
              <a:off x="7668344" y="748938"/>
              <a:ext cx="432048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tr-TR" sz="900" dirty="0" err="1" smtClean="0">
                  <a:solidFill>
                    <a:schemeClr val="bg1"/>
                  </a:solidFill>
                  <a:latin typeface="+mn-lt"/>
                </a:rPr>
                <a:t>xxxx</a:t>
              </a:r>
              <a:endParaRPr lang="tr-TR" sz="900" dirty="0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7" name="Metin kutusu 6"/>
          <p:cNvSpPr txBox="1"/>
          <p:nvPr/>
        </p:nvSpPr>
        <p:spPr>
          <a:xfrm>
            <a:off x="4788024" y="764704"/>
            <a:ext cx="431947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smtClean="0">
                <a:solidFill>
                  <a:srgbClr val="FF0000"/>
                </a:solidFill>
                <a:latin typeface="+mn-lt"/>
              </a:rPr>
              <a:t>Yaprak:</a:t>
            </a:r>
          </a:p>
          <a:p>
            <a:endParaRPr lang="tr-TR" sz="2400" b="1" dirty="0">
              <a:solidFill>
                <a:srgbClr val="FF0000"/>
              </a:solidFill>
              <a:latin typeface="+mn-lt"/>
            </a:endParaRPr>
          </a:p>
          <a:p>
            <a:r>
              <a:rPr lang="tr-TR" sz="2400" dirty="0" smtClean="0">
                <a:solidFill>
                  <a:srgbClr val="FF0000"/>
                </a:solidFill>
                <a:latin typeface="+mn-lt"/>
              </a:rPr>
              <a:t>*</a:t>
            </a:r>
            <a:r>
              <a:rPr lang="tr-TR" sz="2400" dirty="0" smtClean="0">
                <a:latin typeface="+mn-lt"/>
              </a:rPr>
              <a:t>  Üzerlerinde </a:t>
            </a:r>
            <a:r>
              <a:rPr lang="tr-TR" sz="2400" dirty="0">
                <a:latin typeface="+mn-lt"/>
              </a:rPr>
              <a:t>küçük gözenek (delikler) ve madde taşıyan damarlar vardır</a:t>
            </a:r>
            <a:r>
              <a:rPr lang="tr-TR" sz="2400" dirty="0" smtClean="0">
                <a:latin typeface="+mn-lt"/>
              </a:rPr>
              <a:t>.</a:t>
            </a:r>
          </a:p>
          <a:p>
            <a:endParaRPr lang="tr-TR" sz="2400" dirty="0">
              <a:latin typeface="+mn-lt"/>
            </a:endParaRPr>
          </a:p>
          <a:p>
            <a:r>
              <a:rPr lang="tr-TR" sz="2400" dirty="0" smtClean="0">
                <a:solidFill>
                  <a:srgbClr val="FF0000"/>
                </a:solidFill>
                <a:latin typeface="+mn-lt"/>
              </a:rPr>
              <a:t>* </a:t>
            </a:r>
            <a:r>
              <a:rPr lang="tr-TR" sz="2400" dirty="0" smtClean="0">
                <a:latin typeface="+mn-lt"/>
              </a:rPr>
              <a:t> Bitkilerin </a:t>
            </a:r>
            <a:r>
              <a:rPr lang="tr-TR" sz="2400" dirty="0">
                <a:latin typeface="+mn-lt"/>
              </a:rPr>
              <a:t>besin </a:t>
            </a:r>
            <a:r>
              <a:rPr lang="tr-TR" sz="2400" dirty="0" smtClean="0">
                <a:latin typeface="+mn-lt"/>
              </a:rPr>
              <a:t>üretimi (</a:t>
            </a:r>
            <a:r>
              <a:rPr lang="tr-TR" sz="2400" dirty="0" smtClean="0">
                <a:solidFill>
                  <a:srgbClr val="0000FF"/>
                </a:solidFill>
                <a:latin typeface="+mn-lt"/>
              </a:rPr>
              <a:t>fotosentez</a:t>
            </a:r>
            <a:r>
              <a:rPr lang="tr-TR" sz="2400" dirty="0" smtClean="0">
                <a:latin typeface="+mn-lt"/>
              </a:rPr>
              <a:t>), </a:t>
            </a:r>
            <a:r>
              <a:rPr lang="tr-TR" sz="2400" dirty="0">
                <a:latin typeface="+mn-lt"/>
              </a:rPr>
              <a:t>gaz alışverişi </a:t>
            </a:r>
            <a:r>
              <a:rPr lang="tr-TR" sz="2400" dirty="0" smtClean="0">
                <a:latin typeface="+mn-lt"/>
              </a:rPr>
              <a:t>(</a:t>
            </a:r>
            <a:r>
              <a:rPr lang="tr-TR" sz="2400" dirty="0" smtClean="0">
                <a:solidFill>
                  <a:srgbClr val="0000FF"/>
                </a:solidFill>
                <a:latin typeface="+mn-lt"/>
              </a:rPr>
              <a:t>solunum</a:t>
            </a:r>
            <a:r>
              <a:rPr lang="tr-TR" sz="2400" dirty="0" smtClean="0">
                <a:latin typeface="+mn-lt"/>
              </a:rPr>
              <a:t>) ve </a:t>
            </a:r>
            <a:r>
              <a:rPr lang="tr-TR" sz="2400" dirty="0">
                <a:latin typeface="+mn-lt"/>
              </a:rPr>
              <a:t>terleme </a:t>
            </a:r>
            <a:r>
              <a:rPr lang="tr-TR" sz="2400" dirty="0" smtClean="0">
                <a:latin typeface="+mn-lt"/>
              </a:rPr>
              <a:t>(</a:t>
            </a:r>
            <a:r>
              <a:rPr lang="tr-TR" sz="2400" dirty="0" smtClean="0">
                <a:solidFill>
                  <a:srgbClr val="0000FF"/>
                </a:solidFill>
                <a:latin typeface="+mn-lt"/>
              </a:rPr>
              <a:t>boşaltım</a:t>
            </a:r>
            <a:r>
              <a:rPr lang="tr-TR" sz="2400" dirty="0" smtClean="0">
                <a:latin typeface="+mn-lt"/>
              </a:rPr>
              <a:t>) yapan </a:t>
            </a:r>
            <a:r>
              <a:rPr lang="tr-TR" sz="2400" dirty="0">
                <a:latin typeface="+mn-lt"/>
              </a:rPr>
              <a:t>bölümüdür</a:t>
            </a:r>
            <a:r>
              <a:rPr lang="tr-TR" sz="2400" dirty="0" smtClean="0">
                <a:latin typeface="+mn-lt"/>
              </a:rPr>
              <a:t>.</a:t>
            </a:r>
          </a:p>
          <a:p>
            <a:endParaRPr lang="tr-TR" sz="2400" dirty="0">
              <a:latin typeface="+mn-lt"/>
            </a:endParaRPr>
          </a:p>
          <a:p>
            <a:r>
              <a:rPr lang="tr-TR" sz="2400" dirty="0" smtClean="0">
                <a:solidFill>
                  <a:srgbClr val="FF0000"/>
                </a:solidFill>
                <a:latin typeface="+mn-lt"/>
              </a:rPr>
              <a:t>*</a:t>
            </a:r>
            <a:r>
              <a:rPr lang="tr-TR" sz="2400" dirty="0" smtClean="0">
                <a:latin typeface="+mn-lt"/>
              </a:rPr>
              <a:t>  Yapraklar </a:t>
            </a:r>
            <a:r>
              <a:rPr lang="tr-TR" sz="2400" dirty="0">
                <a:latin typeface="+mn-lt"/>
              </a:rPr>
              <a:t>farklı şekil ve büyüklüğe sahip olabilir. </a:t>
            </a:r>
            <a:endParaRPr lang="tr-TR" sz="2400" dirty="0" smtClean="0">
              <a:latin typeface="+mn-lt"/>
            </a:endParaRPr>
          </a:p>
          <a:p>
            <a:endParaRPr lang="tr-TR" sz="2400" dirty="0">
              <a:latin typeface="+mn-lt"/>
            </a:endParaRPr>
          </a:p>
        </p:txBody>
      </p:sp>
      <p:pic>
        <p:nvPicPr>
          <p:cNvPr id="8" name="4 İçerik Yer Tutucusu"/>
          <p:cNvPicPr>
            <a:picLocks noGrp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79512" y="957765"/>
            <a:ext cx="4679950" cy="5399087"/>
          </a:xfrm>
        </p:spPr>
      </p:pic>
      <p:sp>
        <p:nvSpPr>
          <p:cNvPr id="9" name="1 Başlık"/>
          <p:cNvSpPr txBox="1">
            <a:spLocks/>
          </p:cNvSpPr>
          <p:nvPr/>
        </p:nvSpPr>
        <p:spPr>
          <a:xfrm>
            <a:off x="-36504" y="4683"/>
            <a:ext cx="9144000" cy="764704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tr-TR" sz="36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BİTKİLER</a:t>
            </a:r>
            <a:endParaRPr lang="tr-TR" sz="3600" b="1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110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1600" y="1246584"/>
            <a:ext cx="7128792" cy="5638800"/>
          </a:xfrm>
          <a:prstGeom prst="rect">
            <a:avLst/>
          </a:prstGeom>
        </p:spPr>
      </p:pic>
      <p:grpSp>
        <p:nvGrpSpPr>
          <p:cNvPr id="4" name="Grup 3"/>
          <p:cNvGrpSpPr/>
          <p:nvPr/>
        </p:nvGrpSpPr>
        <p:grpSpPr>
          <a:xfrm>
            <a:off x="8172400" y="-5299"/>
            <a:ext cx="986340" cy="1490083"/>
            <a:chOff x="7668344" y="1817"/>
            <a:chExt cx="1476948" cy="1497555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4549" y="1817"/>
              <a:ext cx="1340743" cy="1497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Metin kutusu 5"/>
            <p:cNvSpPr txBox="1"/>
            <p:nvPr/>
          </p:nvSpPr>
          <p:spPr>
            <a:xfrm>
              <a:off x="7668344" y="748938"/>
              <a:ext cx="432048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tr-TR" sz="900" dirty="0" err="1" smtClean="0">
                  <a:solidFill>
                    <a:schemeClr val="bg1"/>
                  </a:solidFill>
                  <a:latin typeface="+mn-lt"/>
                </a:rPr>
                <a:t>xxxx</a:t>
              </a:r>
              <a:endParaRPr lang="tr-TR" sz="900" dirty="0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9" name="1 Başlık"/>
          <p:cNvSpPr txBox="1">
            <a:spLocks/>
          </p:cNvSpPr>
          <p:nvPr/>
        </p:nvSpPr>
        <p:spPr>
          <a:xfrm>
            <a:off x="-36504" y="4683"/>
            <a:ext cx="9144000" cy="764704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tr-TR" sz="36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BİTKİLER</a:t>
            </a:r>
            <a:endParaRPr lang="tr-TR" sz="3600" b="1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Metin kutusu 10"/>
          <p:cNvSpPr txBox="1"/>
          <p:nvPr/>
        </p:nvSpPr>
        <p:spPr>
          <a:xfrm>
            <a:off x="36504" y="807095"/>
            <a:ext cx="90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 smtClean="0">
                <a:solidFill>
                  <a:srgbClr val="FF0000"/>
                </a:solidFill>
                <a:latin typeface="+mn-lt"/>
              </a:rPr>
              <a:t>Fotosentez</a:t>
            </a:r>
            <a:endParaRPr lang="tr-TR" sz="2400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995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52320" y="5683599"/>
            <a:ext cx="1536871" cy="1174401"/>
          </a:xfrm>
          <a:prstGeom prst="rect">
            <a:avLst/>
          </a:prstGeom>
        </p:spPr>
      </p:pic>
      <p:grpSp>
        <p:nvGrpSpPr>
          <p:cNvPr id="4" name="Grup 3"/>
          <p:cNvGrpSpPr/>
          <p:nvPr/>
        </p:nvGrpSpPr>
        <p:grpSpPr>
          <a:xfrm>
            <a:off x="8172400" y="-5299"/>
            <a:ext cx="986340" cy="1490083"/>
            <a:chOff x="7668344" y="1817"/>
            <a:chExt cx="1476948" cy="1497555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4549" y="1817"/>
              <a:ext cx="1340743" cy="1497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Metin kutusu 5"/>
            <p:cNvSpPr txBox="1"/>
            <p:nvPr/>
          </p:nvSpPr>
          <p:spPr>
            <a:xfrm>
              <a:off x="7668344" y="748938"/>
              <a:ext cx="432048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tr-TR" sz="900" dirty="0" err="1" smtClean="0">
                  <a:solidFill>
                    <a:schemeClr val="bg1"/>
                  </a:solidFill>
                  <a:latin typeface="+mn-lt"/>
                </a:rPr>
                <a:t>xxxx</a:t>
              </a:r>
              <a:endParaRPr lang="tr-TR" sz="900" dirty="0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7" name="Metin kutusu 6"/>
          <p:cNvSpPr txBox="1"/>
          <p:nvPr/>
        </p:nvSpPr>
        <p:spPr>
          <a:xfrm>
            <a:off x="4788024" y="764704"/>
            <a:ext cx="431947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smtClean="0">
                <a:solidFill>
                  <a:srgbClr val="FF0000"/>
                </a:solidFill>
                <a:latin typeface="+mn-lt"/>
              </a:rPr>
              <a:t>Çiçek:</a:t>
            </a:r>
          </a:p>
          <a:p>
            <a:endParaRPr lang="tr-TR" sz="2400" b="1" dirty="0">
              <a:solidFill>
                <a:srgbClr val="FF0000"/>
              </a:solidFill>
              <a:latin typeface="+mn-lt"/>
            </a:endParaRPr>
          </a:p>
          <a:p>
            <a:r>
              <a:rPr lang="tr-TR" sz="2400" dirty="0" smtClean="0">
                <a:solidFill>
                  <a:srgbClr val="FF0000"/>
                </a:solidFill>
                <a:latin typeface="+mn-lt"/>
              </a:rPr>
              <a:t>*</a:t>
            </a:r>
            <a:r>
              <a:rPr lang="tr-TR" sz="2400" dirty="0" smtClean="0">
                <a:latin typeface="+mn-lt"/>
              </a:rPr>
              <a:t>  Bitkilerin </a:t>
            </a:r>
            <a:r>
              <a:rPr lang="tr-TR" sz="2400" dirty="0">
                <a:latin typeface="+mn-lt"/>
              </a:rPr>
              <a:t>çoğalmasını (üremesini) sağlayan bölümüdür</a:t>
            </a:r>
            <a:r>
              <a:rPr lang="tr-TR" sz="2400" dirty="0" smtClean="0">
                <a:latin typeface="+mn-lt"/>
              </a:rPr>
              <a:t>.</a:t>
            </a:r>
          </a:p>
          <a:p>
            <a:endParaRPr lang="tr-TR" sz="2400" dirty="0" smtClean="0">
              <a:latin typeface="+mn-lt"/>
            </a:endParaRPr>
          </a:p>
          <a:p>
            <a:r>
              <a:rPr lang="tr-TR" sz="2400" dirty="0" smtClean="0">
                <a:solidFill>
                  <a:srgbClr val="FF0000"/>
                </a:solidFill>
                <a:latin typeface="+mn-lt"/>
              </a:rPr>
              <a:t>* </a:t>
            </a:r>
            <a:r>
              <a:rPr lang="tr-TR" sz="2400" dirty="0" smtClean="0">
                <a:latin typeface="+mn-lt"/>
              </a:rPr>
              <a:t> Üzerinde </a:t>
            </a:r>
            <a:r>
              <a:rPr lang="tr-TR" sz="2400" dirty="0">
                <a:latin typeface="+mn-lt"/>
              </a:rPr>
              <a:t>bitkinin üreme organları bulunur. Farklı renklerde ve özelliklerde olabilir</a:t>
            </a:r>
            <a:r>
              <a:rPr lang="tr-TR" sz="2400" dirty="0" smtClean="0">
                <a:latin typeface="+mn-lt"/>
              </a:rPr>
              <a:t>.</a:t>
            </a:r>
          </a:p>
          <a:p>
            <a:endParaRPr lang="tr-TR" sz="2400" dirty="0">
              <a:latin typeface="+mn-lt"/>
            </a:endParaRPr>
          </a:p>
          <a:p>
            <a:r>
              <a:rPr lang="tr-TR" sz="2400" dirty="0" smtClean="0">
                <a:solidFill>
                  <a:srgbClr val="FF0000"/>
                </a:solidFill>
                <a:latin typeface="+mn-lt"/>
              </a:rPr>
              <a:t>*</a:t>
            </a:r>
            <a:r>
              <a:rPr lang="tr-TR" sz="2400" dirty="0" smtClean="0">
                <a:latin typeface="+mn-lt"/>
              </a:rPr>
              <a:t>  Renkleri </a:t>
            </a:r>
            <a:r>
              <a:rPr lang="tr-TR" sz="2400" dirty="0">
                <a:latin typeface="+mn-lt"/>
              </a:rPr>
              <a:t>ve yaydıkları koku böcekleri çeker. Bu sayede bitkilerin üremesi kolaylaşır</a:t>
            </a:r>
            <a:r>
              <a:rPr lang="tr-TR" sz="2400" dirty="0" smtClean="0">
                <a:latin typeface="+mn-lt"/>
              </a:rPr>
              <a:t>.</a:t>
            </a:r>
            <a:endParaRPr lang="tr-TR" sz="2400" dirty="0">
              <a:latin typeface="+mn-lt"/>
            </a:endParaRPr>
          </a:p>
        </p:txBody>
      </p:sp>
      <p:pic>
        <p:nvPicPr>
          <p:cNvPr id="8" name="4 İçerik Yer Tutucusu"/>
          <p:cNvPicPr>
            <a:picLocks noGrp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79512" y="957765"/>
            <a:ext cx="4679950" cy="5399087"/>
          </a:xfrm>
        </p:spPr>
      </p:pic>
      <p:sp>
        <p:nvSpPr>
          <p:cNvPr id="9" name="1 Başlık"/>
          <p:cNvSpPr txBox="1">
            <a:spLocks/>
          </p:cNvSpPr>
          <p:nvPr/>
        </p:nvSpPr>
        <p:spPr>
          <a:xfrm>
            <a:off x="-36504" y="4683"/>
            <a:ext cx="9144000" cy="764704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tr-TR" sz="36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BİTKİLER</a:t>
            </a:r>
            <a:endParaRPr lang="tr-TR" sz="3600" b="1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948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179388" y="981075"/>
            <a:ext cx="4038600" cy="5373688"/>
          </a:xfrm>
        </p:spPr>
        <p:txBody>
          <a:bodyPr>
            <a:normAutofit fontScale="62500" lnSpcReduction="20000"/>
          </a:bodyPr>
          <a:lstStyle/>
          <a:p>
            <a:pPr marL="274320" indent="-274320" fontAlgn="auto">
              <a:lnSpc>
                <a:spcPct val="12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tr-TR" b="1" dirty="0" smtClean="0"/>
              <a:t>	</a:t>
            </a:r>
            <a:r>
              <a:rPr lang="tr-TR" b="1" dirty="0" smtClean="0">
                <a:solidFill>
                  <a:srgbClr val="FF0000"/>
                </a:solidFill>
              </a:rPr>
              <a:t>Taç yapraklar: </a:t>
            </a:r>
            <a:r>
              <a:rPr lang="tr-TR" b="1" dirty="0" smtClean="0"/>
              <a:t>Çiçeğin dikkat çeken renkli ve kokulu yapraklarıdır. Bu özellikleriyle böcekleri ve arıları kendilerine çeker.</a:t>
            </a:r>
          </a:p>
          <a:p>
            <a:pPr marL="274320" indent="-274320" fontAlgn="auto">
              <a:lnSpc>
                <a:spcPct val="12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tr-TR" b="1" dirty="0" smtClean="0"/>
              <a:t>	</a:t>
            </a:r>
            <a:r>
              <a:rPr lang="tr-TR" b="1" dirty="0" smtClean="0">
                <a:solidFill>
                  <a:srgbClr val="FF0000"/>
                </a:solidFill>
              </a:rPr>
              <a:t>Çanak yaprak: </a:t>
            </a:r>
            <a:r>
              <a:rPr lang="tr-TR" b="1" dirty="0" smtClean="0"/>
              <a:t>Çiçeğin yeşil renkli kısmıdır. Tomurcuk halindeyken çiçeği korur. Yeşil renkli çanak yapraklar fotosentez de yapar.</a:t>
            </a:r>
          </a:p>
          <a:p>
            <a:pPr marL="274320" indent="-274320" fontAlgn="auto">
              <a:lnSpc>
                <a:spcPct val="12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tr-TR" b="1" dirty="0" smtClean="0"/>
              <a:t>	</a:t>
            </a:r>
            <a:r>
              <a:rPr lang="tr-TR" b="1" dirty="0" smtClean="0">
                <a:solidFill>
                  <a:srgbClr val="FF0000"/>
                </a:solidFill>
              </a:rPr>
              <a:t>Erkek organ: </a:t>
            </a:r>
            <a:r>
              <a:rPr lang="tr-TR" b="1" dirty="0" smtClean="0"/>
              <a:t>Çiçek tozlarının (polen) üretildiği kısımdır. Sayıları dişi organdan fazladır.</a:t>
            </a:r>
          </a:p>
          <a:p>
            <a:pPr marL="274320" indent="-274320" fontAlgn="auto">
              <a:lnSpc>
                <a:spcPct val="12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tr-TR" b="1" dirty="0" smtClean="0"/>
              <a:t>	</a:t>
            </a:r>
            <a:r>
              <a:rPr lang="tr-TR" b="1" dirty="0" smtClean="0">
                <a:solidFill>
                  <a:srgbClr val="FF0000"/>
                </a:solidFill>
              </a:rPr>
              <a:t>Dişi organ: </a:t>
            </a:r>
            <a:r>
              <a:rPr lang="tr-TR" b="1" dirty="0" smtClean="0"/>
              <a:t>Çiçeğin ortasında bulunan, yumurtanın bulunduğu kısımdır. Tohum burada oluşur. Etrafında erkek organ bulunur.</a:t>
            </a:r>
          </a:p>
          <a:p>
            <a:pPr marL="274320" indent="-274320" fontAlgn="auto">
              <a:lnSpc>
                <a:spcPct val="12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tr-TR" b="1" dirty="0" smtClean="0"/>
              <a:t>	</a:t>
            </a:r>
            <a:r>
              <a:rPr lang="tr-TR" b="1" dirty="0" smtClean="0">
                <a:solidFill>
                  <a:srgbClr val="FF0000"/>
                </a:solidFill>
              </a:rPr>
              <a:t>Çiçek sapı: </a:t>
            </a:r>
            <a:r>
              <a:rPr lang="tr-TR" b="1" dirty="0" smtClean="0"/>
              <a:t>Çiçeğin gövdeye bağlandığı kısımdır.</a:t>
            </a:r>
          </a:p>
          <a:p>
            <a:pPr marL="274320" indent="-274320" fontAlgn="auto">
              <a:lnSpc>
                <a:spcPct val="12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tr-TR" b="1" dirty="0"/>
          </a:p>
        </p:txBody>
      </p:sp>
      <p:pic>
        <p:nvPicPr>
          <p:cNvPr id="26626" name="4 Resim" descr="C:\Users\MUSTAFA\Desktop\çiçek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6100" y="908720"/>
            <a:ext cx="4532313" cy="4609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1 Başlık"/>
          <p:cNvSpPr txBox="1">
            <a:spLocks/>
          </p:cNvSpPr>
          <p:nvPr/>
        </p:nvSpPr>
        <p:spPr>
          <a:xfrm>
            <a:off x="-36504" y="4683"/>
            <a:ext cx="9144000" cy="764704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tr-TR" sz="36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BİTKİLER</a:t>
            </a:r>
            <a:endParaRPr lang="tr-TR" sz="3600" b="1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5220072" y="5423946"/>
            <a:ext cx="1199367" cy="3606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74320" indent="-274320" fontAlgn="auto">
              <a:lnSpc>
                <a:spcPct val="12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tr-TR" sz="1600" b="1" dirty="0" smtClean="0"/>
              <a:t>Çiçek sapı</a:t>
            </a:r>
            <a:endParaRPr lang="tr-TR" sz="1600" b="1" dirty="0"/>
          </a:p>
        </p:txBody>
      </p:sp>
      <p:grpSp>
        <p:nvGrpSpPr>
          <p:cNvPr id="6" name="Grup 5"/>
          <p:cNvGrpSpPr/>
          <p:nvPr/>
        </p:nvGrpSpPr>
        <p:grpSpPr>
          <a:xfrm>
            <a:off x="8172400" y="-5299"/>
            <a:ext cx="986340" cy="1490083"/>
            <a:chOff x="7668344" y="1817"/>
            <a:chExt cx="1476948" cy="1497555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4549" y="1817"/>
              <a:ext cx="1340743" cy="1497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Metin kutusu 7"/>
            <p:cNvSpPr txBox="1"/>
            <p:nvPr/>
          </p:nvSpPr>
          <p:spPr>
            <a:xfrm>
              <a:off x="7668344" y="748938"/>
              <a:ext cx="432048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tr-TR" sz="900" dirty="0" err="1" smtClean="0">
                  <a:solidFill>
                    <a:schemeClr val="bg1"/>
                  </a:solidFill>
                  <a:latin typeface="+mn-lt"/>
                </a:rPr>
                <a:t>xxxx</a:t>
              </a:r>
              <a:endParaRPr lang="tr-TR" sz="900" dirty="0">
                <a:solidFill>
                  <a:schemeClr val="bg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14317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 3"/>
          <p:cNvGrpSpPr/>
          <p:nvPr/>
        </p:nvGrpSpPr>
        <p:grpSpPr>
          <a:xfrm>
            <a:off x="8172400" y="-5299"/>
            <a:ext cx="986340" cy="1490083"/>
            <a:chOff x="7668344" y="1817"/>
            <a:chExt cx="1476948" cy="1497555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4549" y="1817"/>
              <a:ext cx="1340743" cy="1497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Metin kutusu 5"/>
            <p:cNvSpPr txBox="1"/>
            <p:nvPr/>
          </p:nvSpPr>
          <p:spPr>
            <a:xfrm>
              <a:off x="7668344" y="748938"/>
              <a:ext cx="432048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tr-TR" sz="900" dirty="0" err="1" smtClean="0">
                  <a:solidFill>
                    <a:schemeClr val="bg1"/>
                  </a:solidFill>
                  <a:latin typeface="+mn-lt"/>
                </a:rPr>
                <a:t>xxxx</a:t>
              </a:r>
              <a:endParaRPr lang="tr-TR" sz="900" dirty="0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9" name="1 Başlık"/>
          <p:cNvSpPr txBox="1">
            <a:spLocks/>
          </p:cNvSpPr>
          <p:nvPr/>
        </p:nvSpPr>
        <p:spPr>
          <a:xfrm>
            <a:off x="-36504" y="4683"/>
            <a:ext cx="9144000" cy="764704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tr-TR" sz="36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BİTKİLER</a:t>
            </a:r>
            <a:endParaRPr lang="tr-TR" sz="3600" b="1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769387"/>
            <a:ext cx="8302837" cy="5647150"/>
          </a:xfrm>
          <a:prstGeom prst="rect">
            <a:avLst/>
          </a:prstGeom>
        </p:spPr>
      </p:pic>
      <p:sp>
        <p:nvSpPr>
          <p:cNvPr id="10" name="Metin kutusu 9"/>
          <p:cNvSpPr txBox="1"/>
          <p:nvPr/>
        </p:nvSpPr>
        <p:spPr>
          <a:xfrm>
            <a:off x="36504" y="807095"/>
            <a:ext cx="90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 smtClean="0">
                <a:solidFill>
                  <a:srgbClr val="FF0000"/>
                </a:solidFill>
                <a:latin typeface="+mn-lt"/>
              </a:rPr>
              <a:t>Üreme</a:t>
            </a:r>
            <a:endParaRPr lang="tr-TR" sz="2400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562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0200" y="1196975"/>
            <a:ext cx="2293938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8450" y="1196975"/>
            <a:ext cx="2268538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0200" y="3068638"/>
            <a:ext cx="2303463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59563" y="3068638"/>
            <a:ext cx="2233612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40200" y="4941888"/>
            <a:ext cx="2303463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64325" y="4941888"/>
            <a:ext cx="222885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1 Başlık"/>
          <p:cNvSpPr txBox="1">
            <a:spLocks/>
          </p:cNvSpPr>
          <p:nvPr/>
        </p:nvSpPr>
        <p:spPr>
          <a:xfrm>
            <a:off x="-36504" y="4683"/>
            <a:ext cx="9144000" cy="764704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tr-TR" sz="36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BİTKİLER</a:t>
            </a:r>
            <a:endParaRPr lang="tr-TR" sz="3600" b="1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Metin kutusu 10"/>
          <p:cNvSpPr txBox="1"/>
          <p:nvPr/>
        </p:nvSpPr>
        <p:spPr>
          <a:xfrm>
            <a:off x="36504" y="807095"/>
            <a:ext cx="90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 smtClean="0">
                <a:solidFill>
                  <a:srgbClr val="FF0000"/>
                </a:solidFill>
                <a:latin typeface="+mn-lt"/>
              </a:rPr>
              <a:t>Çiçeksiz Bitkiler</a:t>
            </a:r>
            <a:endParaRPr lang="tr-TR" sz="2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3" name="Metin kutusu 12"/>
          <p:cNvSpPr txBox="1"/>
          <p:nvPr/>
        </p:nvSpPr>
        <p:spPr>
          <a:xfrm>
            <a:off x="0" y="1415673"/>
            <a:ext cx="440508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smtClean="0">
                <a:solidFill>
                  <a:srgbClr val="FF0000"/>
                </a:solidFill>
                <a:latin typeface="+mn-lt"/>
              </a:rPr>
              <a:t>*</a:t>
            </a:r>
            <a:r>
              <a:rPr lang="tr-TR" sz="2400" dirty="0" smtClean="0">
                <a:latin typeface="+mn-lt"/>
              </a:rPr>
              <a:t>  Çiçekleri ve tohumları yoktur.</a:t>
            </a:r>
          </a:p>
          <a:p>
            <a:endParaRPr lang="tr-TR" sz="2400" dirty="0" smtClean="0">
              <a:latin typeface="+mn-lt"/>
            </a:endParaRPr>
          </a:p>
          <a:p>
            <a:r>
              <a:rPr lang="tr-TR" sz="2400" dirty="0" smtClean="0">
                <a:solidFill>
                  <a:srgbClr val="FF0000"/>
                </a:solidFill>
                <a:latin typeface="+mn-lt"/>
              </a:rPr>
              <a:t>*</a:t>
            </a:r>
            <a:r>
              <a:rPr lang="tr-TR" sz="2400" dirty="0" smtClean="0">
                <a:latin typeface="+mn-lt"/>
              </a:rPr>
              <a:t>  Üreme sporlarla olur.</a:t>
            </a:r>
          </a:p>
          <a:p>
            <a:endParaRPr lang="tr-TR" sz="2400" dirty="0" smtClean="0">
              <a:latin typeface="+mn-lt"/>
            </a:endParaRPr>
          </a:p>
          <a:p>
            <a:r>
              <a:rPr lang="tr-TR" sz="2400" dirty="0" smtClean="0">
                <a:solidFill>
                  <a:srgbClr val="FF0000"/>
                </a:solidFill>
                <a:latin typeface="+mn-lt"/>
              </a:rPr>
              <a:t>*</a:t>
            </a:r>
            <a:r>
              <a:rPr lang="tr-TR" sz="2400" dirty="0" smtClean="0">
                <a:latin typeface="+mn-lt"/>
              </a:rPr>
              <a:t>  Az </a:t>
            </a:r>
            <a:r>
              <a:rPr lang="tr-TR" sz="2400" dirty="0">
                <a:latin typeface="+mn-lt"/>
              </a:rPr>
              <a:t>gelişmiş bitkilerdir</a:t>
            </a:r>
            <a:r>
              <a:rPr lang="tr-TR" sz="2400" dirty="0" smtClean="0">
                <a:latin typeface="+mn-lt"/>
              </a:rPr>
              <a:t>.</a:t>
            </a:r>
          </a:p>
          <a:p>
            <a:endParaRPr lang="tr-TR" sz="2400" dirty="0">
              <a:latin typeface="+mn-lt"/>
            </a:endParaRPr>
          </a:p>
          <a:p>
            <a:r>
              <a:rPr lang="tr-TR" sz="2400" dirty="0" smtClean="0">
                <a:solidFill>
                  <a:srgbClr val="FF0000"/>
                </a:solidFill>
                <a:latin typeface="+mn-lt"/>
              </a:rPr>
              <a:t>*</a:t>
            </a:r>
            <a:r>
              <a:rPr lang="tr-TR" sz="2400" dirty="0" smtClean="0">
                <a:latin typeface="+mn-lt"/>
              </a:rPr>
              <a:t>  Genellikle nemli ortamlarda yaşarlar.</a:t>
            </a:r>
          </a:p>
          <a:p>
            <a:endParaRPr lang="tr-TR" sz="2400" dirty="0" smtClean="0">
              <a:latin typeface="+mn-lt"/>
            </a:endParaRPr>
          </a:p>
          <a:p>
            <a:r>
              <a:rPr lang="tr-TR" sz="2400" dirty="0" smtClean="0">
                <a:solidFill>
                  <a:srgbClr val="FF0000"/>
                </a:solidFill>
                <a:latin typeface="+mn-lt"/>
              </a:rPr>
              <a:t>*</a:t>
            </a:r>
            <a:r>
              <a:rPr lang="tr-TR" sz="2400" dirty="0" smtClean="0">
                <a:latin typeface="+mn-lt"/>
              </a:rPr>
              <a:t>  Kara yosunları</a:t>
            </a:r>
            <a:r>
              <a:rPr lang="tr-TR" sz="2400" dirty="0">
                <a:latin typeface="+mn-lt"/>
              </a:rPr>
              <a:t>, su yosunları, eğrelti otu, at kuyruğu, ciğer otu ve kibrit otu çiçeksiz bitkilere örnektir.</a:t>
            </a:r>
          </a:p>
        </p:txBody>
      </p:sp>
    </p:spTree>
    <p:extLst>
      <p:ext uri="{BB962C8B-B14F-4D97-AF65-F5344CB8AC3E}">
        <p14:creationId xmlns:p14="http://schemas.microsoft.com/office/powerpoint/2010/main" xmlns="" val="94486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 4"/>
          <p:cNvGrpSpPr/>
          <p:nvPr/>
        </p:nvGrpSpPr>
        <p:grpSpPr>
          <a:xfrm>
            <a:off x="8172400" y="-5299"/>
            <a:ext cx="986340" cy="1490083"/>
            <a:chOff x="7668344" y="1817"/>
            <a:chExt cx="1476948" cy="1497555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4549" y="1817"/>
              <a:ext cx="1340743" cy="1497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Metin kutusu 6"/>
            <p:cNvSpPr txBox="1"/>
            <p:nvPr/>
          </p:nvSpPr>
          <p:spPr>
            <a:xfrm>
              <a:off x="7668344" y="748938"/>
              <a:ext cx="432048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tr-TR" sz="900" dirty="0" err="1" smtClean="0">
                  <a:solidFill>
                    <a:schemeClr val="bg1"/>
                  </a:solidFill>
                  <a:latin typeface="+mn-lt"/>
                </a:rPr>
                <a:t>xxxx</a:t>
              </a:r>
              <a:endParaRPr lang="tr-TR" sz="900" dirty="0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9" name="1 Başlık"/>
          <p:cNvSpPr txBox="1">
            <a:spLocks/>
          </p:cNvSpPr>
          <p:nvPr/>
        </p:nvSpPr>
        <p:spPr>
          <a:xfrm>
            <a:off x="-36504" y="4683"/>
            <a:ext cx="9144000" cy="764704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tr-TR" sz="36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HAYVANLAR</a:t>
            </a:r>
            <a:endParaRPr lang="tr-TR" sz="3600" b="1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Metin kutusu 11"/>
          <p:cNvSpPr txBox="1"/>
          <p:nvPr/>
        </p:nvSpPr>
        <p:spPr>
          <a:xfrm>
            <a:off x="40417" y="1700808"/>
            <a:ext cx="9072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 smtClean="0">
                <a:solidFill>
                  <a:srgbClr val="0000FF"/>
                </a:solidFill>
                <a:latin typeface="+mn-lt"/>
              </a:rPr>
              <a:t>Hayvanlar derin okyanus diplerinden, yüksek dağların zirvesine kadar bir çok alanda yaşayabilir.</a:t>
            </a:r>
          </a:p>
          <a:p>
            <a:pPr algn="ctr"/>
            <a:endParaRPr lang="tr-TR" sz="2400" dirty="0">
              <a:solidFill>
                <a:srgbClr val="0000FF"/>
              </a:solidFill>
              <a:latin typeface="+mn-lt"/>
            </a:endParaRPr>
          </a:p>
          <a:p>
            <a:pPr algn="ctr"/>
            <a:r>
              <a:rPr lang="tr-TR" sz="2400" dirty="0" smtClean="0">
                <a:solidFill>
                  <a:srgbClr val="0000FF"/>
                </a:solidFill>
                <a:latin typeface="+mn-lt"/>
              </a:rPr>
              <a:t>Kendi besinlerini üretemez dışardan hazır olarak alırlar.</a:t>
            </a:r>
          </a:p>
          <a:p>
            <a:pPr algn="ctr"/>
            <a:endParaRPr lang="tr-TR" sz="2400" dirty="0">
              <a:solidFill>
                <a:srgbClr val="0000FF"/>
              </a:solidFill>
              <a:latin typeface="+mn-lt"/>
            </a:endParaRPr>
          </a:p>
          <a:p>
            <a:pPr algn="ctr"/>
            <a:r>
              <a:rPr lang="tr-TR" sz="2400" dirty="0" smtClean="0">
                <a:solidFill>
                  <a:srgbClr val="0000FF"/>
                </a:solidFill>
                <a:latin typeface="+mn-lt"/>
              </a:rPr>
              <a:t>Bazıları otla, bazıları etle, bazıları hem et hem de otla beslenir.</a:t>
            </a:r>
          </a:p>
          <a:p>
            <a:pPr algn="ctr"/>
            <a:endParaRPr lang="tr-TR" sz="2400" dirty="0">
              <a:solidFill>
                <a:srgbClr val="0000FF"/>
              </a:solidFill>
              <a:latin typeface="+mn-lt"/>
            </a:endParaRPr>
          </a:p>
          <a:p>
            <a:pPr algn="ctr"/>
            <a:r>
              <a:rPr lang="tr-TR" sz="2400" dirty="0" smtClean="0">
                <a:solidFill>
                  <a:srgbClr val="0000FF"/>
                </a:solidFill>
                <a:latin typeface="+mn-lt"/>
              </a:rPr>
              <a:t>Hayvanlar vücutlarında iskelet ve omurganın bulunup bulunmamasına göre 2 grupta incelenir.</a:t>
            </a:r>
            <a:endParaRPr lang="tr-TR" sz="2400" dirty="0">
              <a:solidFill>
                <a:srgbClr val="0000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773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4 İçerik Yer Tutucusu"/>
          <p:cNvPicPr>
            <a:picLocks noGrp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42988" y="1484313"/>
            <a:ext cx="7273925" cy="2232025"/>
          </a:xfrm>
        </p:spPr>
      </p:pic>
      <p:grpSp>
        <p:nvGrpSpPr>
          <p:cNvPr id="5" name="Grup 4"/>
          <p:cNvGrpSpPr/>
          <p:nvPr/>
        </p:nvGrpSpPr>
        <p:grpSpPr>
          <a:xfrm>
            <a:off x="8172400" y="-5299"/>
            <a:ext cx="986340" cy="1490083"/>
            <a:chOff x="7668344" y="1817"/>
            <a:chExt cx="1476948" cy="1497555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4549" y="1817"/>
              <a:ext cx="1340743" cy="1497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Metin kutusu 6"/>
            <p:cNvSpPr txBox="1"/>
            <p:nvPr/>
          </p:nvSpPr>
          <p:spPr>
            <a:xfrm>
              <a:off x="7668344" y="748938"/>
              <a:ext cx="432048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tr-TR" sz="900" dirty="0" err="1" smtClean="0">
                  <a:solidFill>
                    <a:schemeClr val="bg1"/>
                  </a:solidFill>
                  <a:latin typeface="+mn-lt"/>
                </a:rPr>
                <a:t>xxxx</a:t>
              </a:r>
              <a:endParaRPr lang="tr-TR" sz="900" dirty="0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8" name="2 İçerik Yer Tutucusu"/>
          <p:cNvSpPr txBox="1">
            <a:spLocks/>
          </p:cNvSpPr>
          <p:nvPr/>
        </p:nvSpPr>
        <p:spPr>
          <a:xfrm>
            <a:off x="483310" y="4365104"/>
            <a:ext cx="8137404" cy="2304256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tr-TR" dirty="0"/>
              <a:t>	</a:t>
            </a:r>
          </a:p>
        </p:txBody>
      </p:sp>
      <p:sp>
        <p:nvSpPr>
          <p:cNvPr id="9" name="1 Başlık"/>
          <p:cNvSpPr txBox="1">
            <a:spLocks/>
          </p:cNvSpPr>
          <p:nvPr/>
        </p:nvSpPr>
        <p:spPr>
          <a:xfrm>
            <a:off x="-36504" y="4683"/>
            <a:ext cx="9144000" cy="764704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tr-TR" sz="36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HAYVANLAR</a:t>
            </a:r>
            <a:endParaRPr lang="tr-TR" sz="3600" b="1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etin kutusu 9"/>
          <p:cNvSpPr txBox="1"/>
          <p:nvPr/>
        </p:nvSpPr>
        <p:spPr>
          <a:xfrm>
            <a:off x="483310" y="4221088"/>
            <a:ext cx="81369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>
                <a:solidFill>
                  <a:srgbClr val="0000FF"/>
                </a:solidFill>
                <a:latin typeface="+mn-lt"/>
              </a:rPr>
              <a:t>Vücudumuza şekil veren, dik durmasını sağlayan ve iç organlarımızı koruyan yapıya iskelet denir</a:t>
            </a:r>
            <a:r>
              <a:rPr lang="tr-TR" sz="2400" dirty="0" smtClean="0">
                <a:solidFill>
                  <a:srgbClr val="0000FF"/>
                </a:solidFill>
                <a:latin typeface="+mn-lt"/>
              </a:rPr>
              <a:t>.</a:t>
            </a:r>
          </a:p>
          <a:p>
            <a:pPr algn="ctr"/>
            <a:endParaRPr lang="tr-TR" sz="2400" dirty="0">
              <a:solidFill>
                <a:srgbClr val="0000FF"/>
              </a:solidFill>
              <a:latin typeface="+mn-lt"/>
            </a:endParaRPr>
          </a:p>
          <a:p>
            <a:pPr algn="ctr"/>
            <a:r>
              <a:rPr lang="tr-TR" sz="2400" dirty="0" smtClean="0">
                <a:solidFill>
                  <a:srgbClr val="0000FF"/>
                </a:solidFill>
                <a:latin typeface="+mn-lt"/>
              </a:rPr>
              <a:t>Kemikten </a:t>
            </a:r>
            <a:r>
              <a:rPr lang="tr-TR" sz="2400" dirty="0">
                <a:solidFill>
                  <a:srgbClr val="0000FF"/>
                </a:solidFill>
                <a:latin typeface="+mn-lt"/>
              </a:rPr>
              <a:t>veya kıkırdaktan bir iskeleti olan hayvanlara omurgalı hayvanlar, iskeleti bulunmayan hayvanlara ise omurgasız hayvanlar denir.</a:t>
            </a:r>
          </a:p>
        </p:txBody>
      </p:sp>
    </p:spTree>
    <p:extLst>
      <p:ext uri="{BB962C8B-B14F-4D97-AF65-F5344CB8AC3E}">
        <p14:creationId xmlns:p14="http://schemas.microsoft.com/office/powerpoint/2010/main" xmlns="" val="77250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739742"/>
            <a:ext cx="5184576" cy="6136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1 Başlık"/>
          <p:cNvSpPr txBox="1">
            <a:spLocks/>
          </p:cNvSpPr>
          <p:nvPr/>
        </p:nvSpPr>
        <p:spPr>
          <a:xfrm>
            <a:off x="-36504" y="4683"/>
            <a:ext cx="9144000" cy="764704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tr-TR" sz="36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HAYVANLAR</a:t>
            </a:r>
            <a:endParaRPr lang="tr-TR" sz="3600" b="1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Metin kutusu 12"/>
          <p:cNvSpPr txBox="1"/>
          <p:nvPr/>
        </p:nvSpPr>
        <p:spPr>
          <a:xfrm>
            <a:off x="11225" y="514409"/>
            <a:ext cx="4704791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 smtClean="0">
                <a:solidFill>
                  <a:srgbClr val="FF0000"/>
                </a:solidFill>
                <a:latin typeface="+mn-lt"/>
              </a:rPr>
              <a:t>Omurgasız Hayvanlar</a:t>
            </a:r>
          </a:p>
          <a:p>
            <a:endParaRPr lang="tr-TR" sz="2400" dirty="0">
              <a:solidFill>
                <a:srgbClr val="FF0000"/>
              </a:solidFill>
              <a:latin typeface="+mn-lt"/>
            </a:endParaRPr>
          </a:p>
          <a:p>
            <a:r>
              <a:rPr lang="tr-TR" sz="2400" dirty="0" smtClean="0">
                <a:solidFill>
                  <a:srgbClr val="FF0000"/>
                </a:solidFill>
                <a:latin typeface="+mn-lt"/>
              </a:rPr>
              <a:t>*</a:t>
            </a:r>
            <a:r>
              <a:rPr lang="tr-TR" sz="2400" dirty="0" smtClean="0">
                <a:latin typeface="+mn-lt"/>
              </a:rPr>
              <a:t>  Vücutlarında kıkırdak ve kemikten yapılmış bir iskelet ve omurga bulunmaz.</a:t>
            </a:r>
          </a:p>
          <a:p>
            <a:endParaRPr lang="tr-TR" sz="2400" dirty="0">
              <a:latin typeface="+mn-lt"/>
            </a:endParaRPr>
          </a:p>
          <a:p>
            <a:r>
              <a:rPr lang="tr-TR" sz="2400" dirty="0" smtClean="0">
                <a:solidFill>
                  <a:srgbClr val="FF0000"/>
                </a:solidFill>
                <a:latin typeface="+mn-lt"/>
              </a:rPr>
              <a:t>*</a:t>
            </a:r>
            <a:r>
              <a:rPr lang="tr-TR" sz="2400" dirty="0" smtClean="0">
                <a:latin typeface="+mn-lt"/>
              </a:rPr>
              <a:t>  Bazılarının vücutlarının dışında kabuk gibi sert destek sağlayan yapıları vardır.</a:t>
            </a:r>
          </a:p>
          <a:p>
            <a:endParaRPr lang="tr-TR" sz="2400" dirty="0">
              <a:latin typeface="+mn-lt"/>
            </a:endParaRPr>
          </a:p>
          <a:p>
            <a:r>
              <a:rPr lang="tr-TR" sz="2400" dirty="0" smtClean="0">
                <a:solidFill>
                  <a:srgbClr val="FF0000"/>
                </a:solidFill>
                <a:latin typeface="+mn-lt"/>
              </a:rPr>
              <a:t>*</a:t>
            </a:r>
            <a:r>
              <a:rPr lang="tr-TR" sz="2400" dirty="0" smtClean="0">
                <a:latin typeface="+mn-lt"/>
              </a:rPr>
              <a:t>  Karada, suda veya parazit olarak diğer hayvanların vücutlarında yaşayabilir.</a:t>
            </a:r>
          </a:p>
          <a:p>
            <a:endParaRPr lang="tr-TR" sz="2400" dirty="0">
              <a:latin typeface="+mn-lt"/>
            </a:endParaRPr>
          </a:p>
          <a:p>
            <a:r>
              <a:rPr lang="tr-TR" sz="2400" dirty="0" smtClean="0">
                <a:solidFill>
                  <a:srgbClr val="FF0000"/>
                </a:solidFill>
                <a:latin typeface="+mn-lt"/>
              </a:rPr>
              <a:t>*</a:t>
            </a:r>
            <a:r>
              <a:rPr lang="tr-TR" sz="2400" dirty="0" smtClean="0">
                <a:latin typeface="+mn-lt"/>
              </a:rPr>
              <a:t>  Yumurta ile çoğalırlar.</a:t>
            </a:r>
          </a:p>
          <a:p>
            <a:endParaRPr lang="tr-TR" sz="2400" dirty="0">
              <a:latin typeface="+mn-lt"/>
            </a:endParaRPr>
          </a:p>
          <a:p>
            <a:r>
              <a:rPr lang="tr-TR" sz="2400" dirty="0" smtClean="0">
                <a:solidFill>
                  <a:srgbClr val="FF0000"/>
                </a:solidFill>
                <a:latin typeface="+mn-lt"/>
              </a:rPr>
              <a:t>*</a:t>
            </a:r>
            <a:r>
              <a:rPr lang="tr-TR" sz="2400" dirty="0" smtClean="0">
                <a:latin typeface="+mn-lt"/>
              </a:rPr>
              <a:t>  6 grupta incelenirler.</a:t>
            </a:r>
            <a:endParaRPr lang="tr-TR" sz="2400" dirty="0">
              <a:latin typeface="+mn-lt"/>
            </a:endParaRPr>
          </a:p>
        </p:txBody>
      </p:sp>
      <p:grpSp>
        <p:nvGrpSpPr>
          <p:cNvPr id="16" name="Grup 15"/>
          <p:cNvGrpSpPr/>
          <p:nvPr/>
        </p:nvGrpSpPr>
        <p:grpSpPr>
          <a:xfrm>
            <a:off x="8172400" y="-5299"/>
            <a:ext cx="986340" cy="1490083"/>
            <a:chOff x="7668344" y="1817"/>
            <a:chExt cx="1476948" cy="1497555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4549" y="1817"/>
              <a:ext cx="1340743" cy="1497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Metin kutusu 17"/>
            <p:cNvSpPr txBox="1"/>
            <p:nvPr/>
          </p:nvSpPr>
          <p:spPr>
            <a:xfrm>
              <a:off x="7668344" y="748938"/>
              <a:ext cx="432048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tr-TR" sz="900" dirty="0" err="1" smtClean="0">
                  <a:solidFill>
                    <a:schemeClr val="bg1"/>
                  </a:solidFill>
                  <a:latin typeface="+mn-lt"/>
                </a:rPr>
                <a:t>xxxx</a:t>
              </a:r>
              <a:endParaRPr lang="tr-TR" sz="900" dirty="0">
                <a:solidFill>
                  <a:schemeClr val="bg1"/>
                </a:solidFill>
                <a:latin typeface="+mn-lt"/>
              </a:endParaRPr>
            </a:p>
          </p:txBody>
        </p:sp>
      </p:grpSp>
      <p:pic>
        <p:nvPicPr>
          <p:cNvPr id="5" name="Resi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76758" y="4683"/>
            <a:ext cx="1330738" cy="1298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7018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87450" y="692697"/>
            <a:ext cx="6756400" cy="4896544"/>
          </a:xfrm>
        </p:spPr>
      </p:pic>
      <p:sp>
        <p:nvSpPr>
          <p:cNvPr id="17409" name="3 İçerik Yer Tutucusu"/>
          <p:cNvSpPr>
            <a:spLocks noGrp="1"/>
          </p:cNvSpPr>
          <p:nvPr>
            <p:ph sz="quarter" idx="2"/>
          </p:nvPr>
        </p:nvSpPr>
        <p:spPr>
          <a:xfrm>
            <a:off x="0" y="260350"/>
            <a:ext cx="9144000" cy="1152525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tr-TR" baseline="-25000" dirty="0" smtClean="0"/>
              <a:t>	</a:t>
            </a:r>
            <a:endParaRPr lang="tr-TR" dirty="0" smtClean="0"/>
          </a:p>
        </p:txBody>
      </p:sp>
      <p:sp>
        <p:nvSpPr>
          <p:cNvPr id="4" name="1 Başlık"/>
          <p:cNvSpPr txBox="1">
            <a:spLocks/>
          </p:cNvSpPr>
          <p:nvPr/>
        </p:nvSpPr>
        <p:spPr>
          <a:xfrm>
            <a:off x="-36504" y="-27384"/>
            <a:ext cx="9144000" cy="764704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tr-TR" sz="36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CANLILARI TANIYALIM</a:t>
            </a:r>
            <a:endParaRPr lang="tr-TR" sz="3600" b="1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35496" y="5805264"/>
            <a:ext cx="90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 smtClean="0">
                <a:solidFill>
                  <a:srgbClr val="0000FF"/>
                </a:solidFill>
                <a:latin typeface="+mn-lt"/>
              </a:rPr>
              <a:t>Çevremizde gördüğümüz </a:t>
            </a:r>
            <a:r>
              <a:rPr lang="tr-TR" sz="2400" dirty="0">
                <a:solidFill>
                  <a:srgbClr val="0000FF"/>
                </a:solidFill>
                <a:latin typeface="+mn-lt"/>
              </a:rPr>
              <a:t>çiçekler, ağaçlar, bütün </a:t>
            </a:r>
            <a:r>
              <a:rPr lang="tr-TR" sz="2400" dirty="0" smtClean="0">
                <a:solidFill>
                  <a:srgbClr val="0000FF"/>
                </a:solidFill>
                <a:latin typeface="+mn-lt"/>
              </a:rPr>
              <a:t>hayvanlar</a:t>
            </a:r>
          </a:p>
          <a:p>
            <a:pPr algn="ctr"/>
            <a:r>
              <a:rPr lang="tr-TR" sz="2400" dirty="0" smtClean="0">
                <a:solidFill>
                  <a:srgbClr val="FF0000"/>
                </a:solidFill>
                <a:latin typeface="+mn-lt"/>
              </a:rPr>
              <a:t>canlı varlıklardır.</a:t>
            </a:r>
            <a:endParaRPr lang="tr-TR" sz="2400" dirty="0">
              <a:solidFill>
                <a:srgbClr val="FF0000"/>
              </a:solidFill>
              <a:latin typeface="+mn-lt"/>
            </a:endParaRPr>
          </a:p>
        </p:txBody>
      </p:sp>
      <p:grpSp>
        <p:nvGrpSpPr>
          <p:cNvPr id="6" name="Grup 5"/>
          <p:cNvGrpSpPr/>
          <p:nvPr/>
        </p:nvGrpSpPr>
        <p:grpSpPr>
          <a:xfrm>
            <a:off x="8172400" y="-5299"/>
            <a:ext cx="986340" cy="1490083"/>
            <a:chOff x="7668344" y="1817"/>
            <a:chExt cx="1476948" cy="1497555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4549" y="1817"/>
              <a:ext cx="1340743" cy="1497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Metin kutusu 7"/>
            <p:cNvSpPr txBox="1"/>
            <p:nvPr/>
          </p:nvSpPr>
          <p:spPr>
            <a:xfrm>
              <a:off x="7668344" y="748938"/>
              <a:ext cx="432048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tr-TR" sz="900" dirty="0" err="1" smtClean="0">
                  <a:solidFill>
                    <a:schemeClr val="bg1"/>
                  </a:solidFill>
                  <a:latin typeface="+mn-lt"/>
                </a:rPr>
                <a:t>xxxx</a:t>
              </a:r>
              <a:endParaRPr lang="tr-TR" sz="900" dirty="0">
                <a:solidFill>
                  <a:schemeClr val="bg1"/>
                </a:solidFill>
                <a:latin typeface="+mn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 19"/>
          <p:cNvGrpSpPr/>
          <p:nvPr/>
        </p:nvGrpSpPr>
        <p:grpSpPr>
          <a:xfrm>
            <a:off x="8172400" y="-5299"/>
            <a:ext cx="986340" cy="1490083"/>
            <a:chOff x="7668344" y="1817"/>
            <a:chExt cx="1476948" cy="1497555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4549" y="1817"/>
              <a:ext cx="1340743" cy="1497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Metin kutusu 21"/>
            <p:cNvSpPr txBox="1"/>
            <p:nvPr/>
          </p:nvSpPr>
          <p:spPr>
            <a:xfrm>
              <a:off x="7668344" y="748938"/>
              <a:ext cx="432048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tr-TR" sz="900" dirty="0" err="1" smtClean="0">
                  <a:solidFill>
                    <a:schemeClr val="bg1"/>
                  </a:solidFill>
                  <a:latin typeface="+mn-lt"/>
                </a:rPr>
                <a:t>xxxx</a:t>
              </a:r>
              <a:endParaRPr lang="tr-TR" sz="900" dirty="0">
                <a:solidFill>
                  <a:schemeClr val="bg1"/>
                </a:solidFill>
                <a:latin typeface="+mn-lt"/>
              </a:endParaRPr>
            </a:p>
          </p:txBody>
        </p:sp>
      </p:grpSp>
      <p:pic>
        <p:nvPicPr>
          <p:cNvPr id="30721" name="4 Resi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7245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95950" y="44450"/>
            <a:ext cx="1152525" cy="103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95950" y="1196975"/>
            <a:ext cx="115252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77050" y="1196975"/>
            <a:ext cx="10795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01000" y="1196975"/>
            <a:ext cx="111442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10238" y="2349500"/>
            <a:ext cx="1152525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77050" y="2349500"/>
            <a:ext cx="1079500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8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001000" y="2349500"/>
            <a:ext cx="1093788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9" name="Picture 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24525" y="3455988"/>
            <a:ext cx="1079500" cy="98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0" name="Picture 10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875463" y="3455988"/>
            <a:ext cx="1081087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1" name="Picture 1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994650" y="3443288"/>
            <a:ext cx="1079500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2" name="Picture 1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726113" y="4611688"/>
            <a:ext cx="107315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3" name="Picture 13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875463" y="4508500"/>
            <a:ext cx="1081087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4" name="Picture 14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001000" y="4508500"/>
            <a:ext cx="10795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5" name="Picture 15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724525" y="5661025"/>
            <a:ext cx="1079500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6" name="Picture 16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875463" y="5661025"/>
            <a:ext cx="1081087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7" name="Picture 17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8008938" y="5661025"/>
            <a:ext cx="1079500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147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4 İçerik Yer Tutucusu"/>
          <p:cNvPicPr>
            <a:picLocks noGrp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4213" y="2852738"/>
            <a:ext cx="7991475" cy="2808287"/>
          </a:xfrm>
        </p:spPr>
      </p:pic>
      <p:sp>
        <p:nvSpPr>
          <p:cNvPr id="5" name="1 Başlık"/>
          <p:cNvSpPr txBox="1">
            <a:spLocks/>
          </p:cNvSpPr>
          <p:nvPr/>
        </p:nvSpPr>
        <p:spPr>
          <a:xfrm>
            <a:off x="-36504" y="4683"/>
            <a:ext cx="9144000" cy="764704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tr-TR" sz="36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HAYVANLAR</a:t>
            </a:r>
            <a:endParaRPr lang="tr-TR" sz="3600" b="1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170568" y="692696"/>
            <a:ext cx="87219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 smtClean="0">
                <a:solidFill>
                  <a:srgbClr val="FF0000"/>
                </a:solidFill>
                <a:latin typeface="+mn-lt"/>
              </a:rPr>
              <a:t>Omurgalı Hayvanlar</a:t>
            </a:r>
          </a:p>
          <a:p>
            <a:endParaRPr lang="tr-TR" sz="2400" dirty="0">
              <a:solidFill>
                <a:srgbClr val="FF0000"/>
              </a:solidFill>
              <a:latin typeface="+mn-lt"/>
            </a:endParaRPr>
          </a:p>
          <a:p>
            <a:pPr algn="ctr"/>
            <a:r>
              <a:rPr lang="tr-TR" sz="2400" dirty="0">
                <a:latin typeface="+mn-lt"/>
              </a:rPr>
              <a:t>Omurgasızlara göre gelişmiş yapıya </a:t>
            </a:r>
            <a:r>
              <a:rPr lang="tr-TR" sz="2400" dirty="0" smtClean="0">
                <a:latin typeface="+mn-lt"/>
              </a:rPr>
              <a:t>sahiptirler.</a:t>
            </a:r>
          </a:p>
          <a:p>
            <a:pPr algn="ctr"/>
            <a:r>
              <a:rPr lang="tr-TR" sz="2400" dirty="0" smtClean="0">
                <a:latin typeface="+mn-lt"/>
              </a:rPr>
              <a:t>Kıkırdak ve kemikten oluşan iskeletleri ve omurgaları vardır.</a:t>
            </a:r>
          </a:p>
          <a:p>
            <a:pPr algn="ctr"/>
            <a:r>
              <a:rPr lang="tr-TR" sz="2400" dirty="0" smtClean="0">
                <a:latin typeface="+mn-lt"/>
              </a:rPr>
              <a:t>Bu yapılar vücutlarına destek sağlar. Karada ve suda yaşarlar</a:t>
            </a:r>
          </a:p>
          <a:p>
            <a:pPr algn="ctr"/>
            <a:r>
              <a:rPr lang="tr-TR" sz="2400" dirty="0" smtClean="0">
                <a:latin typeface="+mn-lt"/>
              </a:rPr>
              <a:t>5 gruba ayrılırlar.</a:t>
            </a:r>
            <a:endParaRPr lang="tr-TR" sz="2400" dirty="0">
              <a:latin typeface="+mn-lt"/>
            </a:endParaRPr>
          </a:p>
        </p:txBody>
      </p:sp>
      <p:grpSp>
        <p:nvGrpSpPr>
          <p:cNvPr id="9" name="Grup 8"/>
          <p:cNvGrpSpPr/>
          <p:nvPr/>
        </p:nvGrpSpPr>
        <p:grpSpPr>
          <a:xfrm>
            <a:off x="8172400" y="-5299"/>
            <a:ext cx="986340" cy="1490083"/>
            <a:chOff x="7668344" y="1817"/>
            <a:chExt cx="1476948" cy="1497555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4549" y="1817"/>
              <a:ext cx="1340743" cy="1497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Metin kutusu 10"/>
            <p:cNvSpPr txBox="1"/>
            <p:nvPr/>
          </p:nvSpPr>
          <p:spPr>
            <a:xfrm>
              <a:off x="7668344" y="748938"/>
              <a:ext cx="432048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tr-TR" sz="900" dirty="0" err="1" smtClean="0">
                  <a:solidFill>
                    <a:schemeClr val="bg1"/>
                  </a:solidFill>
                  <a:latin typeface="+mn-lt"/>
                </a:rPr>
                <a:t>xxxx</a:t>
              </a:r>
              <a:endParaRPr lang="tr-TR" sz="900" dirty="0">
                <a:solidFill>
                  <a:schemeClr val="bg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84055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7984" y="1916832"/>
            <a:ext cx="4464496" cy="3240360"/>
          </a:xfrm>
          <a:prstGeom prst="rect">
            <a:avLst/>
          </a:prstGeom>
        </p:spPr>
      </p:pic>
      <p:pic>
        <p:nvPicPr>
          <p:cNvPr id="32771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427984" y="1916112"/>
            <a:ext cx="4465191" cy="3241079"/>
          </a:xfrm>
        </p:spPr>
      </p:pic>
      <p:sp>
        <p:nvSpPr>
          <p:cNvPr id="6" name="1 Başlık"/>
          <p:cNvSpPr txBox="1">
            <a:spLocks/>
          </p:cNvSpPr>
          <p:nvPr/>
        </p:nvSpPr>
        <p:spPr>
          <a:xfrm>
            <a:off x="-36504" y="4683"/>
            <a:ext cx="9144000" cy="764704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tr-TR" sz="36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HAYVANLAR</a:t>
            </a:r>
            <a:endParaRPr lang="tr-TR" sz="3600" b="1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" name="Grup 6"/>
          <p:cNvGrpSpPr/>
          <p:nvPr/>
        </p:nvGrpSpPr>
        <p:grpSpPr>
          <a:xfrm>
            <a:off x="8172400" y="-5299"/>
            <a:ext cx="986340" cy="1490083"/>
            <a:chOff x="7668344" y="1817"/>
            <a:chExt cx="1476948" cy="1497555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4549" y="1817"/>
              <a:ext cx="1340743" cy="1497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Metin kutusu 8"/>
            <p:cNvSpPr txBox="1"/>
            <p:nvPr/>
          </p:nvSpPr>
          <p:spPr>
            <a:xfrm>
              <a:off x="7668344" y="748938"/>
              <a:ext cx="432048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tr-TR" sz="900" dirty="0" err="1" smtClean="0">
                  <a:solidFill>
                    <a:schemeClr val="bg1"/>
                  </a:solidFill>
                  <a:latin typeface="+mn-lt"/>
                </a:rPr>
                <a:t>xxxx</a:t>
              </a:r>
              <a:endParaRPr lang="tr-TR" sz="900" dirty="0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10" name="Metin kutusu 9"/>
          <p:cNvSpPr txBox="1"/>
          <p:nvPr/>
        </p:nvSpPr>
        <p:spPr>
          <a:xfrm>
            <a:off x="36504" y="620688"/>
            <a:ext cx="90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 smtClean="0">
                <a:solidFill>
                  <a:srgbClr val="FF0000"/>
                </a:solidFill>
                <a:latin typeface="+mn-lt"/>
              </a:rPr>
              <a:t>Omurgalı Hayvanlar</a:t>
            </a:r>
          </a:p>
          <a:p>
            <a:pPr algn="ctr"/>
            <a:r>
              <a:rPr lang="tr-TR" sz="2400" b="1" dirty="0" smtClean="0">
                <a:solidFill>
                  <a:srgbClr val="7030A0"/>
                </a:solidFill>
                <a:latin typeface="+mn-lt"/>
              </a:rPr>
              <a:t>Balıklar</a:t>
            </a:r>
            <a:endParaRPr lang="tr-TR" sz="24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12" name="Metin kutusu 11"/>
          <p:cNvSpPr txBox="1"/>
          <p:nvPr/>
        </p:nvSpPr>
        <p:spPr>
          <a:xfrm>
            <a:off x="251520" y="1271657"/>
            <a:ext cx="394467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smtClean="0">
                <a:solidFill>
                  <a:srgbClr val="FF0000"/>
                </a:solidFill>
                <a:latin typeface="+mn-lt"/>
              </a:rPr>
              <a:t>* </a:t>
            </a:r>
            <a:r>
              <a:rPr lang="tr-TR" sz="2400" dirty="0" smtClean="0">
                <a:latin typeface="+mn-lt"/>
              </a:rPr>
              <a:t> Tatlı </a:t>
            </a:r>
            <a:r>
              <a:rPr lang="tr-TR" sz="2400" dirty="0">
                <a:latin typeface="+mn-lt"/>
              </a:rPr>
              <a:t>ya da tuzlu sularda yaşarlar</a:t>
            </a:r>
            <a:r>
              <a:rPr lang="tr-TR" sz="2400" dirty="0" smtClean="0">
                <a:latin typeface="+mn-lt"/>
              </a:rPr>
              <a:t>.</a:t>
            </a:r>
          </a:p>
          <a:p>
            <a:endParaRPr lang="tr-TR" sz="2400" dirty="0">
              <a:latin typeface="+mn-lt"/>
            </a:endParaRPr>
          </a:p>
          <a:p>
            <a:r>
              <a:rPr lang="tr-TR" sz="2400" dirty="0" smtClean="0">
                <a:solidFill>
                  <a:srgbClr val="FF0000"/>
                </a:solidFill>
                <a:latin typeface="+mn-lt"/>
              </a:rPr>
              <a:t>* </a:t>
            </a:r>
            <a:r>
              <a:rPr lang="tr-TR" sz="2400" dirty="0" smtClean="0">
                <a:latin typeface="+mn-lt"/>
              </a:rPr>
              <a:t> Solungaç </a:t>
            </a:r>
            <a:r>
              <a:rPr lang="tr-TR" sz="2400" dirty="0">
                <a:latin typeface="+mn-lt"/>
              </a:rPr>
              <a:t>solunumu yaparlar</a:t>
            </a:r>
            <a:r>
              <a:rPr lang="tr-TR" sz="2400" dirty="0" smtClean="0">
                <a:latin typeface="+mn-lt"/>
              </a:rPr>
              <a:t>.</a:t>
            </a:r>
          </a:p>
          <a:p>
            <a:r>
              <a:rPr lang="tr-TR" sz="2400" dirty="0" smtClean="0">
                <a:latin typeface="+mn-lt"/>
              </a:rPr>
              <a:t> </a:t>
            </a:r>
            <a:endParaRPr lang="tr-TR" sz="2400" dirty="0">
              <a:latin typeface="+mn-lt"/>
            </a:endParaRPr>
          </a:p>
          <a:p>
            <a:r>
              <a:rPr lang="tr-TR" sz="2400" dirty="0" smtClean="0">
                <a:solidFill>
                  <a:srgbClr val="FF0000"/>
                </a:solidFill>
                <a:latin typeface="+mn-lt"/>
              </a:rPr>
              <a:t>*</a:t>
            </a:r>
            <a:r>
              <a:rPr lang="tr-TR" sz="2400" dirty="0" smtClean="0">
                <a:latin typeface="+mn-lt"/>
              </a:rPr>
              <a:t>  Yüzgeç </a:t>
            </a:r>
            <a:r>
              <a:rPr lang="tr-TR" sz="2400" dirty="0">
                <a:latin typeface="+mn-lt"/>
              </a:rPr>
              <a:t>ve kuyrukları ile hareket ederler</a:t>
            </a:r>
            <a:r>
              <a:rPr lang="tr-TR" sz="2400" dirty="0" smtClean="0">
                <a:latin typeface="+mn-lt"/>
              </a:rPr>
              <a:t>.</a:t>
            </a:r>
          </a:p>
          <a:p>
            <a:endParaRPr lang="tr-TR" sz="2400" dirty="0">
              <a:latin typeface="+mn-lt"/>
            </a:endParaRPr>
          </a:p>
          <a:p>
            <a:r>
              <a:rPr lang="tr-TR" sz="2400" dirty="0" smtClean="0">
                <a:solidFill>
                  <a:srgbClr val="FF0000"/>
                </a:solidFill>
                <a:latin typeface="+mn-lt"/>
              </a:rPr>
              <a:t>* </a:t>
            </a:r>
            <a:r>
              <a:rPr lang="tr-TR" sz="2400" dirty="0" smtClean="0">
                <a:latin typeface="+mn-lt"/>
              </a:rPr>
              <a:t> Vücutları </a:t>
            </a:r>
            <a:r>
              <a:rPr lang="tr-TR" sz="2400" dirty="0">
                <a:latin typeface="+mn-lt"/>
              </a:rPr>
              <a:t>koruyucu pullarla kaplıdır</a:t>
            </a:r>
            <a:r>
              <a:rPr lang="tr-TR" sz="2400" dirty="0" smtClean="0">
                <a:latin typeface="+mn-lt"/>
              </a:rPr>
              <a:t>.</a:t>
            </a:r>
          </a:p>
          <a:p>
            <a:endParaRPr lang="tr-TR" sz="2400" dirty="0">
              <a:latin typeface="+mn-lt"/>
            </a:endParaRPr>
          </a:p>
          <a:p>
            <a:r>
              <a:rPr lang="tr-TR" sz="2400" dirty="0" smtClean="0">
                <a:solidFill>
                  <a:srgbClr val="FF0000"/>
                </a:solidFill>
                <a:latin typeface="+mn-lt"/>
              </a:rPr>
              <a:t>* </a:t>
            </a:r>
            <a:r>
              <a:rPr lang="tr-TR" sz="2400" dirty="0" smtClean="0">
                <a:latin typeface="+mn-lt"/>
              </a:rPr>
              <a:t> Yumurta </a:t>
            </a:r>
            <a:r>
              <a:rPr lang="tr-TR" sz="2400" dirty="0">
                <a:latin typeface="+mn-lt"/>
              </a:rPr>
              <a:t>ile çoğalırlar</a:t>
            </a:r>
            <a:r>
              <a:rPr lang="tr-TR" sz="2400" dirty="0" smtClean="0">
                <a:latin typeface="+mn-lt"/>
              </a:rPr>
              <a:t>.</a:t>
            </a:r>
            <a:endParaRPr lang="tr-TR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4227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Resim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81567" y="5271492"/>
            <a:ext cx="2110333" cy="1586508"/>
          </a:xfrm>
          <a:prstGeom prst="rect">
            <a:avLst/>
          </a:prstGeom>
        </p:spPr>
      </p:pic>
      <p:pic>
        <p:nvPicPr>
          <p:cNvPr id="33795" name="4 İçerik Yer Tutucusu" descr="C:\Users\MUSTAFA\Desktop\1_457603524536b3eb83038c.jpg"/>
          <p:cNvPicPr>
            <a:picLocks noGrp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95288" y="1452842"/>
            <a:ext cx="4038600" cy="2814638"/>
          </a:xfrm>
        </p:spPr>
      </p:pic>
      <p:sp>
        <p:nvSpPr>
          <p:cNvPr id="4" name="3 İçerik Yer Tutucusu"/>
          <p:cNvSpPr>
            <a:spLocks noGrp="1"/>
          </p:cNvSpPr>
          <p:nvPr>
            <p:ph sz="quarter" idx="2"/>
          </p:nvPr>
        </p:nvSpPr>
        <p:spPr>
          <a:xfrm>
            <a:off x="4648200" y="1484313"/>
            <a:ext cx="4244280" cy="4608983"/>
          </a:xfrm>
        </p:spPr>
        <p:txBody>
          <a:bodyPr>
            <a:normAutofit fontScale="92500" lnSpcReduction="20000"/>
          </a:bodyPr>
          <a:lstStyle/>
          <a:p>
            <a:pPr marL="0" indent="0" fontAlgn="auto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tr-TR" dirty="0" smtClean="0">
                <a:solidFill>
                  <a:srgbClr val="FF0000"/>
                </a:solidFill>
              </a:rPr>
              <a:t>* </a:t>
            </a:r>
            <a:r>
              <a:rPr lang="tr-TR" dirty="0" smtClean="0"/>
              <a:t> Göl ve nehir kenarlarında yaşarlar.</a:t>
            </a:r>
          </a:p>
          <a:p>
            <a:pPr marL="0" indent="0" fontAlgn="auto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tr-TR" dirty="0" smtClean="0">
                <a:solidFill>
                  <a:srgbClr val="FF0000"/>
                </a:solidFill>
              </a:rPr>
              <a:t>* </a:t>
            </a:r>
            <a:r>
              <a:rPr lang="tr-TR" dirty="0" smtClean="0"/>
              <a:t> Yaşamlarının bir kısmını suda bir kısmını kara da geçirirler. Bu nedenle </a:t>
            </a:r>
            <a:r>
              <a:rPr lang="tr-TR" b="1" dirty="0" smtClean="0">
                <a:solidFill>
                  <a:srgbClr val="FF0000"/>
                </a:solidFill>
              </a:rPr>
              <a:t>iki</a:t>
            </a:r>
            <a:r>
              <a:rPr lang="tr-TR" b="1" dirty="0" smtClean="0"/>
              <a:t> </a:t>
            </a:r>
            <a:r>
              <a:rPr lang="tr-TR" b="1" dirty="0" smtClean="0">
                <a:solidFill>
                  <a:srgbClr val="FF0000"/>
                </a:solidFill>
              </a:rPr>
              <a:t>yaşamlılar</a:t>
            </a:r>
            <a:r>
              <a:rPr lang="tr-TR" dirty="0" smtClean="0"/>
              <a:t> olarak bilinir.</a:t>
            </a:r>
          </a:p>
          <a:p>
            <a:pPr marL="0" indent="0" fontAlgn="auto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tr-TR" dirty="0" smtClean="0">
                <a:solidFill>
                  <a:srgbClr val="FF0000"/>
                </a:solidFill>
              </a:rPr>
              <a:t>* </a:t>
            </a:r>
            <a:r>
              <a:rPr lang="tr-TR" dirty="0" smtClean="0"/>
              <a:t> Suda yaşarken solungaç solunumu, karaya çıktıklarında akciğer ve deri solunumu yaparlar.</a:t>
            </a:r>
          </a:p>
          <a:p>
            <a:pPr marL="0" indent="0" fontAlgn="auto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tr-TR" dirty="0" smtClean="0">
                <a:solidFill>
                  <a:srgbClr val="FF0000"/>
                </a:solidFill>
              </a:rPr>
              <a:t>* </a:t>
            </a:r>
            <a:r>
              <a:rPr lang="tr-TR" dirty="0" smtClean="0"/>
              <a:t> Derileri nemli ve kaygandır.</a:t>
            </a:r>
          </a:p>
          <a:p>
            <a:pPr marL="0" indent="0" fontAlgn="auto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tr-TR" dirty="0" smtClean="0">
                <a:solidFill>
                  <a:srgbClr val="FF0000"/>
                </a:solidFill>
              </a:rPr>
              <a:t>* </a:t>
            </a:r>
            <a:r>
              <a:rPr lang="tr-TR" dirty="0" smtClean="0"/>
              <a:t> Yumurta ile çoğalırlar.</a:t>
            </a:r>
          </a:p>
          <a:p>
            <a:pPr marL="0" indent="0" fontAlgn="auto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tr-TR" dirty="0" smtClean="0">
                <a:solidFill>
                  <a:srgbClr val="FF0000"/>
                </a:solidFill>
              </a:rPr>
              <a:t>* </a:t>
            </a:r>
            <a:r>
              <a:rPr lang="tr-TR" dirty="0" smtClean="0"/>
              <a:t> Yumurtadan yeni çıkan yavrulara </a:t>
            </a:r>
            <a:r>
              <a:rPr lang="tr-TR" b="1" dirty="0" smtClean="0">
                <a:solidFill>
                  <a:srgbClr val="FF0000"/>
                </a:solidFill>
              </a:rPr>
              <a:t>larva(iribaş)</a:t>
            </a:r>
            <a:r>
              <a:rPr lang="tr-TR" dirty="0" smtClean="0">
                <a:solidFill>
                  <a:srgbClr val="FF0000"/>
                </a:solidFill>
              </a:rPr>
              <a:t> </a:t>
            </a:r>
            <a:r>
              <a:rPr lang="tr-TR" dirty="0" smtClean="0"/>
              <a:t>denir.</a:t>
            </a:r>
          </a:p>
          <a:p>
            <a:pPr marL="0" indent="0" fontAlgn="auto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tr-TR" dirty="0" smtClean="0">
                <a:solidFill>
                  <a:srgbClr val="FF0000"/>
                </a:solidFill>
              </a:rPr>
              <a:t>*</a:t>
            </a:r>
            <a:r>
              <a:rPr lang="tr-TR" dirty="0" smtClean="0"/>
              <a:t>  </a:t>
            </a:r>
            <a:r>
              <a:rPr lang="tr-TR" b="1" dirty="0" smtClean="0">
                <a:solidFill>
                  <a:srgbClr val="FF0000"/>
                </a:solidFill>
              </a:rPr>
              <a:t>Başkalaşım</a:t>
            </a:r>
            <a:r>
              <a:rPr lang="tr-TR" dirty="0" smtClean="0"/>
              <a:t> geçirirler. </a:t>
            </a:r>
            <a:endParaRPr lang="tr-TR" dirty="0"/>
          </a:p>
        </p:txBody>
      </p:sp>
      <p:sp>
        <p:nvSpPr>
          <p:cNvPr id="6" name="1 Başlık"/>
          <p:cNvSpPr txBox="1">
            <a:spLocks/>
          </p:cNvSpPr>
          <p:nvPr/>
        </p:nvSpPr>
        <p:spPr>
          <a:xfrm>
            <a:off x="-36504" y="4683"/>
            <a:ext cx="9144000" cy="764704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tr-TR" sz="36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HAYVANLAR</a:t>
            </a:r>
            <a:endParaRPr lang="tr-TR" sz="3600" b="1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" name="Grup 6"/>
          <p:cNvGrpSpPr/>
          <p:nvPr/>
        </p:nvGrpSpPr>
        <p:grpSpPr>
          <a:xfrm>
            <a:off x="8172400" y="-5299"/>
            <a:ext cx="986340" cy="1490083"/>
            <a:chOff x="7668344" y="1817"/>
            <a:chExt cx="1476948" cy="1497555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4549" y="1817"/>
              <a:ext cx="1340743" cy="1497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Metin kutusu 8"/>
            <p:cNvSpPr txBox="1"/>
            <p:nvPr/>
          </p:nvSpPr>
          <p:spPr>
            <a:xfrm>
              <a:off x="7668344" y="748938"/>
              <a:ext cx="432048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tr-TR" sz="900" dirty="0" err="1" smtClean="0">
                  <a:solidFill>
                    <a:schemeClr val="bg1"/>
                  </a:solidFill>
                  <a:latin typeface="+mn-lt"/>
                </a:rPr>
                <a:t>xxxx</a:t>
              </a:r>
              <a:endParaRPr lang="tr-TR" sz="900" dirty="0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11" name="Metin kutusu 10"/>
          <p:cNvSpPr txBox="1"/>
          <p:nvPr/>
        </p:nvSpPr>
        <p:spPr>
          <a:xfrm>
            <a:off x="36504" y="620688"/>
            <a:ext cx="90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 smtClean="0">
                <a:solidFill>
                  <a:srgbClr val="FF0000"/>
                </a:solidFill>
                <a:latin typeface="+mn-lt"/>
              </a:rPr>
              <a:t>Omurgalı Hayvanlar</a:t>
            </a:r>
          </a:p>
          <a:p>
            <a:pPr algn="ctr"/>
            <a:r>
              <a:rPr lang="tr-TR" sz="2400" b="1" dirty="0" smtClean="0">
                <a:solidFill>
                  <a:srgbClr val="7030A0"/>
                </a:solidFill>
                <a:latin typeface="+mn-lt"/>
              </a:rPr>
              <a:t>Kurbağalar</a:t>
            </a:r>
            <a:endParaRPr lang="tr-TR" sz="2400" b="1" dirty="0">
              <a:solidFill>
                <a:srgbClr val="7030A0"/>
              </a:solidFill>
              <a:latin typeface="+mn-lt"/>
            </a:endParaRP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72750" y="6172200"/>
            <a:ext cx="16383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94581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85185E-6 C -0.01944 0.00209 -0.03628 0.00949 -0.05538 0.0125 C -0.06684 0.01435 -0.08889 0.01806 -0.08889 0.01829 C -0.10121 0.01736 -0.11354 0.01713 -0.12621 0.01621 C -0.12986 0.01574 -0.14218 0.01158 -0.14461 0.01088 C -0.15781 0.00648 -0.16961 0.00347 -0.1835 0.00185 C -0.19531 -0.00602 -0.18524 0.00278 -0.19253 -0.01944 C -0.19913 -0.03819 -0.18871 -0.01041 -0.19809 -0.03009 C -0.20312 -0.04028 -0.20034 -0.04398 -0.20937 -0.04977 C -0.21666 -0.05995 -0.21979 -0.05717 -0.22968 -0.06204 C -0.24461 -0.06898 -0.22708 -0.06296 -0.2408 -0.06736 C -0.24739 -0.07384 -0.25121 -0.07268 -0.25746 -0.07801 C -0.26909 -0.08796 -0.27986 -0.09629 -0.29271 -0.10486 C -0.29948 -0.10903 -0.30295 -0.11342 -0.31128 -0.11528 C -0.31788 -0.125 -0.32899 -0.12731 -0.33715 -0.13495 C -0.34097 -0.13866 -0.3434 -0.14398 -0.34843 -0.1456 C -0.35017 -0.14606 -0.35208 -0.14653 -0.35382 -0.14745 C -0.35642 -0.14838 -0.35868 -0.14977 -0.36146 -0.15092 C -0.3651 -0.15231 -0.37239 -0.1544 -0.37239 -0.15416 C -0.37899 -0.15879 -0.38715 -0.16204 -0.39479 -0.16504 C -0.40034 -0.16736 -0.40642 -0.16736 -0.41128 -0.17037 C -0.4158 -0.17338 -0.42482 -0.17847 -0.43021 -0.1794 C -0.44288 -0.18125 -0.46875 -0.18287 -0.46875 -0.18264 C -0.48055 -0.1868 -0.49184 -0.18796 -0.50399 -0.18981 C -0.53246 -0.18935 -0.56093 -0.18958 -0.58941 -0.18819 C -0.59444 -0.18796 -0.5993 -0.18588 -0.60416 -0.18472 C -0.60781 -0.18379 -0.61527 -0.18125 -0.61527 -0.18102 C -0.61909 -0.17754 -0.62465 -0.17523 -0.62621 -0.17037 C -0.62812 -0.16528 -0.62934 -0.15694 -0.63368 -0.15278 " pathEditMode="relative" rAng="0" ptsTypes="ffffffffffffffffffffffffffffA">
                                      <p:cBhvr>
                                        <p:cTn id="6" dur="7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84" y="-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ürüngenler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355976" y="0"/>
            <a:ext cx="4608511" cy="6741368"/>
          </a:xfrm>
          <a:prstGeom prst="rect">
            <a:avLst/>
          </a:prstGeom>
        </p:spPr>
      </p:pic>
      <p:pic>
        <p:nvPicPr>
          <p:cNvPr id="34819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448843" y="3572718"/>
            <a:ext cx="4422775" cy="3168650"/>
          </a:xfrm>
        </p:spPr>
      </p:pic>
      <p:sp>
        <p:nvSpPr>
          <p:cNvPr id="6" name="1 Başlık"/>
          <p:cNvSpPr txBox="1">
            <a:spLocks/>
          </p:cNvSpPr>
          <p:nvPr/>
        </p:nvSpPr>
        <p:spPr>
          <a:xfrm>
            <a:off x="-36504" y="4683"/>
            <a:ext cx="9144000" cy="764704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tr-TR" sz="36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HAYVANLAR</a:t>
            </a:r>
            <a:endParaRPr lang="tr-TR" sz="3600" b="1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1 Başlık"/>
          <p:cNvSpPr txBox="1">
            <a:spLocks/>
          </p:cNvSpPr>
          <p:nvPr/>
        </p:nvSpPr>
        <p:spPr>
          <a:xfrm>
            <a:off x="-36504" y="4683"/>
            <a:ext cx="9144000" cy="764704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tr-TR" sz="36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HAYVANLAR</a:t>
            </a:r>
            <a:endParaRPr lang="tr-TR" sz="3600" b="1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Metin kutusu 7"/>
          <p:cNvSpPr txBox="1"/>
          <p:nvPr/>
        </p:nvSpPr>
        <p:spPr>
          <a:xfrm>
            <a:off x="36504" y="620688"/>
            <a:ext cx="90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 smtClean="0">
                <a:solidFill>
                  <a:srgbClr val="FF0000"/>
                </a:solidFill>
                <a:latin typeface="+mn-lt"/>
              </a:rPr>
              <a:t>Omurgalı Hayvanlar</a:t>
            </a:r>
          </a:p>
          <a:p>
            <a:pPr algn="ctr"/>
            <a:r>
              <a:rPr lang="tr-TR" sz="2400" b="1" dirty="0" smtClean="0">
                <a:solidFill>
                  <a:srgbClr val="7030A0"/>
                </a:solidFill>
                <a:latin typeface="+mn-lt"/>
              </a:rPr>
              <a:t>Sürüngenler</a:t>
            </a:r>
            <a:endParaRPr lang="tr-TR" sz="24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10" name="3 İçerik Yer Tutucusu"/>
          <p:cNvSpPr txBox="1">
            <a:spLocks/>
          </p:cNvSpPr>
          <p:nvPr/>
        </p:nvSpPr>
        <p:spPr>
          <a:xfrm>
            <a:off x="0" y="1396226"/>
            <a:ext cx="4572504" cy="4985102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tr-TR" dirty="0" smtClean="0">
                <a:solidFill>
                  <a:srgbClr val="FF0000"/>
                </a:solidFill>
              </a:rPr>
              <a:t>* </a:t>
            </a:r>
            <a:r>
              <a:rPr lang="tr-TR" dirty="0" smtClean="0"/>
              <a:t> Büyük </a:t>
            </a:r>
            <a:r>
              <a:rPr lang="tr-TR" dirty="0"/>
              <a:t>bir çoğunluğu karada yaşayan sürüngenlerin suda yaşayanları da vardır</a:t>
            </a:r>
            <a:r>
              <a:rPr lang="tr-TR" dirty="0" smtClean="0"/>
              <a:t>.</a:t>
            </a:r>
          </a:p>
          <a:p>
            <a:pPr marL="0" indent="0" fontAlgn="auto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tr-TR" dirty="0" smtClean="0">
                <a:solidFill>
                  <a:srgbClr val="FF0000"/>
                </a:solidFill>
              </a:rPr>
              <a:t>* </a:t>
            </a:r>
            <a:r>
              <a:rPr lang="tr-TR" dirty="0" smtClean="0"/>
              <a:t> Sürünerek </a:t>
            </a:r>
            <a:r>
              <a:rPr lang="tr-TR" dirty="0"/>
              <a:t>hareket ederler</a:t>
            </a:r>
            <a:r>
              <a:rPr lang="tr-TR" dirty="0" smtClean="0"/>
              <a:t>.</a:t>
            </a:r>
          </a:p>
          <a:p>
            <a:pPr marL="0" indent="0" fontAlgn="auto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tr-TR" dirty="0" smtClean="0">
                <a:solidFill>
                  <a:srgbClr val="FF0000"/>
                </a:solidFill>
              </a:rPr>
              <a:t>* </a:t>
            </a:r>
            <a:r>
              <a:rPr lang="tr-TR" dirty="0" smtClean="0"/>
              <a:t> Akciğer </a:t>
            </a:r>
            <a:r>
              <a:rPr lang="tr-TR" dirty="0"/>
              <a:t>solunumu yaparlar</a:t>
            </a:r>
            <a:r>
              <a:rPr lang="tr-TR" dirty="0" smtClean="0"/>
              <a:t>.</a:t>
            </a:r>
          </a:p>
          <a:p>
            <a:pPr marL="0" indent="0" fontAlgn="auto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tr-TR" dirty="0" smtClean="0">
                <a:solidFill>
                  <a:srgbClr val="FF0000"/>
                </a:solidFill>
              </a:rPr>
              <a:t>* </a:t>
            </a:r>
            <a:r>
              <a:rPr lang="tr-TR" dirty="0" smtClean="0"/>
              <a:t> Vücutları </a:t>
            </a:r>
            <a:r>
              <a:rPr lang="tr-TR" dirty="0"/>
              <a:t>sert </a:t>
            </a:r>
            <a:r>
              <a:rPr lang="tr-TR" dirty="0" smtClean="0"/>
              <a:t>ve kuru kemik </a:t>
            </a:r>
            <a:r>
              <a:rPr lang="tr-TR" dirty="0"/>
              <a:t>veya pullarla kaplıdır</a:t>
            </a:r>
            <a:r>
              <a:rPr lang="tr-TR" dirty="0" smtClean="0"/>
              <a:t>.</a:t>
            </a:r>
          </a:p>
          <a:p>
            <a:pPr marL="0" indent="0" fontAlgn="auto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tr-TR" dirty="0" smtClean="0">
                <a:solidFill>
                  <a:srgbClr val="FF0000"/>
                </a:solidFill>
              </a:rPr>
              <a:t>* </a:t>
            </a:r>
            <a:r>
              <a:rPr lang="tr-TR" dirty="0" smtClean="0"/>
              <a:t> Yumurta </a:t>
            </a:r>
            <a:r>
              <a:rPr lang="tr-TR" dirty="0"/>
              <a:t>ile çoğalırlar.</a:t>
            </a:r>
          </a:p>
          <a:p>
            <a:pPr marL="0" indent="0" fontAlgn="auto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tr-TR" dirty="0" smtClean="0">
                <a:solidFill>
                  <a:srgbClr val="FF0000"/>
                </a:solidFill>
              </a:rPr>
              <a:t>*</a:t>
            </a:r>
            <a:r>
              <a:rPr lang="tr-TR" dirty="0" smtClean="0"/>
              <a:t> Kaplumbağa</a:t>
            </a:r>
            <a:r>
              <a:rPr lang="tr-TR" dirty="0"/>
              <a:t>, timsah, kertenkele, yılan, su kaplumbağası vb. sürüngenlere örnektir.</a:t>
            </a:r>
          </a:p>
        </p:txBody>
      </p:sp>
    </p:spTree>
    <p:extLst>
      <p:ext uri="{BB962C8B-B14F-4D97-AF65-F5344CB8AC3E}">
        <p14:creationId xmlns:p14="http://schemas.microsoft.com/office/powerpoint/2010/main" xmlns="" val="3259420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37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Resim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80528" y="4684"/>
            <a:ext cx="9339268" cy="6952708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193347">
            <a:off x="-1980728" y="-1487326"/>
            <a:ext cx="5270856" cy="468052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193347">
            <a:off x="2174688" y="2774571"/>
            <a:ext cx="3905250" cy="3524250"/>
          </a:xfrm>
          <a:prstGeom prst="rect">
            <a:avLst/>
          </a:prstGeom>
        </p:spPr>
      </p:pic>
      <p:sp>
        <p:nvSpPr>
          <p:cNvPr id="5" name="1 Başlık"/>
          <p:cNvSpPr txBox="1">
            <a:spLocks/>
          </p:cNvSpPr>
          <p:nvPr/>
        </p:nvSpPr>
        <p:spPr>
          <a:xfrm>
            <a:off x="-36504" y="4683"/>
            <a:ext cx="9144000" cy="764704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tr-TR" sz="36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HAYVANLAR</a:t>
            </a:r>
            <a:endParaRPr lang="tr-TR" sz="3600" b="1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Metin kutusu 7"/>
          <p:cNvSpPr txBox="1"/>
          <p:nvPr/>
        </p:nvSpPr>
        <p:spPr>
          <a:xfrm>
            <a:off x="36504" y="620688"/>
            <a:ext cx="90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 smtClean="0">
                <a:solidFill>
                  <a:srgbClr val="FF0000"/>
                </a:solidFill>
                <a:latin typeface="+mn-lt"/>
              </a:rPr>
              <a:t>Omurgalı Hayvanlar</a:t>
            </a:r>
          </a:p>
          <a:p>
            <a:pPr algn="ctr"/>
            <a:r>
              <a:rPr lang="tr-TR" sz="2400" b="1" dirty="0" smtClean="0">
                <a:solidFill>
                  <a:srgbClr val="7030A0"/>
                </a:solidFill>
                <a:latin typeface="+mn-lt"/>
              </a:rPr>
              <a:t>Kuşlar</a:t>
            </a:r>
            <a:endParaRPr lang="tr-TR" sz="24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9" name="3 İçerik Yer Tutucusu"/>
          <p:cNvSpPr txBox="1">
            <a:spLocks/>
          </p:cNvSpPr>
          <p:nvPr/>
        </p:nvSpPr>
        <p:spPr>
          <a:xfrm>
            <a:off x="2123728" y="1844824"/>
            <a:ext cx="4896544" cy="3921531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tr-TR" dirty="0" smtClean="0">
                <a:solidFill>
                  <a:srgbClr val="FF0000"/>
                </a:solidFill>
              </a:rPr>
              <a:t>* </a:t>
            </a:r>
            <a:r>
              <a:rPr lang="tr-TR" dirty="0" smtClean="0"/>
              <a:t> Yaşam </a:t>
            </a:r>
            <a:r>
              <a:rPr lang="tr-TR" dirty="0"/>
              <a:t>alanları çok geniştir</a:t>
            </a:r>
            <a:r>
              <a:rPr lang="tr-TR" dirty="0" smtClean="0"/>
              <a:t>.</a:t>
            </a:r>
          </a:p>
          <a:p>
            <a:pPr marL="0" indent="0" fontAlgn="auto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tr-TR" dirty="0" smtClean="0">
                <a:solidFill>
                  <a:srgbClr val="FF0000"/>
                </a:solidFill>
              </a:rPr>
              <a:t>*</a:t>
            </a:r>
            <a:r>
              <a:rPr lang="tr-TR" dirty="0" smtClean="0"/>
              <a:t>  Akciğer </a:t>
            </a:r>
            <a:r>
              <a:rPr lang="tr-TR" dirty="0"/>
              <a:t>solunumu yaparlar</a:t>
            </a:r>
            <a:r>
              <a:rPr lang="tr-TR" dirty="0" smtClean="0"/>
              <a:t>.</a:t>
            </a:r>
          </a:p>
          <a:p>
            <a:pPr marL="0" indent="0" fontAlgn="auto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tr-TR" dirty="0">
                <a:solidFill>
                  <a:srgbClr val="FF0000"/>
                </a:solidFill>
              </a:rPr>
              <a:t>*</a:t>
            </a:r>
            <a:r>
              <a:rPr lang="tr-TR" dirty="0"/>
              <a:t>  Vücutları tüylerle kaplıdır.</a:t>
            </a:r>
          </a:p>
          <a:p>
            <a:pPr marL="0" indent="0" fontAlgn="auto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tr-TR" dirty="0">
                <a:solidFill>
                  <a:srgbClr val="FF0000"/>
                </a:solidFill>
              </a:rPr>
              <a:t>*  </a:t>
            </a:r>
            <a:r>
              <a:rPr lang="tr-TR" dirty="0"/>
              <a:t>Yumurta ile çoğalırlar.</a:t>
            </a:r>
          </a:p>
          <a:p>
            <a:pPr marL="0" indent="0" fontAlgn="auto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tr-TR" dirty="0" smtClean="0">
                <a:solidFill>
                  <a:srgbClr val="FF0000"/>
                </a:solidFill>
              </a:rPr>
              <a:t>*</a:t>
            </a:r>
            <a:r>
              <a:rPr lang="tr-TR" dirty="0" smtClean="0"/>
              <a:t>  Kanatları </a:t>
            </a:r>
            <a:r>
              <a:rPr lang="tr-TR" dirty="0"/>
              <a:t>sayesinde uçabilirler</a:t>
            </a:r>
            <a:r>
              <a:rPr lang="tr-TR" dirty="0" smtClean="0"/>
              <a:t>.</a:t>
            </a:r>
          </a:p>
          <a:p>
            <a:pPr marL="0" indent="0" fontAlgn="auto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tr-TR" dirty="0" smtClean="0">
                <a:solidFill>
                  <a:srgbClr val="FF0000"/>
                </a:solidFill>
              </a:rPr>
              <a:t>*</a:t>
            </a:r>
            <a:r>
              <a:rPr lang="tr-TR" dirty="0" smtClean="0"/>
              <a:t>  Ancak </a:t>
            </a:r>
            <a:r>
              <a:rPr lang="tr-TR" dirty="0"/>
              <a:t>deve kuşu, penguen, tavuk, hindi gibi kuşların uçmaları sınırlı şekildedir</a:t>
            </a:r>
            <a:r>
              <a:rPr lang="tr-TR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34622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097 -0.16157 L 0.13854 -0.16157 C 0.26406 -0.16157 0.41875 -0.06088 0.41875 0.02223 L 0.41875 0.20602 " pathEditMode="relative" rAng="0" ptsTypes="FfFF">
                                      <p:cBhvr>
                                        <p:cTn id="6" dur="9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86" y="1838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153 -0.08635 L 0.12725 -0.08635 C 0.21632 -0.08635 0.32604 -0.02292 0.32604 0.02893 L 0.32604 0.14467 " pathEditMode="relative" rAng="0" ptsTypes="FfFF">
                                      <p:cBhvr>
                                        <p:cTn id="8" dur="9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78" y="1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Başlık"/>
          <p:cNvSpPr txBox="1">
            <a:spLocks/>
          </p:cNvSpPr>
          <p:nvPr/>
        </p:nvSpPr>
        <p:spPr>
          <a:xfrm>
            <a:off x="-36504" y="4683"/>
            <a:ext cx="9144000" cy="764704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tr-TR" sz="36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HAYVANLAR</a:t>
            </a:r>
            <a:endParaRPr lang="tr-TR" sz="3600" b="1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36504" y="620688"/>
            <a:ext cx="90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 smtClean="0">
                <a:solidFill>
                  <a:srgbClr val="FF0000"/>
                </a:solidFill>
                <a:latin typeface="+mn-lt"/>
              </a:rPr>
              <a:t>Omurgalı Hayvanlar</a:t>
            </a:r>
          </a:p>
          <a:p>
            <a:pPr algn="ctr"/>
            <a:r>
              <a:rPr lang="tr-TR" sz="2400" b="1" dirty="0" smtClean="0">
                <a:solidFill>
                  <a:srgbClr val="7030A0"/>
                </a:solidFill>
                <a:latin typeface="+mn-lt"/>
              </a:rPr>
              <a:t>Memeliler</a:t>
            </a:r>
            <a:endParaRPr lang="tr-TR" sz="2400" b="1" dirty="0">
              <a:solidFill>
                <a:srgbClr val="7030A0"/>
              </a:solidFill>
              <a:latin typeface="+mn-lt"/>
            </a:endParaRPr>
          </a:p>
        </p:txBody>
      </p:sp>
      <p:grpSp>
        <p:nvGrpSpPr>
          <p:cNvPr id="8" name="Grup 7"/>
          <p:cNvGrpSpPr/>
          <p:nvPr/>
        </p:nvGrpSpPr>
        <p:grpSpPr>
          <a:xfrm>
            <a:off x="8172400" y="-5299"/>
            <a:ext cx="986340" cy="1490083"/>
            <a:chOff x="7668344" y="1817"/>
            <a:chExt cx="1476948" cy="1497555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4549" y="1817"/>
              <a:ext cx="1340743" cy="1497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Metin kutusu 9"/>
            <p:cNvSpPr txBox="1"/>
            <p:nvPr/>
          </p:nvSpPr>
          <p:spPr>
            <a:xfrm>
              <a:off x="7668344" y="748938"/>
              <a:ext cx="432048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tr-TR" sz="900" dirty="0" err="1" smtClean="0">
                  <a:solidFill>
                    <a:schemeClr val="bg1"/>
                  </a:solidFill>
                  <a:latin typeface="+mn-lt"/>
                </a:rPr>
                <a:t>xxxx</a:t>
              </a:r>
              <a:endParaRPr lang="tr-TR" sz="900" dirty="0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11" name="3 İçerik Yer Tutucusu"/>
          <p:cNvSpPr txBox="1">
            <a:spLocks/>
          </p:cNvSpPr>
          <p:nvPr/>
        </p:nvSpPr>
        <p:spPr>
          <a:xfrm>
            <a:off x="36504" y="1628800"/>
            <a:ext cx="8855976" cy="1800200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tr-TR" dirty="0" smtClean="0">
                <a:solidFill>
                  <a:srgbClr val="FF0000"/>
                </a:solidFill>
              </a:rPr>
              <a:t>* </a:t>
            </a:r>
            <a:r>
              <a:rPr lang="tr-TR" dirty="0" smtClean="0"/>
              <a:t> Omurgalı hayvanlar içinde en gelişmiş hayvan grubudur.</a:t>
            </a:r>
          </a:p>
          <a:p>
            <a:pPr marL="0" indent="0" algn="ctr" fontAlgn="auto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tr-TR" dirty="0" smtClean="0">
                <a:solidFill>
                  <a:srgbClr val="FF0000"/>
                </a:solidFill>
              </a:rPr>
              <a:t>* </a:t>
            </a:r>
            <a:r>
              <a:rPr lang="tr-TR" dirty="0" smtClean="0"/>
              <a:t> Vücutları </a:t>
            </a:r>
            <a:r>
              <a:rPr lang="tr-TR" dirty="0"/>
              <a:t>genellikle kıllarla kaplıdır.</a:t>
            </a:r>
          </a:p>
          <a:p>
            <a:pPr marL="0" indent="0" algn="ctr" fontAlgn="auto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tr-TR" dirty="0" smtClean="0">
                <a:solidFill>
                  <a:srgbClr val="FF0000"/>
                </a:solidFill>
              </a:rPr>
              <a:t>* </a:t>
            </a:r>
            <a:r>
              <a:rPr lang="tr-TR" dirty="0" smtClean="0"/>
              <a:t> Doğurarak </a:t>
            </a:r>
            <a:r>
              <a:rPr lang="tr-TR" dirty="0"/>
              <a:t>çoğalırlar ve yavrularını sütle beslerler.</a:t>
            </a:r>
          </a:p>
          <a:p>
            <a:pPr marL="0" indent="0" algn="ctr" fontAlgn="auto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tr-TR" dirty="0" smtClean="0">
                <a:solidFill>
                  <a:srgbClr val="FF0000"/>
                </a:solidFill>
              </a:rPr>
              <a:t>* </a:t>
            </a:r>
            <a:r>
              <a:rPr lang="tr-TR" dirty="0" smtClean="0"/>
              <a:t> Akciğer </a:t>
            </a:r>
            <a:r>
              <a:rPr lang="tr-TR" dirty="0"/>
              <a:t>solunumu yaparlar</a:t>
            </a:r>
            <a:r>
              <a:rPr lang="tr-TR" dirty="0" smtClean="0"/>
              <a:t>.</a:t>
            </a:r>
            <a:endParaRPr lang="tr-TR" dirty="0"/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31640" y="3573016"/>
            <a:ext cx="6408712" cy="311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96091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689041"/>
            <a:ext cx="9972600" cy="6340359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4033" y="1916832"/>
            <a:ext cx="4754390" cy="5328592"/>
          </a:xfrm>
          <a:prstGeom prst="rect">
            <a:avLst/>
          </a:prstGeom>
        </p:spPr>
      </p:pic>
      <p:sp>
        <p:nvSpPr>
          <p:cNvPr id="5" name="1 Başlık"/>
          <p:cNvSpPr txBox="1">
            <a:spLocks/>
          </p:cNvSpPr>
          <p:nvPr/>
        </p:nvSpPr>
        <p:spPr>
          <a:xfrm>
            <a:off x="-36504" y="4683"/>
            <a:ext cx="9144000" cy="764704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tr-TR" sz="36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HAYVANLAR</a:t>
            </a:r>
            <a:endParaRPr lang="tr-TR" sz="3600" b="1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36504" y="620688"/>
            <a:ext cx="90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 smtClean="0">
                <a:solidFill>
                  <a:srgbClr val="FF0000"/>
                </a:solidFill>
                <a:latin typeface="+mn-lt"/>
              </a:rPr>
              <a:t>Omurgalı Hayvanlar</a:t>
            </a:r>
          </a:p>
          <a:p>
            <a:pPr algn="ctr"/>
            <a:r>
              <a:rPr lang="tr-TR" sz="2400" b="1" dirty="0" smtClean="0">
                <a:solidFill>
                  <a:srgbClr val="7030A0"/>
                </a:solidFill>
                <a:latin typeface="+mn-lt"/>
              </a:rPr>
              <a:t>Memeliler</a:t>
            </a:r>
            <a:endParaRPr lang="tr-TR" sz="24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11" name="3 İçerik Yer Tutucusu"/>
          <p:cNvSpPr txBox="1">
            <a:spLocks/>
          </p:cNvSpPr>
          <p:nvPr/>
        </p:nvSpPr>
        <p:spPr>
          <a:xfrm>
            <a:off x="36504" y="1196752"/>
            <a:ext cx="9070992" cy="1440160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tr-TR" dirty="0" smtClean="0">
                <a:solidFill>
                  <a:srgbClr val="FF0000"/>
                </a:solidFill>
              </a:rPr>
              <a:t>*</a:t>
            </a:r>
            <a:r>
              <a:rPr lang="tr-TR" dirty="0" smtClean="0"/>
              <a:t>  Çoğunluğu karada olmakla birlikte suda yaşayanları da vardır. </a:t>
            </a:r>
          </a:p>
          <a:p>
            <a:pPr marL="0" indent="0" algn="ctr" fontAlgn="auto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tr-TR" dirty="0" smtClean="0">
                <a:solidFill>
                  <a:srgbClr val="FF0000"/>
                </a:solidFill>
              </a:rPr>
              <a:t>* </a:t>
            </a:r>
            <a:r>
              <a:rPr lang="tr-TR" dirty="0" smtClean="0"/>
              <a:t> Suda yaşayanlara yunus, fok, balina örnektir.</a:t>
            </a:r>
          </a:p>
          <a:p>
            <a:pPr marL="0" indent="0" algn="ctr" fontAlgn="auto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tr-TR" dirty="0" smtClean="0">
                <a:solidFill>
                  <a:srgbClr val="FF0000"/>
                </a:solidFill>
              </a:rPr>
              <a:t>* </a:t>
            </a:r>
            <a:r>
              <a:rPr lang="tr-TR" dirty="0" smtClean="0"/>
              <a:t> Yarasa uçabilen memeli hayvandır.</a:t>
            </a:r>
            <a:endParaRPr lang="tr-TR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28384" y="-93687"/>
            <a:ext cx="1428750" cy="1428750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28384" y="1655015"/>
            <a:ext cx="866775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26901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C -0.02917 -0.00116 -0.05469 -0.00232 -0.08281 -0.00695 C -0.0941 -0.01088 -0.10573 -0.01158 -0.11719 -0.01389 C -0.15486 -0.03056 -0.26354 -0.03403 -0.29132 -0.03449 C -0.49132 -0.03704 -0.69132 -0.03912 -0.89132 -0.03912 " pathEditMode="relative" ptsTypes="ffffA">
                                      <p:cBhvr>
                                        <p:cTn id="6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3 İçerik Yer Tutucusu"/>
          <p:cNvSpPr txBox="1">
            <a:spLocks/>
          </p:cNvSpPr>
          <p:nvPr/>
        </p:nvSpPr>
        <p:spPr>
          <a:xfrm>
            <a:off x="0" y="-27384"/>
            <a:ext cx="9143999" cy="1152128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tr-TR" dirty="0" smtClean="0">
                <a:solidFill>
                  <a:srgbClr val="FF0000"/>
                </a:solidFill>
              </a:rPr>
              <a:t>Dünya bütün canlıların ortak yaşam alanıdır.</a:t>
            </a:r>
          </a:p>
          <a:p>
            <a:pPr marL="0" indent="0" algn="ctr" fontAlgn="auto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tr-TR" sz="3600" dirty="0" smtClean="0">
                <a:solidFill>
                  <a:srgbClr val="FF0000"/>
                </a:solidFill>
              </a:rPr>
              <a:t>Koruyalım.</a:t>
            </a:r>
            <a:endParaRPr lang="tr-TR" sz="3600" dirty="0" smtClean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5696" y="980728"/>
            <a:ext cx="5184576" cy="2648495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1680" y="2348880"/>
            <a:ext cx="5904656" cy="4497350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09582" y="4957689"/>
            <a:ext cx="2739187" cy="1900311"/>
          </a:xfrm>
          <a:prstGeom prst="rect">
            <a:avLst/>
          </a:prstGeom>
        </p:spPr>
      </p:pic>
      <p:sp>
        <p:nvSpPr>
          <p:cNvPr id="11" name="Oval Belirtme Çizgisi 10"/>
          <p:cNvSpPr/>
          <p:nvPr/>
        </p:nvSpPr>
        <p:spPr>
          <a:xfrm>
            <a:off x="7380313" y="2708920"/>
            <a:ext cx="1584176" cy="2049353"/>
          </a:xfrm>
          <a:prstGeom prst="wedgeEllipse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3 İçerik Yer Tutucusu"/>
          <p:cNvSpPr txBox="1">
            <a:spLocks/>
          </p:cNvSpPr>
          <p:nvPr/>
        </p:nvSpPr>
        <p:spPr>
          <a:xfrm>
            <a:off x="7308304" y="3212976"/>
            <a:ext cx="1774480" cy="1152128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tr-TR" dirty="0">
                <a:solidFill>
                  <a:srgbClr val="00B0F0"/>
                </a:solidFill>
              </a:rPr>
              <a:t>D</a:t>
            </a:r>
            <a:r>
              <a:rPr lang="tr-TR" dirty="0" smtClean="0">
                <a:solidFill>
                  <a:srgbClr val="00B0F0"/>
                </a:solidFill>
              </a:rPr>
              <a:t>o </a:t>
            </a:r>
            <a:r>
              <a:rPr lang="tr-TR" dirty="0" err="1">
                <a:solidFill>
                  <a:srgbClr val="00B0F0"/>
                </a:solidFill>
              </a:rPr>
              <a:t>you</a:t>
            </a:r>
            <a:r>
              <a:rPr lang="tr-TR" dirty="0">
                <a:solidFill>
                  <a:srgbClr val="00B0F0"/>
                </a:solidFill>
              </a:rPr>
              <a:t> </a:t>
            </a:r>
            <a:r>
              <a:rPr lang="tr-TR" dirty="0" err="1">
                <a:solidFill>
                  <a:srgbClr val="00B0F0"/>
                </a:solidFill>
              </a:rPr>
              <a:t>understand</a:t>
            </a:r>
            <a:r>
              <a:rPr lang="tr-TR" dirty="0">
                <a:solidFill>
                  <a:srgbClr val="00B0F0"/>
                </a:solidFill>
              </a:rPr>
              <a:t> </a:t>
            </a:r>
            <a:r>
              <a:rPr lang="tr-TR" dirty="0" smtClean="0">
                <a:solidFill>
                  <a:srgbClr val="00B0F0"/>
                </a:solidFill>
              </a:rPr>
              <a:t>me?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31913" y="981075"/>
            <a:ext cx="6408737" cy="4386263"/>
          </a:xfrm>
        </p:spPr>
      </p:pic>
      <p:sp>
        <p:nvSpPr>
          <p:cNvPr id="5" name="1 Başlık"/>
          <p:cNvSpPr txBox="1">
            <a:spLocks/>
          </p:cNvSpPr>
          <p:nvPr/>
        </p:nvSpPr>
        <p:spPr>
          <a:xfrm>
            <a:off x="-36504" y="4683"/>
            <a:ext cx="9144000" cy="764704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tr-TR" sz="36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CANLILARI TANIYALIM</a:t>
            </a:r>
            <a:endParaRPr lang="tr-TR" sz="3600" b="1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Metin kutusu 3"/>
          <p:cNvSpPr txBox="1"/>
          <p:nvPr/>
        </p:nvSpPr>
        <p:spPr>
          <a:xfrm>
            <a:off x="35496" y="5517232"/>
            <a:ext cx="90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 smtClean="0">
                <a:solidFill>
                  <a:srgbClr val="0000FF"/>
                </a:solidFill>
                <a:latin typeface="+mn-lt"/>
              </a:rPr>
              <a:t>Doğada </a:t>
            </a:r>
            <a:r>
              <a:rPr lang="tr-TR" sz="2400" dirty="0">
                <a:solidFill>
                  <a:srgbClr val="0000FF"/>
                </a:solidFill>
                <a:latin typeface="+mn-lt"/>
              </a:rPr>
              <a:t>milyonlarca canlı çeşidi vardır. Yeryüzünde birlikte yaşadığımız bu canlıların özelliklerinin bilinmesi ve tanınması doğadaki dengenin korunması için önemlidir</a:t>
            </a:r>
            <a:r>
              <a:rPr lang="tr-TR" sz="2400" dirty="0" smtClean="0">
                <a:solidFill>
                  <a:srgbClr val="0000FF"/>
                </a:solidFill>
                <a:latin typeface="+mn-lt"/>
              </a:rPr>
              <a:t>.</a:t>
            </a:r>
            <a:endParaRPr lang="tr-TR" sz="2400" dirty="0">
              <a:solidFill>
                <a:srgbClr val="0000FF"/>
              </a:solidFill>
              <a:latin typeface="+mn-lt"/>
            </a:endParaRPr>
          </a:p>
        </p:txBody>
      </p:sp>
      <p:grpSp>
        <p:nvGrpSpPr>
          <p:cNvPr id="6" name="Grup 5"/>
          <p:cNvGrpSpPr/>
          <p:nvPr/>
        </p:nvGrpSpPr>
        <p:grpSpPr>
          <a:xfrm>
            <a:off x="8172400" y="-5299"/>
            <a:ext cx="986340" cy="1490083"/>
            <a:chOff x="7668344" y="1817"/>
            <a:chExt cx="1476948" cy="1497555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4549" y="1817"/>
              <a:ext cx="1340743" cy="1497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Metin kutusu 7"/>
            <p:cNvSpPr txBox="1"/>
            <p:nvPr/>
          </p:nvSpPr>
          <p:spPr>
            <a:xfrm>
              <a:off x="7668344" y="748938"/>
              <a:ext cx="432048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tr-TR" sz="900" dirty="0" err="1" smtClean="0">
                  <a:solidFill>
                    <a:schemeClr val="bg1"/>
                  </a:solidFill>
                  <a:latin typeface="+mn-lt"/>
                </a:rPr>
                <a:t>xxxx</a:t>
              </a:r>
              <a:endParaRPr lang="tr-TR" sz="900" dirty="0">
                <a:solidFill>
                  <a:schemeClr val="bg1"/>
                </a:solidFill>
                <a:latin typeface="+mn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40" y="769387"/>
            <a:ext cx="9144008" cy="607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1 Başlık"/>
          <p:cNvSpPr txBox="1">
            <a:spLocks/>
          </p:cNvSpPr>
          <p:nvPr/>
        </p:nvSpPr>
        <p:spPr>
          <a:xfrm>
            <a:off x="-36504" y="4683"/>
            <a:ext cx="9144000" cy="764704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tr-TR" sz="36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CANLILARI TANIYALIM</a:t>
            </a:r>
            <a:endParaRPr lang="tr-TR" sz="3600" b="1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36504" y="1650280"/>
            <a:ext cx="9072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 smtClean="0">
                <a:solidFill>
                  <a:srgbClr val="0000FF"/>
                </a:solidFill>
                <a:latin typeface="+mn-lt"/>
              </a:rPr>
              <a:t>Bilim insanları, doğadaki canlıları benzer özelliklerini dikkate alarak gruplara ayırmışlardır.</a:t>
            </a:r>
          </a:p>
          <a:p>
            <a:pPr algn="ctr"/>
            <a:endParaRPr lang="tr-TR" sz="2400" dirty="0" smtClean="0">
              <a:solidFill>
                <a:schemeClr val="accent3">
                  <a:lumMod val="60000"/>
                  <a:lumOff val="40000"/>
                </a:schemeClr>
              </a:solidFill>
              <a:latin typeface="+mn-lt"/>
            </a:endParaRPr>
          </a:p>
          <a:p>
            <a:pPr algn="ctr"/>
            <a:endParaRPr lang="tr-TR" sz="2400" dirty="0" smtClean="0">
              <a:solidFill>
                <a:schemeClr val="accent3">
                  <a:lumMod val="60000"/>
                  <a:lumOff val="40000"/>
                </a:schemeClr>
              </a:solidFill>
              <a:latin typeface="+mn-lt"/>
            </a:endParaRPr>
          </a:p>
          <a:p>
            <a:pPr algn="ctr"/>
            <a:r>
              <a:rPr lang="tr-TR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Bu gruplaştırma sırasında canlıların</a:t>
            </a:r>
          </a:p>
          <a:p>
            <a:pPr algn="ctr"/>
            <a:r>
              <a:rPr lang="tr-TR" sz="2400" dirty="0" smtClean="0">
                <a:solidFill>
                  <a:srgbClr val="FF0000"/>
                </a:solidFill>
                <a:latin typeface="+mn-lt"/>
              </a:rPr>
              <a:t>yapıları</a:t>
            </a:r>
            <a:r>
              <a:rPr lang="tr-TR" sz="2400" dirty="0">
                <a:solidFill>
                  <a:srgbClr val="FF0000"/>
                </a:solidFill>
                <a:latin typeface="+mn-lt"/>
              </a:rPr>
              <a:t>, </a:t>
            </a:r>
            <a:r>
              <a:rPr lang="tr-TR" sz="2400" dirty="0" smtClean="0">
                <a:solidFill>
                  <a:srgbClr val="FF0000"/>
                </a:solidFill>
                <a:latin typeface="+mn-lt"/>
              </a:rPr>
              <a:t>solunum</a:t>
            </a:r>
            <a:r>
              <a:rPr lang="tr-TR" sz="2400" dirty="0">
                <a:solidFill>
                  <a:srgbClr val="FF0000"/>
                </a:solidFill>
                <a:latin typeface="+mn-lt"/>
              </a:rPr>
              <a:t>, boşaltım, hareket etme, beslenme, büyüme ve </a:t>
            </a:r>
            <a:r>
              <a:rPr lang="tr-TR" sz="2400" dirty="0" smtClean="0">
                <a:solidFill>
                  <a:srgbClr val="FF0000"/>
                </a:solidFill>
                <a:latin typeface="+mn-lt"/>
              </a:rPr>
              <a:t>üreme (çoğalma)</a:t>
            </a:r>
          </a:p>
          <a:p>
            <a:pPr algn="ctr"/>
            <a:r>
              <a:rPr lang="tr-TR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 </a:t>
            </a:r>
            <a:r>
              <a:rPr lang="tr-TR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gibi </a:t>
            </a:r>
            <a:r>
              <a:rPr lang="tr-TR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özellikleri dikkate alınmıştır.</a:t>
            </a:r>
          </a:p>
          <a:p>
            <a:pPr algn="ctr"/>
            <a:endParaRPr lang="tr-TR" sz="2400" dirty="0" smtClean="0">
              <a:solidFill>
                <a:schemeClr val="accent3">
                  <a:lumMod val="60000"/>
                  <a:lumOff val="40000"/>
                </a:schemeClr>
              </a:solidFill>
              <a:latin typeface="+mn-lt"/>
            </a:endParaRPr>
          </a:p>
          <a:p>
            <a:pPr algn="ctr"/>
            <a:endParaRPr lang="tr-TR" sz="2400" dirty="0">
              <a:solidFill>
                <a:schemeClr val="accent3">
                  <a:lumMod val="60000"/>
                  <a:lumOff val="40000"/>
                </a:schemeClr>
              </a:solidFill>
              <a:latin typeface="+mn-lt"/>
            </a:endParaRPr>
          </a:p>
          <a:p>
            <a:pPr algn="ctr"/>
            <a:r>
              <a:rPr lang="tr-TR" sz="2400" dirty="0" smtClean="0">
                <a:solidFill>
                  <a:schemeClr val="bg1"/>
                </a:solidFill>
                <a:latin typeface="+mn-lt"/>
              </a:rPr>
              <a:t>Canlıları temel olarak dört ana gruba ayırabiliriz.</a:t>
            </a:r>
            <a:endParaRPr lang="tr-TR" sz="2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44209" y="2214563"/>
            <a:ext cx="2663288" cy="12144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Başlık"/>
          <p:cNvSpPr txBox="1">
            <a:spLocks/>
          </p:cNvSpPr>
          <p:nvPr/>
        </p:nvSpPr>
        <p:spPr>
          <a:xfrm>
            <a:off x="-36504" y="4683"/>
            <a:ext cx="9144000" cy="764704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tr-TR" sz="36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CANLILARI TANIYALIM</a:t>
            </a:r>
            <a:endParaRPr lang="tr-TR" sz="3600" b="1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6752"/>
            <a:ext cx="8927985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Bulut Belirtme Çizgisi 5"/>
          <p:cNvSpPr/>
          <p:nvPr/>
        </p:nvSpPr>
        <p:spPr>
          <a:xfrm>
            <a:off x="237872" y="2062853"/>
            <a:ext cx="2376263" cy="646067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Bulut Belirtme Çizgisi 12"/>
          <p:cNvSpPr/>
          <p:nvPr/>
        </p:nvSpPr>
        <p:spPr>
          <a:xfrm>
            <a:off x="2428906" y="2052973"/>
            <a:ext cx="2376263" cy="646067"/>
          </a:xfrm>
          <a:prstGeom prst="cloudCallou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1 Başlık"/>
          <p:cNvSpPr txBox="1">
            <a:spLocks/>
          </p:cNvSpPr>
          <p:nvPr/>
        </p:nvSpPr>
        <p:spPr>
          <a:xfrm>
            <a:off x="2415528" y="2050968"/>
            <a:ext cx="2389641" cy="44167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tr-TR" sz="1400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MANTARLAR</a:t>
            </a:r>
            <a:endParaRPr lang="tr-TR" sz="1400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Bulut Belirtme Çizgisi 14"/>
          <p:cNvSpPr/>
          <p:nvPr/>
        </p:nvSpPr>
        <p:spPr>
          <a:xfrm>
            <a:off x="4383002" y="2062853"/>
            <a:ext cx="2376263" cy="646067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6" name="1 Başlık"/>
          <p:cNvSpPr txBox="1">
            <a:spLocks/>
          </p:cNvSpPr>
          <p:nvPr/>
        </p:nvSpPr>
        <p:spPr>
          <a:xfrm>
            <a:off x="4369624" y="2060848"/>
            <a:ext cx="2389641" cy="44167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tr-TR" sz="1400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BİTKİLER</a:t>
            </a:r>
            <a:endParaRPr lang="tr-TR" sz="1400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Bulut Belirtme Çizgisi 16"/>
          <p:cNvSpPr/>
          <p:nvPr/>
        </p:nvSpPr>
        <p:spPr>
          <a:xfrm>
            <a:off x="6385578" y="2062853"/>
            <a:ext cx="2376263" cy="646067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8" name="1 Başlık"/>
          <p:cNvSpPr txBox="1">
            <a:spLocks/>
          </p:cNvSpPr>
          <p:nvPr/>
        </p:nvSpPr>
        <p:spPr>
          <a:xfrm>
            <a:off x="6372200" y="2060848"/>
            <a:ext cx="2389641" cy="44167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tr-TR" sz="1400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HAYVANLAR</a:t>
            </a:r>
            <a:endParaRPr lang="tr-TR" sz="1400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1 Başlık"/>
          <p:cNvSpPr txBox="1">
            <a:spLocks/>
          </p:cNvSpPr>
          <p:nvPr/>
        </p:nvSpPr>
        <p:spPr>
          <a:xfrm>
            <a:off x="224494" y="2060848"/>
            <a:ext cx="2389641" cy="44167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tr-TR" sz="1400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MİKROSKOBİK CANLILAR</a:t>
            </a:r>
            <a:endParaRPr lang="tr-TR" sz="1400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Yukarı Şerit 6"/>
          <p:cNvSpPr/>
          <p:nvPr/>
        </p:nvSpPr>
        <p:spPr>
          <a:xfrm>
            <a:off x="2401879" y="980728"/>
            <a:ext cx="4343737" cy="720080"/>
          </a:xfrm>
          <a:prstGeom prst="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1 Başlık"/>
          <p:cNvSpPr txBox="1">
            <a:spLocks/>
          </p:cNvSpPr>
          <p:nvPr/>
        </p:nvSpPr>
        <p:spPr>
          <a:xfrm>
            <a:off x="3379199" y="1052736"/>
            <a:ext cx="2389641" cy="44167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tr-TR" sz="2400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CANLILAR</a:t>
            </a:r>
            <a:endParaRPr lang="tr-TR" sz="2400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9" name="Grup 18"/>
          <p:cNvGrpSpPr/>
          <p:nvPr/>
        </p:nvGrpSpPr>
        <p:grpSpPr>
          <a:xfrm>
            <a:off x="8172400" y="-5299"/>
            <a:ext cx="986340" cy="1490083"/>
            <a:chOff x="7668344" y="1817"/>
            <a:chExt cx="1476948" cy="1497555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4549" y="1817"/>
              <a:ext cx="1340743" cy="1497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Metin kutusu 21"/>
            <p:cNvSpPr txBox="1"/>
            <p:nvPr/>
          </p:nvSpPr>
          <p:spPr>
            <a:xfrm>
              <a:off x="7668344" y="748938"/>
              <a:ext cx="432048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tr-TR" sz="900" dirty="0" err="1" smtClean="0">
                  <a:solidFill>
                    <a:schemeClr val="bg1"/>
                  </a:solidFill>
                  <a:latin typeface="+mn-lt"/>
                </a:rPr>
                <a:t>xxxx</a:t>
              </a:r>
              <a:endParaRPr lang="tr-TR" sz="900" dirty="0">
                <a:solidFill>
                  <a:schemeClr val="bg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50138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66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6000750"/>
          </a:xfrm>
          <a:prstGeom prst="rect">
            <a:avLst/>
          </a:prstGeom>
        </p:spPr>
      </p:pic>
      <p:pic>
        <p:nvPicPr>
          <p:cNvPr id="43011" name="4 İçerik Yer Tutucusu"/>
          <p:cNvPicPr>
            <a:picLocks noGrp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004122" y="1484784"/>
            <a:ext cx="3816350" cy="4176713"/>
          </a:xfr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</p:spPr>
      </p:pic>
      <p:sp>
        <p:nvSpPr>
          <p:cNvPr id="5" name="1 Başlık"/>
          <p:cNvSpPr txBox="1">
            <a:spLocks/>
          </p:cNvSpPr>
          <p:nvPr/>
        </p:nvSpPr>
        <p:spPr>
          <a:xfrm>
            <a:off x="-36504" y="4683"/>
            <a:ext cx="9144000" cy="764704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tr-TR" sz="36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MİKROSKOBİK CANLILAR</a:t>
            </a:r>
            <a:endParaRPr lang="tr-TR" sz="3600" b="1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697457" y="1700808"/>
            <a:ext cx="567474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>
                <a:solidFill>
                  <a:srgbClr val="0000FF"/>
                </a:solidFill>
                <a:latin typeface="+mn-lt"/>
              </a:rPr>
              <a:t>Çıplak gözle görülemezler</a:t>
            </a:r>
            <a:r>
              <a:rPr lang="tr-TR" sz="2400" dirty="0" smtClean="0">
                <a:solidFill>
                  <a:srgbClr val="0000FF"/>
                </a:solidFill>
                <a:latin typeface="+mn-lt"/>
              </a:rPr>
              <a:t>.</a:t>
            </a:r>
          </a:p>
          <a:p>
            <a:endParaRPr lang="tr-TR" sz="2400" dirty="0" smtClean="0">
              <a:solidFill>
                <a:srgbClr val="0000FF"/>
              </a:solidFill>
              <a:latin typeface="+mn-lt"/>
            </a:endParaRPr>
          </a:p>
          <a:p>
            <a:endParaRPr lang="tr-TR" sz="2400" dirty="0">
              <a:solidFill>
                <a:srgbClr val="0000FF"/>
              </a:solidFill>
              <a:latin typeface="+mn-lt"/>
            </a:endParaRPr>
          </a:p>
          <a:p>
            <a:r>
              <a:rPr lang="tr-TR" sz="2400" dirty="0" smtClean="0">
                <a:solidFill>
                  <a:srgbClr val="0000FF"/>
                </a:solidFill>
                <a:latin typeface="+mn-lt"/>
              </a:rPr>
              <a:t>Suda</a:t>
            </a:r>
            <a:r>
              <a:rPr lang="tr-TR" sz="2400" dirty="0">
                <a:solidFill>
                  <a:srgbClr val="0000FF"/>
                </a:solidFill>
                <a:latin typeface="+mn-lt"/>
              </a:rPr>
              <a:t>, havada, toprakta ve diğer canlıların vücudunda yaşayabilirler</a:t>
            </a:r>
            <a:r>
              <a:rPr lang="tr-TR" sz="2400" dirty="0" smtClean="0">
                <a:solidFill>
                  <a:srgbClr val="0000FF"/>
                </a:solidFill>
                <a:latin typeface="+mn-lt"/>
              </a:rPr>
              <a:t>.</a:t>
            </a:r>
          </a:p>
          <a:p>
            <a:endParaRPr lang="tr-TR" sz="2400" dirty="0">
              <a:solidFill>
                <a:srgbClr val="0000FF"/>
              </a:solidFill>
              <a:latin typeface="+mn-lt"/>
            </a:endParaRPr>
          </a:p>
          <a:p>
            <a:r>
              <a:rPr lang="tr-TR" sz="2400" dirty="0">
                <a:solidFill>
                  <a:srgbClr val="0000FF"/>
                </a:solidFill>
              </a:rPr>
              <a:t>Mikroskop adı verilen araçla görülürler.</a:t>
            </a:r>
          </a:p>
          <a:p>
            <a:endParaRPr lang="tr-TR" sz="2400" dirty="0" smtClean="0">
              <a:solidFill>
                <a:srgbClr val="0000FF"/>
              </a:solidFill>
              <a:latin typeface="+mn-lt"/>
            </a:endParaRPr>
          </a:p>
          <a:p>
            <a:r>
              <a:rPr lang="tr-TR" sz="2400" dirty="0" smtClean="0">
                <a:solidFill>
                  <a:srgbClr val="0000FF"/>
                </a:solidFill>
                <a:latin typeface="+mn-lt"/>
              </a:rPr>
              <a:t>Mikroskop, görüntüyü farklı boyutlarda büyütme özelliği gösteren merceklerden oluşan bir alettir. </a:t>
            </a:r>
            <a:endParaRPr lang="tr-TR" sz="24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6" name="5-Nokta Yıldız 5"/>
          <p:cNvSpPr/>
          <p:nvPr/>
        </p:nvSpPr>
        <p:spPr>
          <a:xfrm>
            <a:off x="179512" y="1700808"/>
            <a:ext cx="504056" cy="432048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5-Nokta Yıldız 7"/>
          <p:cNvSpPr/>
          <p:nvPr/>
        </p:nvSpPr>
        <p:spPr>
          <a:xfrm>
            <a:off x="179512" y="2852936"/>
            <a:ext cx="504056" cy="432048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5-Nokta Yıldız 8"/>
          <p:cNvSpPr/>
          <p:nvPr/>
        </p:nvSpPr>
        <p:spPr>
          <a:xfrm>
            <a:off x="179512" y="3933056"/>
            <a:ext cx="504056" cy="432048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5-Nokta Yıldız 9"/>
          <p:cNvSpPr/>
          <p:nvPr/>
        </p:nvSpPr>
        <p:spPr>
          <a:xfrm>
            <a:off x="179512" y="4653136"/>
            <a:ext cx="504056" cy="432048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11" name="Grup 10"/>
          <p:cNvGrpSpPr/>
          <p:nvPr/>
        </p:nvGrpSpPr>
        <p:grpSpPr>
          <a:xfrm>
            <a:off x="8172400" y="-5299"/>
            <a:ext cx="986340" cy="1490083"/>
            <a:chOff x="7668344" y="1817"/>
            <a:chExt cx="1476948" cy="1497555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4549" y="1817"/>
              <a:ext cx="1340743" cy="1497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Metin kutusu 12"/>
            <p:cNvSpPr txBox="1"/>
            <p:nvPr/>
          </p:nvSpPr>
          <p:spPr>
            <a:xfrm>
              <a:off x="7668344" y="748938"/>
              <a:ext cx="432048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tr-TR" sz="900" dirty="0" err="1" smtClean="0">
                  <a:solidFill>
                    <a:schemeClr val="bg1"/>
                  </a:solidFill>
                  <a:latin typeface="+mn-lt"/>
                </a:rPr>
                <a:t>xxxx</a:t>
              </a:r>
              <a:endParaRPr lang="tr-TR" sz="900" dirty="0">
                <a:solidFill>
                  <a:schemeClr val="bg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211920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Başlık"/>
          <p:cNvSpPr txBox="1">
            <a:spLocks/>
          </p:cNvSpPr>
          <p:nvPr/>
        </p:nvSpPr>
        <p:spPr>
          <a:xfrm>
            <a:off x="-36504" y="4683"/>
            <a:ext cx="9144000" cy="764704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tr-TR" sz="36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MİKROSKOBİK CANLILAR</a:t>
            </a:r>
            <a:endParaRPr lang="tr-TR" sz="3600" b="1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16832"/>
            <a:ext cx="3898020" cy="447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553816"/>
            <a:ext cx="3960440" cy="2462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Metin kutusu 6"/>
          <p:cNvSpPr txBox="1"/>
          <p:nvPr/>
        </p:nvSpPr>
        <p:spPr>
          <a:xfrm>
            <a:off x="36504" y="908720"/>
            <a:ext cx="90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>
                <a:solidFill>
                  <a:srgbClr val="0000FF"/>
                </a:solidFill>
                <a:latin typeface="+mn-lt"/>
              </a:rPr>
              <a:t>Amip, öglena, </a:t>
            </a:r>
            <a:r>
              <a:rPr lang="tr-TR" sz="2400" dirty="0" err="1">
                <a:solidFill>
                  <a:srgbClr val="0000FF"/>
                </a:solidFill>
                <a:latin typeface="+mn-lt"/>
              </a:rPr>
              <a:t>paramesyum</a:t>
            </a:r>
            <a:r>
              <a:rPr lang="tr-TR" sz="2400" dirty="0">
                <a:solidFill>
                  <a:srgbClr val="0000FF"/>
                </a:solidFill>
                <a:latin typeface="+mn-lt"/>
              </a:rPr>
              <a:t> (terliksi hayvan), bakteri vb. mikroskobik canlılara </a:t>
            </a:r>
            <a:r>
              <a:rPr lang="tr-TR" sz="2400" dirty="0" smtClean="0">
                <a:solidFill>
                  <a:srgbClr val="0000FF"/>
                </a:solidFill>
                <a:latin typeface="+mn-lt"/>
              </a:rPr>
              <a:t>örnektir.</a:t>
            </a:r>
            <a:endParaRPr lang="tr-TR" sz="2400" dirty="0">
              <a:solidFill>
                <a:srgbClr val="FF0000"/>
              </a:solidFill>
              <a:latin typeface="+mn-lt"/>
            </a:endParaRPr>
          </a:p>
        </p:txBody>
      </p:sp>
      <p:grpSp>
        <p:nvGrpSpPr>
          <p:cNvPr id="10" name="Grup 9"/>
          <p:cNvGrpSpPr/>
          <p:nvPr/>
        </p:nvGrpSpPr>
        <p:grpSpPr>
          <a:xfrm>
            <a:off x="8172400" y="-5299"/>
            <a:ext cx="986340" cy="1490083"/>
            <a:chOff x="7668344" y="1817"/>
            <a:chExt cx="1476948" cy="1497555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4549" y="1817"/>
              <a:ext cx="1340743" cy="1497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Metin kutusu 11"/>
            <p:cNvSpPr txBox="1"/>
            <p:nvPr/>
          </p:nvSpPr>
          <p:spPr>
            <a:xfrm>
              <a:off x="7668344" y="748938"/>
              <a:ext cx="432048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tr-TR" sz="900" dirty="0" err="1" smtClean="0">
                  <a:solidFill>
                    <a:schemeClr val="bg1"/>
                  </a:solidFill>
                  <a:latin typeface="+mn-lt"/>
                </a:rPr>
                <a:t>xxxx</a:t>
              </a:r>
              <a:endParaRPr lang="tr-TR" sz="900" dirty="0">
                <a:solidFill>
                  <a:schemeClr val="bg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521996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67744" y="1989138"/>
            <a:ext cx="4495800" cy="3816350"/>
          </a:xfrm>
        </p:spPr>
      </p:pic>
      <p:sp>
        <p:nvSpPr>
          <p:cNvPr id="5" name="1 Başlık"/>
          <p:cNvSpPr txBox="1">
            <a:spLocks/>
          </p:cNvSpPr>
          <p:nvPr/>
        </p:nvSpPr>
        <p:spPr>
          <a:xfrm>
            <a:off x="-36504" y="4683"/>
            <a:ext cx="9144000" cy="764704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tr-TR" sz="36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MİKROSKOBİK CANLILAR</a:t>
            </a:r>
            <a:endParaRPr lang="tr-TR" sz="3600" b="1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36504" y="1628800"/>
            <a:ext cx="90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 smtClean="0">
                <a:solidFill>
                  <a:srgbClr val="FF0000"/>
                </a:solidFill>
                <a:latin typeface="+mn-lt"/>
              </a:rPr>
              <a:t>Yararlı Bakteriler:</a:t>
            </a:r>
            <a:endParaRPr lang="tr-TR" sz="2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9" name="Metin kutusu 8"/>
          <p:cNvSpPr txBox="1"/>
          <p:nvPr/>
        </p:nvSpPr>
        <p:spPr>
          <a:xfrm>
            <a:off x="400457" y="2132856"/>
            <a:ext cx="575571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sz="2400" dirty="0" smtClean="0">
                <a:solidFill>
                  <a:srgbClr val="FF0000"/>
                </a:solidFill>
                <a:latin typeface="+mn-lt"/>
              </a:rPr>
              <a:t>*</a:t>
            </a:r>
            <a:r>
              <a:rPr lang="tr-TR" sz="2400" dirty="0" smtClean="0">
                <a:latin typeface="+mn-lt"/>
              </a:rPr>
              <a:t>	İnsanlar </a:t>
            </a:r>
            <a:r>
              <a:rPr lang="tr-TR" sz="2400" dirty="0">
                <a:latin typeface="+mn-lt"/>
              </a:rPr>
              <a:t>için faydalı olan </a:t>
            </a:r>
            <a:r>
              <a:rPr lang="tr-TR" sz="2400" dirty="0" smtClean="0">
                <a:latin typeface="+mn-lt"/>
              </a:rPr>
              <a:t>mikroskobik canlılardır.</a:t>
            </a:r>
          </a:p>
          <a:p>
            <a:pPr algn="just"/>
            <a:endParaRPr lang="tr-TR" sz="2400" dirty="0">
              <a:latin typeface="+mn-lt"/>
            </a:endParaRPr>
          </a:p>
          <a:p>
            <a:pPr algn="just"/>
            <a:r>
              <a:rPr lang="tr-TR" sz="2400" dirty="0" smtClean="0">
                <a:solidFill>
                  <a:srgbClr val="FF0000"/>
                </a:solidFill>
                <a:latin typeface="+mn-lt"/>
              </a:rPr>
              <a:t>*</a:t>
            </a:r>
            <a:r>
              <a:rPr lang="tr-TR" sz="2400" dirty="0" smtClean="0">
                <a:latin typeface="+mn-lt"/>
              </a:rPr>
              <a:t>	Sütten </a:t>
            </a:r>
            <a:r>
              <a:rPr lang="tr-TR" sz="2400" dirty="0">
                <a:latin typeface="+mn-lt"/>
              </a:rPr>
              <a:t>yoğurt ve peynir oluşumu, üzümden sirke yapılması yararlı </a:t>
            </a:r>
            <a:r>
              <a:rPr lang="tr-TR" sz="2400" dirty="0" smtClean="0">
                <a:latin typeface="+mn-lt"/>
              </a:rPr>
              <a:t>bakteriler sayesinde </a:t>
            </a:r>
            <a:r>
              <a:rPr lang="tr-TR" sz="2400" dirty="0">
                <a:latin typeface="+mn-lt"/>
              </a:rPr>
              <a:t>gerçekleşir</a:t>
            </a:r>
            <a:r>
              <a:rPr lang="tr-TR" sz="2400" dirty="0" smtClean="0">
                <a:latin typeface="+mn-lt"/>
              </a:rPr>
              <a:t>.</a:t>
            </a:r>
          </a:p>
          <a:p>
            <a:pPr algn="just"/>
            <a:endParaRPr lang="tr-TR" sz="2400" dirty="0">
              <a:latin typeface="+mn-lt"/>
            </a:endParaRPr>
          </a:p>
          <a:p>
            <a:pPr algn="just"/>
            <a:r>
              <a:rPr lang="tr-TR" sz="2400" dirty="0" smtClean="0">
                <a:solidFill>
                  <a:srgbClr val="FF0000"/>
                </a:solidFill>
                <a:latin typeface="+mn-lt"/>
              </a:rPr>
              <a:t>*</a:t>
            </a:r>
            <a:r>
              <a:rPr lang="tr-TR" sz="2400" dirty="0" smtClean="0">
                <a:latin typeface="+mn-lt"/>
              </a:rPr>
              <a:t>	Topraktaki </a:t>
            </a:r>
            <a:r>
              <a:rPr lang="tr-TR" sz="2400" dirty="0">
                <a:latin typeface="+mn-lt"/>
              </a:rPr>
              <a:t>atıkların çürümesini sağlayarak toprağın verimini </a:t>
            </a:r>
            <a:r>
              <a:rPr lang="tr-TR" sz="2400" dirty="0" smtClean="0">
                <a:latin typeface="+mn-lt"/>
              </a:rPr>
              <a:t>artırırlar.</a:t>
            </a:r>
            <a:endParaRPr lang="tr-TR" sz="2400" dirty="0">
              <a:latin typeface="+mn-lt"/>
            </a:endParaRPr>
          </a:p>
        </p:txBody>
      </p:sp>
      <p:sp>
        <p:nvSpPr>
          <p:cNvPr id="10" name="Metin kutusu 9"/>
          <p:cNvSpPr txBox="1"/>
          <p:nvPr/>
        </p:nvSpPr>
        <p:spPr>
          <a:xfrm>
            <a:off x="-24271" y="769387"/>
            <a:ext cx="90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dirty="0" smtClean="0">
                <a:solidFill>
                  <a:srgbClr val="FF0000"/>
                </a:solidFill>
                <a:latin typeface="+mn-lt"/>
              </a:rPr>
              <a:t>Bakteriler, en basit mikroskobik canlılardır.</a:t>
            </a:r>
            <a:endParaRPr lang="tr-TR" sz="2800" dirty="0">
              <a:solidFill>
                <a:srgbClr val="FF0000"/>
              </a:solidFill>
              <a:latin typeface="+mn-lt"/>
            </a:endParaRPr>
          </a:p>
        </p:txBody>
      </p:sp>
      <p:grpSp>
        <p:nvGrpSpPr>
          <p:cNvPr id="11" name="Grup 10"/>
          <p:cNvGrpSpPr/>
          <p:nvPr/>
        </p:nvGrpSpPr>
        <p:grpSpPr>
          <a:xfrm>
            <a:off x="8172400" y="-5299"/>
            <a:ext cx="986340" cy="1490083"/>
            <a:chOff x="7668344" y="1817"/>
            <a:chExt cx="1476948" cy="1497555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4549" y="1817"/>
              <a:ext cx="1340743" cy="1497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Metin kutusu 12"/>
            <p:cNvSpPr txBox="1"/>
            <p:nvPr/>
          </p:nvSpPr>
          <p:spPr>
            <a:xfrm>
              <a:off x="7668344" y="748938"/>
              <a:ext cx="432048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tr-TR" sz="900" dirty="0" err="1" smtClean="0">
                  <a:solidFill>
                    <a:schemeClr val="bg1"/>
                  </a:solidFill>
                  <a:latin typeface="+mn-lt"/>
                </a:rPr>
                <a:t>xxxx</a:t>
              </a:r>
              <a:endParaRPr lang="tr-TR" sz="900" dirty="0">
                <a:solidFill>
                  <a:schemeClr val="bg1"/>
                </a:solidFill>
                <a:latin typeface="+mn-lt"/>
              </a:endParaRPr>
            </a:p>
          </p:txBody>
        </p:sp>
      </p:grpSp>
      <p:pic>
        <p:nvPicPr>
          <p:cNvPr id="3" name="Resi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92280" y="1859632"/>
            <a:ext cx="1955448" cy="442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581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32f6bced183abbd445e3975ab4abd052ca3c51a5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umba">
  <a:themeElements>
    <a:clrScheme name="Cumba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Cumba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umba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564</TotalTime>
  <Words>1050</Words>
  <PresentationFormat>Ekran Gösterisi (4:3)</PresentationFormat>
  <Paragraphs>299</Paragraphs>
  <Slides>38</Slides>
  <Notes>3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38</vt:i4>
      </vt:variant>
    </vt:vector>
  </HeadingPairs>
  <TitlesOfParts>
    <vt:vector size="39" baseType="lpstr">
      <vt:lpstr>Cumba</vt:lpstr>
      <vt:lpstr>FEN BİLİMLERİ DERSİ  PROJE ÇALIŞMASI</vt:lpstr>
      <vt:lpstr>CANLILAR DÜNYASI</vt:lpstr>
      <vt:lpstr>Slayt 3</vt:lpstr>
      <vt:lpstr>Slayt 4</vt:lpstr>
      <vt:lpstr>Slayt 5</vt:lpstr>
      <vt:lpstr>Slayt 6</vt:lpstr>
      <vt:lpstr>Slayt 7</vt:lpstr>
      <vt:lpstr>Slayt 8</vt:lpstr>
      <vt:lpstr>Slayt 9</vt:lpstr>
      <vt:lpstr>Slayt 10</vt:lpstr>
      <vt:lpstr>Slayt 11</vt:lpstr>
      <vt:lpstr>Slayt 12</vt:lpstr>
      <vt:lpstr>Slayt 13</vt:lpstr>
      <vt:lpstr>Slayt 14</vt:lpstr>
      <vt:lpstr>Slayt 15</vt:lpstr>
      <vt:lpstr>Slayt 16</vt:lpstr>
      <vt:lpstr>Slayt 17</vt:lpstr>
      <vt:lpstr>Slayt 18</vt:lpstr>
      <vt:lpstr>Slayt 19</vt:lpstr>
      <vt:lpstr>Slayt 20</vt:lpstr>
      <vt:lpstr>Slayt 21</vt:lpstr>
      <vt:lpstr>Slayt 22</vt:lpstr>
      <vt:lpstr>Slayt 23</vt:lpstr>
      <vt:lpstr>Slayt 24</vt:lpstr>
      <vt:lpstr>Slayt 25</vt:lpstr>
      <vt:lpstr>Slayt 26</vt:lpstr>
      <vt:lpstr>Slayt 27</vt:lpstr>
      <vt:lpstr>Slayt 28</vt:lpstr>
      <vt:lpstr>Slayt 29</vt:lpstr>
      <vt:lpstr>Slayt 30</vt:lpstr>
      <vt:lpstr>Slayt 31</vt:lpstr>
      <vt:lpstr>Slayt 32</vt:lpstr>
      <vt:lpstr>Slayt 33</vt:lpstr>
      <vt:lpstr>Slayt 34</vt:lpstr>
      <vt:lpstr>Slayt 35</vt:lpstr>
      <vt:lpstr>Slayt 36</vt:lpstr>
      <vt:lpstr>Slayt 37</vt:lpstr>
      <vt:lpstr>Slayt 38</vt:lpstr>
    </vt:vector>
  </TitlesOfParts>
  <Manager>www.sorubak.com</Manager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www.sorubak.com</dc:title>
  <dc:subject>www.sorubak.com</dc:subject>
  <dc:creator>www.sorubak.com</dc:creator>
  <cp:keywords>www.sorubak.com</cp:keywords>
  <dc:description>www.sorubak.com</dc:description>
  <cp:lastModifiedBy>Öğretmenler Odası</cp:lastModifiedBy>
  <cp:revision>2</cp:revision>
  <dcterms:created xsi:type="dcterms:W3CDTF">2015-02-22T16:23:01Z</dcterms:created>
  <dcterms:modified xsi:type="dcterms:W3CDTF">2018-01-07T09:54:48Z</dcterms:modified>
  <cp:category>www.sorubak.com</cp:category>
</cp:coreProperties>
</file>