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9"/>
  </p:notesMasterIdLst>
  <p:handoutMasterIdLst>
    <p:handoutMasterId r:id="rId40"/>
  </p:handoutMasterIdLst>
  <p:sldIdLst>
    <p:sldId id="256" r:id="rId2"/>
    <p:sldId id="257" r:id="rId3"/>
    <p:sldId id="258" r:id="rId4"/>
    <p:sldId id="259" r:id="rId5"/>
    <p:sldId id="260" r:id="rId6"/>
    <p:sldId id="274"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2" d="100"/>
          <a:sy n="92" d="100"/>
        </p:scale>
        <p:origin x="-49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A6A2EB-6C10-460B-A563-1F0ABF57DFA3}" type="datetimeFigureOut">
              <a:rPr lang="tr-TR" smtClean="0"/>
              <a:pPr/>
              <a:t>7.11.2020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025500-FBE5-4909-A410-BEF2CADA2443}"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D7978-5E38-464C-A286-9CB88D3E338C}" type="datetimeFigureOut">
              <a:rPr lang="tr-TR" smtClean="0"/>
              <a:pPr/>
              <a:t>7.11.2020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C86FA-21DA-418C-B142-7B0A211D2D4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7.11.2020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785795"/>
            <a:ext cx="7772400" cy="2814656"/>
          </a:xfrm>
        </p:spPr>
        <p:txBody>
          <a:bodyPr>
            <a:normAutofit/>
          </a:bodyPr>
          <a:lstStyle/>
          <a:p>
            <a:r>
              <a:rPr lang="tr-TR" sz="6600" b="1" dirty="0" smtClean="0"/>
              <a:t>Hadi </a:t>
            </a:r>
            <a:r>
              <a:rPr lang="tr-TR" sz="6600" b="1" dirty="0" err="1" smtClean="0"/>
              <a:t>Kur’an</a:t>
            </a:r>
            <a:r>
              <a:rPr lang="tr-TR" sz="6600" b="1" dirty="0" smtClean="0"/>
              <a:t>-ı Kerim’i Tanıyalım</a:t>
            </a:r>
            <a:endParaRPr lang="tr-TR" sz="6600" b="1" dirty="0"/>
          </a:p>
        </p:txBody>
      </p:sp>
      <p:sp>
        <p:nvSpPr>
          <p:cNvPr id="3" name="2 Alt Başlık"/>
          <p:cNvSpPr>
            <a:spLocks noGrp="1"/>
          </p:cNvSpPr>
          <p:nvPr>
            <p:ph type="subTitle" idx="1"/>
          </p:nvPr>
        </p:nvSpPr>
        <p:spPr/>
        <p:txBody>
          <a:bodyPr/>
          <a:lstStyle/>
          <a:p>
            <a:endParaRPr lang="tr-TR" dirty="0"/>
          </a:p>
        </p:txBody>
      </p:sp>
      <p:pic>
        <p:nvPicPr>
          <p:cNvPr id="18434" name="Picture 2" descr="İlahiyatçı Kılıç: Ateistlerin yaşamı Kuran′a daha uygun | TÜRKİYE | DW |  06.01.2019"/>
          <p:cNvPicPr>
            <a:picLocks noChangeAspect="1" noChangeArrowheads="1"/>
          </p:cNvPicPr>
          <p:nvPr/>
        </p:nvPicPr>
        <p:blipFill>
          <a:blip r:embed="rId2" cstate="print"/>
          <a:srcRect/>
          <a:stretch>
            <a:fillRect/>
          </a:stretch>
        </p:blipFill>
        <p:spPr bwMode="auto">
          <a:xfrm>
            <a:off x="1214414" y="3429000"/>
            <a:ext cx="6667500" cy="2824157"/>
          </a:xfrm>
          <a:prstGeom prst="rect">
            <a:avLst/>
          </a:prstGeom>
          <a:noFill/>
        </p:spPr>
      </p:pic>
      <p:sp>
        <p:nvSpPr>
          <p:cNvPr id="12289" name="Rectangle 1"/>
          <p:cNvSpPr>
            <a:spLocks noChangeArrowheads="1"/>
          </p:cNvSpPr>
          <p:nvPr/>
        </p:nvSpPr>
        <p:spPr bwMode="auto">
          <a:xfrm>
            <a:off x="0" y="0"/>
            <a:ext cx="148149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sng" strike="noStrike" cap="none" normalizeH="0" baseline="0" dirty="0" smtClean="0">
                <a:ln>
                  <a:noFill/>
                </a:ln>
                <a:solidFill>
                  <a:srgbClr val="0070C0"/>
                </a:solidFill>
                <a:effectLst/>
                <a:latin typeface="Comic Sans MS" pitchFamily="66" charset="0"/>
                <a:ea typeface="Times New Roman" pitchFamily="18" charset="0"/>
                <a:cs typeface="Arial" pitchFamily="34" charset="0"/>
              </a:rPr>
              <a:t>www.</a:t>
            </a:r>
            <a:r>
              <a:rPr kumimoji="0" lang="tr-TR" sz="1100" b="0" i="0" u="sng" strike="noStrike" cap="none" normalizeH="0" baseline="0" dirty="0" err="1" smtClean="0">
                <a:ln>
                  <a:noFill/>
                </a:ln>
                <a:solidFill>
                  <a:srgbClr val="0070C0"/>
                </a:solidFill>
                <a:effectLst/>
                <a:latin typeface="Comic Sans MS" pitchFamily="66" charset="0"/>
                <a:ea typeface="Times New Roman" pitchFamily="18" charset="0"/>
                <a:cs typeface="Arial" pitchFamily="34" charset="0"/>
              </a:rPr>
              <a:t>HangiSoru</a:t>
            </a:r>
            <a:r>
              <a:rPr kumimoji="0" lang="tr-TR" sz="1100" b="0" i="0" u="sng" strike="noStrike" cap="none" normalizeH="0" baseline="0" dirty="0" smtClean="0">
                <a:ln>
                  <a:noFill/>
                </a:ln>
                <a:solidFill>
                  <a:srgbClr val="0070C0"/>
                </a:solidFill>
                <a:effectLst/>
                <a:latin typeface="Comic Sans MS" pitchFamily="66" charset="0"/>
                <a:ea typeface="Times New Roman" pitchFamily="18" charset="0"/>
                <a:cs typeface="Arial" pitchFamily="34" charset="0"/>
              </a:rPr>
              <a:t>.com</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ey Kaydırma"/>
          <p:cNvSpPr/>
          <p:nvPr/>
        </p:nvSpPr>
        <p:spPr>
          <a:xfrm>
            <a:off x="785786" y="500042"/>
            <a:ext cx="7500990" cy="5857916"/>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600" b="1" dirty="0" smtClean="0"/>
              <a:t>Peygamber’imiz (s.a.v.) bir hadis-i </a:t>
            </a:r>
            <a:r>
              <a:rPr lang="tr-TR" sz="3600" b="1" dirty="0" err="1" smtClean="0"/>
              <a:t>şerifl</a:t>
            </a:r>
            <a:r>
              <a:rPr lang="tr-TR" sz="3600" b="1" dirty="0" smtClean="0"/>
              <a:t> erinde; “</a:t>
            </a:r>
            <a:r>
              <a:rPr lang="tr-TR" sz="3600" b="1" dirty="0" err="1" smtClean="0"/>
              <a:t>Kur’an</a:t>
            </a:r>
            <a:r>
              <a:rPr lang="tr-TR" sz="3600" b="1" dirty="0" smtClean="0"/>
              <a:t>-ı Kerim var ya o, kalplere devadır.” buyurmaktadır. </a:t>
            </a:r>
            <a:endParaRPr lang="tr-TR"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785786" y="857232"/>
            <a:ext cx="8001056" cy="47149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tr-TR" sz="3600" dirty="0" smtClean="0">
                <a:latin typeface="Arial Black" pitchFamily="34" charset="0"/>
              </a:rPr>
              <a:t>“Ey insanlar! İşte size </a:t>
            </a:r>
            <a:r>
              <a:rPr lang="tr-TR" sz="3600" dirty="0" err="1" smtClean="0">
                <a:latin typeface="Arial Black" pitchFamily="34" charset="0"/>
              </a:rPr>
              <a:t>Rabb’inizden</a:t>
            </a:r>
            <a:r>
              <a:rPr lang="tr-TR" sz="3600" dirty="0" smtClean="0">
                <a:latin typeface="Arial Black" pitchFamily="34" charset="0"/>
              </a:rPr>
              <a:t> bir öğüt, gönüldeki dertlere bir şifa, müminlere doğru yolu gösteren bir hidayet ve rahmet geldi.”</a:t>
            </a:r>
          </a:p>
          <a:p>
            <a:r>
              <a:rPr lang="tr-TR" sz="3600" dirty="0" smtClean="0">
                <a:latin typeface="Arial Black" pitchFamily="34" charset="0"/>
              </a:rPr>
              <a:t> Yunus Suresi 57.ayet</a:t>
            </a:r>
            <a:endParaRPr lang="tr-TR" sz="3600" dirty="0">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ulut Belirtme Çizgisi"/>
          <p:cNvSpPr/>
          <p:nvPr/>
        </p:nvSpPr>
        <p:spPr>
          <a:xfrm>
            <a:off x="785786" y="642918"/>
            <a:ext cx="7929618" cy="5143536"/>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dirty="0" smtClean="0"/>
              <a:t>“</a:t>
            </a:r>
            <a:r>
              <a:rPr lang="tr-TR" sz="3200" b="1" dirty="0" smtClean="0"/>
              <a:t>Bu </a:t>
            </a:r>
            <a:r>
              <a:rPr lang="tr-TR" sz="3200" b="1" dirty="0" err="1" smtClean="0"/>
              <a:t>Kur’an</a:t>
            </a:r>
            <a:r>
              <a:rPr lang="tr-TR" sz="3200" b="1" dirty="0" smtClean="0"/>
              <a:t>, ayetlerini düşünsünler ve akıl sahipleri öğüt alsınlar diye sana indirdiğimiz mübarek bir kitaptır.” </a:t>
            </a:r>
          </a:p>
          <a:p>
            <a:r>
              <a:rPr lang="tr-TR" sz="3200" b="1" dirty="0" smtClean="0"/>
              <a:t> </a:t>
            </a:r>
            <a:r>
              <a:rPr lang="tr-TR" sz="3200" b="1" dirty="0" err="1" smtClean="0"/>
              <a:t>Sad</a:t>
            </a:r>
            <a:r>
              <a:rPr lang="tr-TR" sz="3200" b="1" dirty="0" smtClean="0"/>
              <a:t> Suresi 29.ayet</a:t>
            </a:r>
            <a:endParaRPr lang="tr-TR"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500042"/>
            <a:ext cx="8229600" cy="3186122"/>
          </a:xfrm>
        </p:spPr>
        <p:txBody>
          <a:bodyPr/>
          <a:lstStyle/>
          <a:p>
            <a:r>
              <a:rPr lang="tr-TR" dirty="0" err="1" smtClean="0"/>
              <a:t>Kur’an’ın</a:t>
            </a:r>
            <a:r>
              <a:rPr lang="tr-TR" dirty="0" smtClean="0"/>
              <a:t> ilk ayeti: “Oku!” dur. Dolayısıyla okumadan anlaşılamadığı için onu okumalı, Yüce Allah’ın (c.c.) bizlere bahşettiği aklımızı da kullanarak anlamak için gayret etmeliyiz</a:t>
            </a:r>
            <a:endParaRPr lang="tr-TR" dirty="0"/>
          </a:p>
        </p:txBody>
      </p:sp>
      <p:pic>
        <p:nvPicPr>
          <p:cNvPr id="7170" name="Picture 2" descr="ikra arapça - Google'da Ara | Araba"/>
          <p:cNvPicPr>
            <a:picLocks noChangeAspect="1" noChangeArrowheads="1"/>
          </p:cNvPicPr>
          <p:nvPr/>
        </p:nvPicPr>
        <p:blipFill>
          <a:blip r:embed="rId2" cstate="print"/>
          <a:srcRect/>
          <a:stretch>
            <a:fillRect/>
          </a:stretch>
        </p:blipFill>
        <p:spPr bwMode="auto">
          <a:xfrm>
            <a:off x="1571604" y="3000372"/>
            <a:ext cx="6357982" cy="341739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6600" dirty="0" err="1" smtClean="0"/>
              <a:t>Kur’an</a:t>
            </a:r>
            <a:r>
              <a:rPr lang="tr-TR" sz="6600" dirty="0" smtClean="0"/>
              <a:t> Sevgisi</a:t>
            </a:r>
            <a:endParaRPr lang="tr-TR" sz="6600" dirty="0"/>
          </a:p>
        </p:txBody>
      </p:sp>
      <p:sp>
        <p:nvSpPr>
          <p:cNvPr id="3" name="2 İçerik Yer Tutucusu"/>
          <p:cNvSpPr>
            <a:spLocks noGrp="1"/>
          </p:cNvSpPr>
          <p:nvPr>
            <p:ph idx="1"/>
          </p:nvPr>
        </p:nvSpPr>
        <p:spPr>
          <a:xfrm>
            <a:off x="428596" y="1428736"/>
            <a:ext cx="4286280" cy="4525963"/>
          </a:xfrm>
        </p:spPr>
        <p:txBody>
          <a:bodyPr>
            <a:normAutofit lnSpcReduction="10000"/>
          </a:bodyPr>
          <a:lstStyle/>
          <a:p>
            <a:r>
              <a:rPr lang="tr-TR" dirty="0" smtClean="0"/>
              <a:t>İnsan dünyada güzel olan her şeyi sever. Dünyadaki güzel olan her şeyi de bizim için Allah (c.c.) yaratmıştır. Hiçbirimiz yokken Dünya’yı, ısınmamız için Güneş’i yarattı. Rengârenk çiçekleri, böcekleri yarattı</a:t>
            </a:r>
            <a:endParaRPr lang="tr-TR" dirty="0"/>
          </a:p>
        </p:txBody>
      </p:sp>
      <p:pic>
        <p:nvPicPr>
          <p:cNvPr id="6146" name="Picture 2" descr="Bahçeniz İçin Alerji Dostu Çiçek Önerileri • DeCombo"/>
          <p:cNvPicPr>
            <a:picLocks noChangeAspect="1" noChangeArrowheads="1"/>
          </p:cNvPicPr>
          <p:nvPr/>
        </p:nvPicPr>
        <p:blipFill>
          <a:blip r:embed="rId2" cstate="print"/>
          <a:srcRect/>
          <a:stretch>
            <a:fillRect/>
          </a:stretch>
        </p:blipFill>
        <p:spPr bwMode="auto">
          <a:xfrm>
            <a:off x="4714876" y="1643050"/>
            <a:ext cx="4024340" cy="407196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6248" y="500042"/>
            <a:ext cx="4614866" cy="5643602"/>
          </a:xfrm>
        </p:spPr>
        <p:txBody>
          <a:bodyPr>
            <a:normAutofit lnSpcReduction="10000"/>
          </a:bodyPr>
          <a:lstStyle/>
          <a:p>
            <a:r>
              <a:rPr lang="tr-TR" dirty="0" smtClean="0"/>
              <a:t> Bunları görebilmemiz için bize göz verdi, güzel sesli kuşları duyabilmemiz için kulak verdi. Tatları, şekilleri birbirinden farklı türlü meyveler ve sebzeler yarattı. Kimisinin etinden, kimisinin sütünden faydalanabilmemiz için de hayvanları yarattı.</a:t>
            </a:r>
            <a:endParaRPr lang="tr-TR" dirty="0"/>
          </a:p>
        </p:txBody>
      </p:sp>
      <p:sp>
        <p:nvSpPr>
          <p:cNvPr id="5124" name="AutoShape 4" descr="Meyve – Sebze Nedir? Hangi Bitkiler Meyve Hangileri Sebzedir? | Kabatasla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26" name="AutoShape 6" descr="Meyve – Sebze Nedir? Hangi Bitkiler Meyve Hangileri Sebzedir? | Kabatasla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128" name="Picture 8" descr="Organik meyve sebzelerin farkı nedir? - Eski Tadında"/>
          <p:cNvPicPr>
            <a:picLocks noChangeAspect="1" noChangeArrowheads="1"/>
          </p:cNvPicPr>
          <p:nvPr/>
        </p:nvPicPr>
        <p:blipFill>
          <a:blip r:embed="rId2" cstate="print"/>
          <a:srcRect/>
          <a:stretch>
            <a:fillRect/>
          </a:stretch>
        </p:blipFill>
        <p:spPr bwMode="auto">
          <a:xfrm>
            <a:off x="357158" y="1071546"/>
            <a:ext cx="3929090" cy="46863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ulut Belirtme Çizgisi"/>
          <p:cNvSpPr/>
          <p:nvPr/>
        </p:nvSpPr>
        <p:spPr>
          <a:xfrm>
            <a:off x="357158" y="214290"/>
            <a:ext cx="8501122" cy="5643602"/>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b="1" dirty="0" smtClean="0"/>
              <a:t>Allah (c.c.) bizi dünyada yalnız bırakmamış, bize peygamberler ve kitaplar göndermiştir. Sevgili Peygamber’imiz Hz. Muhammed (s.a.v.), bizim gibi bir insandır ve bize </a:t>
            </a:r>
            <a:r>
              <a:rPr lang="tr-TR" sz="2800" b="1" dirty="0" err="1" smtClean="0"/>
              <a:t>Kur’an</a:t>
            </a:r>
            <a:r>
              <a:rPr lang="tr-TR" sz="2800" b="1" dirty="0" smtClean="0"/>
              <a:t> yoluyla dünyada nasıl yaşamamız gerektiğini ve Allah’ı (c.c.) sevme yollarını göstermiştir</a:t>
            </a:r>
            <a:endParaRPr lang="tr-TR" sz="2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3643314"/>
            <a:ext cx="7786742" cy="2597185"/>
          </a:xfrm>
        </p:spPr>
        <p:txBody>
          <a:bodyPr/>
          <a:lstStyle/>
          <a:p>
            <a:r>
              <a:rPr lang="tr-TR" dirty="0" smtClean="0"/>
              <a:t>Bizi bu denli sevene bizde sevgi duymalıyız. Ama sizce sadece “seviyorum” demek sevgimizi göstermek için yeterli midir?</a:t>
            </a:r>
            <a:endParaRPr lang="tr-TR" dirty="0"/>
          </a:p>
        </p:txBody>
      </p:sp>
      <p:pic>
        <p:nvPicPr>
          <p:cNvPr id="3074" name="Picture 2" descr="İyi bir soru yüzlerce yanıta bedel: İyi soru sormanın 10 püf noktası |  Uplifers"/>
          <p:cNvPicPr>
            <a:picLocks noChangeAspect="1" noChangeArrowheads="1"/>
          </p:cNvPicPr>
          <p:nvPr/>
        </p:nvPicPr>
        <p:blipFill>
          <a:blip r:embed="rId2" cstate="print"/>
          <a:srcRect/>
          <a:stretch>
            <a:fillRect/>
          </a:stretch>
        </p:blipFill>
        <p:spPr bwMode="auto">
          <a:xfrm>
            <a:off x="928662" y="357166"/>
            <a:ext cx="6429420" cy="301379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428604"/>
            <a:ext cx="8229600" cy="4525963"/>
          </a:xfrm>
        </p:spPr>
        <p:txBody>
          <a:bodyPr/>
          <a:lstStyle/>
          <a:p>
            <a:r>
              <a:rPr lang="tr-TR" dirty="0" smtClean="0"/>
              <a:t>Sizce sadece midemizin mi beslenmeye ihtiyacı var ? </a:t>
            </a:r>
          </a:p>
          <a:p>
            <a:r>
              <a:rPr lang="tr-TR" dirty="0" smtClean="0"/>
              <a:t>Peki ya kalbimiz de beslenmeye ihtiyaç duymaz mı?</a:t>
            </a:r>
            <a:endParaRPr lang="tr-TR" dirty="0"/>
          </a:p>
        </p:txBody>
      </p:sp>
      <p:sp>
        <p:nvSpPr>
          <p:cNvPr id="4" name="3 Komut Düğmesi: Yardım">
            <a:hlinkClick r:id="" action="ppaction://noaction" highlightClick="1"/>
          </p:cNvPr>
          <p:cNvSpPr/>
          <p:nvPr/>
        </p:nvSpPr>
        <p:spPr>
          <a:xfrm>
            <a:off x="3071802" y="2714620"/>
            <a:ext cx="5072098" cy="2714644"/>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6">
                    <a:lumMod val="50000"/>
                  </a:schemeClr>
                </a:solidFill>
              </a:rPr>
              <a:t>Hadi Kıssaları Öğrenelim !!!</a:t>
            </a:r>
            <a:endParaRPr lang="tr-TR" b="1" dirty="0">
              <a:solidFill>
                <a:schemeClr val="accent6">
                  <a:lumMod val="50000"/>
                </a:schemeClr>
              </a:solidFill>
            </a:endParaRPr>
          </a:p>
        </p:txBody>
      </p:sp>
      <p:sp>
        <p:nvSpPr>
          <p:cNvPr id="3" name="2 İçerik Yer Tutucusu"/>
          <p:cNvSpPr>
            <a:spLocks noGrp="1"/>
          </p:cNvSpPr>
          <p:nvPr>
            <p:ph idx="1"/>
          </p:nvPr>
        </p:nvSpPr>
        <p:spPr>
          <a:xfrm>
            <a:off x="500034" y="1785926"/>
            <a:ext cx="8229600" cy="4525963"/>
          </a:xfrm>
        </p:spPr>
        <p:txBody>
          <a:bodyPr/>
          <a:lstStyle/>
          <a:p>
            <a:r>
              <a:rPr lang="tr-TR" dirty="0" err="1" smtClean="0"/>
              <a:t>Kur’an</a:t>
            </a:r>
            <a:r>
              <a:rPr lang="tr-TR" dirty="0" smtClean="0"/>
              <a:t>-ı Kerim’deki kıssalar bizim anlamamızı kolaylaştırır.</a:t>
            </a:r>
          </a:p>
          <a:p>
            <a:r>
              <a:rPr lang="tr-TR" dirty="0" err="1" smtClean="0"/>
              <a:t>Kur’an</a:t>
            </a:r>
            <a:r>
              <a:rPr lang="tr-TR" dirty="0" smtClean="0"/>
              <a:t>-ı Kerim’de peygamberlerin ya da toplumların başından geçen ibret verici olaylar hikâye edilir. Bu hikâyelere </a:t>
            </a:r>
            <a:r>
              <a:rPr lang="tr-TR" b="1" dirty="0" smtClean="0">
                <a:solidFill>
                  <a:srgbClr val="FF0000"/>
                </a:solidFill>
              </a:rPr>
              <a:t>kıssa</a:t>
            </a:r>
            <a:r>
              <a:rPr lang="tr-TR" dirty="0" smtClean="0"/>
              <a:t> denir.</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t>Kur’an</a:t>
            </a:r>
            <a:r>
              <a:rPr lang="tr-TR" dirty="0" smtClean="0"/>
              <a:t>-ı Kerim, Hz. Peygamber’e  vahiy yoluyla gelen, Allah’ın mucize kelamıdır. </a:t>
            </a:r>
          </a:p>
          <a:p>
            <a:pPr>
              <a:buNone/>
            </a:pPr>
            <a:endParaRPr lang="tr-TR" dirty="0" smtClean="0"/>
          </a:p>
          <a:p>
            <a:r>
              <a:rPr lang="tr-TR" dirty="0" err="1" smtClean="0"/>
              <a:t>Kur’an</a:t>
            </a:r>
            <a:r>
              <a:rPr lang="tr-TR" dirty="0" smtClean="0"/>
              <a:t>-ı Kerim hiç  bir değişikliğe uğramadan günümüze kadar gelmiştir.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p:cNvSpPr/>
          <p:nvPr/>
        </p:nvSpPr>
        <p:spPr>
          <a:xfrm>
            <a:off x="1928794" y="571480"/>
            <a:ext cx="5143536" cy="121444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3200" b="1" dirty="0" smtClean="0"/>
              <a:t>KISSALAR</a:t>
            </a:r>
            <a:endParaRPr lang="tr-TR" sz="3200" b="1" dirty="0"/>
          </a:p>
        </p:txBody>
      </p:sp>
      <p:sp>
        <p:nvSpPr>
          <p:cNvPr id="5" name="4 Dikdörtgen"/>
          <p:cNvSpPr/>
          <p:nvPr/>
        </p:nvSpPr>
        <p:spPr>
          <a:xfrm>
            <a:off x="357158" y="2071678"/>
            <a:ext cx="8358246" cy="57150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smtClean="0"/>
              <a:t>Dersler çıkarmamızı sağlar.</a:t>
            </a:r>
            <a:endParaRPr lang="tr-TR" sz="2800" dirty="0"/>
          </a:p>
        </p:txBody>
      </p:sp>
      <p:sp>
        <p:nvSpPr>
          <p:cNvPr id="7" name="6 Dikdörtgen"/>
          <p:cNvSpPr/>
          <p:nvPr/>
        </p:nvSpPr>
        <p:spPr>
          <a:xfrm>
            <a:off x="500034" y="3286124"/>
            <a:ext cx="8358246" cy="57150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smtClean="0"/>
              <a:t>Örnek almamızı sağlar</a:t>
            </a:r>
            <a:endParaRPr lang="tr-TR" sz="2800" dirty="0"/>
          </a:p>
        </p:txBody>
      </p:sp>
      <p:sp>
        <p:nvSpPr>
          <p:cNvPr id="8" name="7 Dikdörtgen"/>
          <p:cNvSpPr/>
          <p:nvPr/>
        </p:nvSpPr>
        <p:spPr>
          <a:xfrm>
            <a:off x="785754" y="4643446"/>
            <a:ext cx="8358246" cy="571504"/>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smtClean="0"/>
              <a:t>İyilikten yana bir tavır sergilemeyi öğretir.</a:t>
            </a:r>
            <a:endParaRPr lang="tr-T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ey Kaydırma"/>
          <p:cNvSpPr/>
          <p:nvPr/>
        </p:nvSpPr>
        <p:spPr>
          <a:xfrm>
            <a:off x="0" y="0"/>
            <a:ext cx="9429784" cy="664371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2" name="1 Başlık"/>
          <p:cNvSpPr>
            <a:spLocks noGrp="1"/>
          </p:cNvSpPr>
          <p:nvPr>
            <p:ph type="title"/>
          </p:nvPr>
        </p:nvSpPr>
        <p:spPr>
          <a:xfrm>
            <a:off x="1357290" y="428604"/>
            <a:ext cx="7329510" cy="796908"/>
          </a:xfrm>
        </p:spPr>
        <p:txBody>
          <a:bodyPr>
            <a:normAutofit fontScale="90000"/>
          </a:bodyPr>
          <a:lstStyle/>
          <a:p>
            <a:r>
              <a:rPr lang="tr-TR" dirty="0" smtClean="0"/>
              <a:t>Kıssaların </a:t>
            </a:r>
            <a:r>
              <a:rPr lang="tr-TR" dirty="0" err="1" smtClean="0"/>
              <a:t>Kur’an’da</a:t>
            </a:r>
            <a:r>
              <a:rPr lang="tr-TR" dirty="0" smtClean="0"/>
              <a:t> Yer Almalarının Nedenleri:</a:t>
            </a:r>
            <a:endParaRPr lang="tr-TR" dirty="0"/>
          </a:p>
        </p:txBody>
      </p:sp>
      <p:sp>
        <p:nvSpPr>
          <p:cNvPr id="3" name="2 İçerik Yer Tutucusu"/>
          <p:cNvSpPr>
            <a:spLocks noGrp="1"/>
          </p:cNvSpPr>
          <p:nvPr>
            <p:ph idx="1"/>
          </p:nvPr>
        </p:nvSpPr>
        <p:spPr/>
        <p:txBody>
          <a:bodyPr/>
          <a:lstStyle/>
          <a:p>
            <a:r>
              <a:rPr lang="tr-TR" dirty="0" smtClean="0"/>
              <a:t>✔ Hz. Muhammed’in (s.a.v.) peygamberliğinin ispatlanması,</a:t>
            </a:r>
          </a:p>
          <a:p>
            <a:r>
              <a:rPr lang="tr-TR" dirty="0" smtClean="0"/>
              <a:t> ✔ İnsanların daha önce yaşanmış olaylardan ders almaları, </a:t>
            </a:r>
          </a:p>
          <a:p>
            <a:r>
              <a:rPr lang="tr-TR" dirty="0" smtClean="0"/>
              <a:t>✔ Bizden önce yaşamış olanların yaptıkları hataları tekrarlamamamız,</a:t>
            </a:r>
          </a:p>
          <a:p>
            <a:r>
              <a:rPr lang="tr-TR" dirty="0" smtClean="0"/>
              <a:t> ✔ Peygamberlerin hayatlarını kendimize örnek almamızdır.</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686172" cy="5368940"/>
          </a:xfrm>
        </p:spPr>
        <p:txBody>
          <a:bodyPr/>
          <a:lstStyle/>
          <a:p>
            <a:r>
              <a:rPr lang="tr-TR" dirty="0" smtClean="0"/>
              <a:t>KISSADAN HİSSE NE DEMEK?</a:t>
            </a:r>
            <a:endParaRPr lang="tr-TR" dirty="0"/>
          </a:p>
        </p:txBody>
      </p:sp>
      <p:sp>
        <p:nvSpPr>
          <p:cNvPr id="7" name="6 Komut Düğmesi: Yardım">
            <a:hlinkClick r:id="" action="ppaction://noaction" highlightClick="1"/>
          </p:cNvPr>
          <p:cNvSpPr/>
          <p:nvPr/>
        </p:nvSpPr>
        <p:spPr>
          <a:xfrm>
            <a:off x="4714876" y="928670"/>
            <a:ext cx="3429024" cy="4714908"/>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Katlanmış Nesne"/>
          <p:cNvSpPr/>
          <p:nvPr/>
        </p:nvSpPr>
        <p:spPr>
          <a:xfrm>
            <a:off x="214282" y="1142984"/>
            <a:ext cx="5500726" cy="5500726"/>
          </a:xfrm>
          <a:prstGeom prst="foldedCorner">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 name="1 Başlık"/>
          <p:cNvSpPr>
            <a:spLocks noGrp="1"/>
          </p:cNvSpPr>
          <p:nvPr>
            <p:ph type="title"/>
          </p:nvPr>
        </p:nvSpPr>
        <p:spPr>
          <a:xfrm>
            <a:off x="500034" y="0"/>
            <a:ext cx="8229600" cy="1143000"/>
          </a:xfrm>
        </p:spPr>
        <p:txBody>
          <a:bodyPr/>
          <a:lstStyle/>
          <a:p>
            <a:r>
              <a:rPr lang="tr-TR" dirty="0" smtClean="0"/>
              <a:t>Hz. ADEM</a:t>
            </a:r>
            <a:endParaRPr lang="tr-TR" dirty="0"/>
          </a:p>
        </p:txBody>
      </p:sp>
      <p:sp>
        <p:nvSpPr>
          <p:cNvPr id="3" name="2 İçerik Yer Tutucusu"/>
          <p:cNvSpPr>
            <a:spLocks noGrp="1"/>
          </p:cNvSpPr>
          <p:nvPr>
            <p:ph idx="1"/>
          </p:nvPr>
        </p:nvSpPr>
        <p:spPr>
          <a:xfrm>
            <a:off x="428596" y="1571612"/>
            <a:ext cx="5429288" cy="4554551"/>
          </a:xfrm>
        </p:spPr>
        <p:txBody>
          <a:bodyPr>
            <a:normAutofit fontScale="85000" lnSpcReduction="10000"/>
          </a:bodyPr>
          <a:lstStyle/>
          <a:p>
            <a:r>
              <a:rPr lang="tr-TR" dirty="0" smtClean="0"/>
              <a:t>Çok eski zamanlarda dünyada hiç kimse yaşamıyordu. İnsanlar yoktu; ağaçlar, denizler, dağlar, nehirler, hayvanlar yoktu. </a:t>
            </a:r>
          </a:p>
          <a:p>
            <a:r>
              <a:rPr lang="tr-TR" dirty="0" smtClean="0"/>
              <a:t>Yüce Allah (c.c.) yeryüzünde hayat olmasını istedi. Bunu yapmak O’nun için çok kolaydı, çünkü O’nun sonsuz gücü ve kudreti bulunmaktadır. </a:t>
            </a:r>
          </a:p>
          <a:p>
            <a:r>
              <a:rPr lang="tr-TR" dirty="0" smtClean="0"/>
              <a:t>Böylece önce dünyayı canlıların yaşayabileceği hâle getirdi. </a:t>
            </a:r>
            <a:endParaRPr lang="tr-TR" dirty="0"/>
          </a:p>
        </p:txBody>
      </p:sp>
      <p:pic>
        <p:nvPicPr>
          <p:cNvPr id="6146" name="Picture 2" descr="Şelale Orman ve Yeşillik Manzarası Kanvas Tablo | ARTTABLO"/>
          <p:cNvPicPr>
            <a:picLocks noChangeAspect="1" noChangeArrowheads="1"/>
          </p:cNvPicPr>
          <p:nvPr/>
        </p:nvPicPr>
        <p:blipFill>
          <a:blip r:embed="rId2" cstate="print"/>
          <a:srcRect/>
          <a:stretch>
            <a:fillRect/>
          </a:stretch>
        </p:blipFill>
        <p:spPr bwMode="auto">
          <a:xfrm>
            <a:off x="5857884" y="1928802"/>
            <a:ext cx="3075764" cy="293050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Katlanmış Nesne"/>
          <p:cNvSpPr/>
          <p:nvPr/>
        </p:nvSpPr>
        <p:spPr>
          <a:xfrm>
            <a:off x="3786182" y="1000108"/>
            <a:ext cx="5072098" cy="5072098"/>
          </a:xfrm>
          <a:prstGeom prst="foldedCorner">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4071934" y="1214423"/>
            <a:ext cx="4786346" cy="4429156"/>
          </a:xfrm>
        </p:spPr>
        <p:txBody>
          <a:bodyPr>
            <a:normAutofit fontScale="92500"/>
          </a:bodyPr>
          <a:lstStyle/>
          <a:p>
            <a:r>
              <a:rPr lang="tr-TR" dirty="0" smtClean="0"/>
              <a:t>Önce yeryüzü yaratılmıştır. Yeryüzünün iklim şartları, suyu, havası, ağaçları, çiçekleri, kuşları, bulutları, yağmurları, gecesi, gündüzü sonra bu şartlara uyum sağlayabilecek insanı yaratmıştır. </a:t>
            </a:r>
            <a:endParaRPr lang="tr-TR" dirty="0"/>
          </a:p>
        </p:txBody>
      </p:sp>
      <p:pic>
        <p:nvPicPr>
          <p:cNvPr id="5122" name="Picture 2" descr="Kuşlardan İlham Alan 22 Şiir Dizesi - onedio.com"/>
          <p:cNvPicPr>
            <a:picLocks noChangeAspect="1" noChangeArrowheads="1"/>
          </p:cNvPicPr>
          <p:nvPr/>
        </p:nvPicPr>
        <p:blipFill>
          <a:blip r:embed="rId2" cstate="print"/>
          <a:srcRect/>
          <a:stretch>
            <a:fillRect/>
          </a:stretch>
        </p:blipFill>
        <p:spPr bwMode="auto">
          <a:xfrm>
            <a:off x="0" y="2285992"/>
            <a:ext cx="3714776"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Katlanmış Nesne"/>
          <p:cNvSpPr/>
          <p:nvPr/>
        </p:nvSpPr>
        <p:spPr>
          <a:xfrm>
            <a:off x="357158" y="285728"/>
            <a:ext cx="8286808" cy="3714776"/>
          </a:xfrm>
          <a:prstGeom prst="foldedCorner">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428596" y="428604"/>
            <a:ext cx="8229600" cy="5126055"/>
          </a:xfrm>
        </p:spPr>
        <p:txBody>
          <a:bodyPr/>
          <a:lstStyle/>
          <a:p>
            <a:r>
              <a:rPr lang="tr-TR" dirty="0" smtClean="0"/>
              <a:t> Allah (c.c.), Hz. Âdem’i (a.s.) toprak ve sudan yarattı. Daha sonra ruhundan üfleyerek ona can verdi. </a:t>
            </a:r>
          </a:p>
          <a:p>
            <a:r>
              <a:rPr lang="tr-TR" dirty="0" smtClean="0"/>
              <a:t> İlk insan Hz. Adem (a.s.)’</a:t>
            </a:r>
            <a:r>
              <a:rPr lang="tr-TR" dirty="0" err="1" smtClean="0"/>
              <a:t>dir</a:t>
            </a:r>
            <a:r>
              <a:rPr lang="tr-TR" dirty="0" smtClean="0"/>
              <a:t> ve o bir peygamberdir. Hz. Adem (a.s.), peygamber olmasından dolayı ona vahiy gelmiştir ve kendisine kitap indirilmiştir.</a:t>
            </a:r>
          </a:p>
          <a:p>
            <a:endParaRPr lang="tr-TR" dirty="0"/>
          </a:p>
        </p:txBody>
      </p:sp>
      <p:pic>
        <p:nvPicPr>
          <p:cNvPr id="4098" name="Picture 2" descr="Peygamberlerin Hayatı: Âdem Aleyhisselâm - Ramazan - İmsakiye"/>
          <p:cNvPicPr>
            <a:picLocks noChangeAspect="1" noChangeArrowheads="1"/>
          </p:cNvPicPr>
          <p:nvPr/>
        </p:nvPicPr>
        <p:blipFill>
          <a:blip r:embed="rId2" cstate="print"/>
          <a:srcRect/>
          <a:stretch>
            <a:fillRect/>
          </a:stretch>
        </p:blipFill>
        <p:spPr bwMode="auto">
          <a:xfrm>
            <a:off x="2571736" y="4071942"/>
            <a:ext cx="3873971" cy="2607737"/>
          </a:xfrm>
          <a:prstGeom prst="ellipse">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Katlanmış Nesne"/>
          <p:cNvSpPr/>
          <p:nvPr/>
        </p:nvSpPr>
        <p:spPr>
          <a:xfrm>
            <a:off x="214282" y="428604"/>
            <a:ext cx="8572560" cy="5857916"/>
          </a:xfrm>
          <a:prstGeom prst="foldedCorner">
            <a:avLst/>
          </a:prstGeom>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428596" y="714356"/>
            <a:ext cx="8229600" cy="5697559"/>
          </a:xfrm>
        </p:spPr>
        <p:txBody>
          <a:bodyPr>
            <a:normAutofit/>
          </a:bodyPr>
          <a:lstStyle/>
          <a:p>
            <a:r>
              <a:rPr lang="tr-TR" dirty="0" smtClean="0"/>
              <a:t>Daha sonra: “Allah, Âdem’e bütün varlıkların isimlerini öğretti. Sonra onları meleklere göstererek, ‘Eğer doğru söyleyenler iseniz, haydi bana bunların isimlerini bildirin.’ dedi. </a:t>
            </a:r>
          </a:p>
          <a:p>
            <a:r>
              <a:rPr lang="tr-TR" dirty="0" smtClean="0"/>
              <a:t>Melekler, ‘Seni bütün eksikliklerden uzak tutarız. Senin bize öğrettiklerinden başka bizim hiçbir bilgimiz yoktur. Şüphesiz her şeyi hakkıyla bilen, her şeyi hikmetle yapan sensin.’ dediler.</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Katlanmış Nesne"/>
          <p:cNvSpPr/>
          <p:nvPr/>
        </p:nvSpPr>
        <p:spPr>
          <a:xfrm>
            <a:off x="1857356" y="785794"/>
            <a:ext cx="6215106" cy="5643602"/>
          </a:xfrm>
          <a:prstGeom prst="foldedCorner">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2000232" y="1214422"/>
            <a:ext cx="5043494" cy="4525963"/>
          </a:xfrm>
        </p:spPr>
        <p:txBody>
          <a:bodyPr>
            <a:normAutofit fontScale="77500" lnSpcReduction="20000"/>
          </a:bodyPr>
          <a:lstStyle/>
          <a:p>
            <a:r>
              <a:rPr lang="tr-TR" dirty="0" smtClean="0"/>
              <a:t>Bunun üzerine Rabbimiz orada bulunanlardan Hz. Adem’e saygı göstermelerini ve secde etmelerini istedi.</a:t>
            </a:r>
          </a:p>
          <a:p>
            <a:r>
              <a:rPr lang="tr-TR" dirty="0" smtClean="0"/>
              <a:t>İblis (şeytan) bu emre karşı geldi ve kibirlendi.</a:t>
            </a:r>
          </a:p>
          <a:p>
            <a:r>
              <a:rPr lang="tr-TR" dirty="0" smtClean="0"/>
              <a:t>Ben ateşten yaratıldım o ise çamurdan dedi.</a:t>
            </a:r>
          </a:p>
          <a:p>
            <a:r>
              <a:rPr lang="tr-TR" dirty="0" smtClean="0"/>
              <a:t>Şeytan Allah’ın emrine karşı geldiği için rahmetten ve nimetlerden mahrum edilmişti.</a:t>
            </a:r>
          </a:p>
          <a:p>
            <a:r>
              <a:rPr lang="tr-TR" dirty="0" smtClean="0"/>
              <a:t>Ve şeytan Allah’tan bir süre istedi.</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eşgen"/>
          <p:cNvSpPr/>
          <p:nvPr/>
        </p:nvSpPr>
        <p:spPr>
          <a:xfrm>
            <a:off x="214282" y="357166"/>
            <a:ext cx="8929718" cy="5500726"/>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457200" y="1000109"/>
            <a:ext cx="7043758" cy="4214842"/>
          </a:xfrm>
        </p:spPr>
        <p:txBody>
          <a:bodyPr>
            <a:normAutofit fontScale="92500"/>
          </a:bodyPr>
          <a:lstStyle/>
          <a:p>
            <a:r>
              <a:rPr lang="tr-TR" dirty="0" smtClean="0"/>
              <a:t>Şeytan, kendisine verilen sürede insanları kötülüklere yönlendirmeyi istedi. </a:t>
            </a:r>
          </a:p>
          <a:p>
            <a:r>
              <a:rPr lang="tr-TR" dirty="0" smtClean="0"/>
              <a:t>Onlara iyilikleri kötü, kötülükleri güzel göstereceğini, insanları günahlara düşüreceğini söyledi.</a:t>
            </a:r>
          </a:p>
          <a:p>
            <a:r>
              <a:rPr lang="tr-TR" dirty="0" smtClean="0"/>
              <a:t>Şeytan kendisine yoldaş arayacaktı. Kendi düştüğü uçuruma başkalarını da düşürecekti.</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kış Çizelgesi: Önceden Tanımlı İşlem"/>
          <p:cNvSpPr/>
          <p:nvPr/>
        </p:nvSpPr>
        <p:spPr>
          <a:xfrm>
            <a:off x="642910" y="642918"/>
            <a:ext cx="8001056" cy="5857916"/>
          </a:xfrm>
          <a:prstGeom prst="flowChartPredefinedProcess">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1714480" y="857233"/>
            <a:ext cx="5857916" cy="5429287"/>
          </a:xfrm>
        </p:spPr>
        <p:txBody>
          <a:bodyPr>
            <a:normAutofit/>
          </a:bodyPr>
          <a:lstStyle/>
          <a:p>
            <a:r>
              <a:rPr lang="tr-TR" dirty="0" smtClean="0"/>
              <a:t>Ama Allah (c.c.) ona şöyle seslendi:</a:t>
            </a:r>
          </a:p>
          <a:p>
            <a:r>
              <a:rPr lang="tr-TR" dirty="0" smtClean="0"/>
              <a:t>— “Şurası muhakkak ki, benim (ihlâslı) kullarım üzerinde senin hiçbir ağırlığın olmayacaktır. (Onları) koruyucu olarak Rabbin yeter.” </a:t>
            </a:r>
          </a:p>
          <a:p>
            <a:r>
              <a:rPr lang="tr-TR" dirty="0" smtClean="0"/>
              <a:t>Yani Allah’ın yolunda olanlara şeytanın bir etkisi olamaz.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Sağ Ok"/>
          <p:cNvSpPr/>
          <p:nvPr/>
        </p:nvSpPr>
        <p:spPr>
          <a:xfrm>
            <a:off x="500034" y="5000636"/>
            <a:ext cx="8001056" cy="18573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7" name="6 Sağ Ok"/>
          <p:cNvSpPr/>
          <p:nvPr/>
        </p:nvSpPr>
        <p:spPr>
          <a:xfrm>
            <a:off x="714348" y="4357694"/>
            <a:ext cx="5715040" cy="92869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6" name="5 Sağ Ok"/>
          <p:cNvSpPr/>
          <p:nvPr/>
        </p:nvSpPr>
        <p:spPr>
          <a:xfrm>
            <a:off x="857224" y="3286124"/>
            <a:ext cx="5572164" cy="128588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5" name="4 Sağ Ok"/>
          <p:cNvSpPr/>
          <p:nvPr/>
        </p:nvSpPr>
        <p:spPr>
          <a:xfrm>
            <a:off x="785786" y="2285992"/>
            <a:ext cx="4786346" cy="121444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4" name="3 Sağ Ok"/>
          <p:cNvSpPr/>
          <p:nvPr/>
        </p:nvSpPr>
        <p:spPr>
          <a:xfrm>
            <a:off x="857224" y="1285860"/>
            <a:ext cx="4786346" cy="121444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457200" y="1000108"/>
            <a:ext cx="8686800" cy="5643602"/>
          </a:xfrm>
        </p:spPr>
        <p:txBody>
          <a:bodyPr>
            <a:normAutofit fontScale="92500" lnSpcReduction="10000"/>
          </a:bodyPr>
          <a:lstStyle/>
          <a:p>
            <a:endParaRPr lang="tr-TR" dirty="0" smtClean="0"/>
          </a:p>
          <a:p>
            <a:pPr>
              <a:buNone/>
            </a:pPr>
            <a:r>
              <a:rPr lang="tr-TR" dirty="0" smtClean="0"/>
              <a:t>    </a:t>
            </a:r>
            <a:r>
              <a:rPr lang="tr-TR" dirty="0" err="1" smtClean="0"/>
              <a:t>Kur’an</a:t>
            </a:r>
            <a:r>
              <a:rPr lang="tr-TR" dirty="0" smtClean="0"/>
              <a:t> bir yol göstericidir.</a:t>
            </a:r>
          </a:p>
          <a:p>
            <a:endParaRPr lang="tr-TR" dirty="0" smtClean="0"/>
          </a:p>
          <a:p>
            <a:pPr>
              <a:buNone/>
            </a:pPr>
            <a:r>
              <a:rPr lang="tr-TR" dirty="0" smtClean="0"/>
              <a:t>    </a:t>
            </a:r>
            <a:r>
              <a:rPr lang="tr-TR" dirty="0" err="1" smtClean="0"/>
              <a:t>Kur’an</a:t>
            </a:r>
            <a:r>
              <a:rPr lang="tr-TR" dirty="0" smtClean="0"/>
              <a:t> hayatımızı anlamlandırır.</a:t>
            </a:r>
          </a:p>
          <a:p>
            <a:pPr>
              <a:buNone/>
            </a:pPr>
            <a:endParaRPr lang="tr-TR" dirty="0" smtClean="0"/>
          </a:p>
          <a:p>
            <a:pPr>
              <a:buNone/>
            </a:pPr>
            <a:r>
              <a:rPr lang="tr-TR" dirty="0" smtClean="0"/>
              <a:t>     </a:t>
            </a:r>
            <a:r>
              <a:rPr lang="tr-TR" dirty="0" err="1" smtClean="0"/>
              <a:t>Kur’an</a:t>
            </a:r>
            <a:r>
              <a:rPr lang="tr-TR" dirty="0" smtClean="0"/>
              <a:t> bize doğruyu emreder.</a:t>
            </a:r>
          </a:p>
          <a:p>
            <a:pPr>
              <a:buNone/>
            </a:pPr>
            <a:endParaRPr lang="tr-TR" dirty="0" smtClean="0"/>
          </a:p>
          <a:p>
            <a:pPr>
              <a:buNone/>
            </a:pPr>
            <a:r>
              <a:rPr lang="tr-TR" dirty="0" smtClean="0"/>
              <a:t>    </a:t>
            </a:r>
            <a:r>
              <a:rPr lang="tr-TR" dirty="0" err="1" smtClean="0"/>
              <a:t>Kur’an</a:t>
            </a:r>
            <a:r>
              <a:rPr lang="tr-TR" dirty="0" smtClean="0"/>
              <a:t> bir rehberdir.</a:t>
            </a:r>
          </a:p>
          <a:p>
            <a:pPr>
              <a:buNone/>
            </a:pPr>
            <a:endParaRPr lang="tr-TR" dirty="0" smtClean="0"/>
          </a:p>
          <a:p>
            <a:pPr>
              <a:buNone/>
            </a:pPr>
            <a:r>
              <a:rPr lang="tr-TR" dirty="0" smtClean="0"/>
              <a:t>Kuran’da bulunan örnekler bizim ders çıkarmamıza yardımcı olur.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p:cNvSpPr/>
          <p:nvPr/>
        </p:nvSpPr>
        <p:spPr>
          <a:xfrm>
            <a:off x="214282" y="214290"/>
            <a:ext cx="8929718" cy="6357982"/>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1357290" y="1571612"/>
            <a:ext cx="6858048" cy="3500463"/>
          </a:xfrm>
        </p:spPr>
        <p:txBody>
          <a:bodyPr>
            <a:normAutofit fontScale="77500" lnSpcReduction="20000"/>
          </a:bodyPr>
          <a:lstStyle/>
          <a:p>
            <a:r>
              <a:rPr lang="tr-TR" dirty="0" smtClean="0"/>
              <a:t>Hz. Âdem yalnızdı. Allah (c.c.) onun bu yalnızlığını giderecekti. Kendisi ile huzur bulacağı eşi-</a:t>
            </a:r>
          </a:p>
          <a:p>
            <a:r>
              <a:rPr lang="tr-TR" dirty="0" err="1" smtClean="0"/>
              <a:t>ni</a:t>
            </a:r>
            <a:r>
              <a:rPr lang="tr-TR" dirty="0" smtClean="0"/>
              <a:t>, yani Hz. Havva’yı yarattı. Artık evrende iki insan vardı. Allah (c.c.) onlara emrini bildirdi:</a:t>
            </a:r>
          </a:p>
          <a:p>
            <a:endParaRPr lang="tr-TR" dirty="0" smtClean="0"/>
          </a:p>
          <a:p>
            <a:r>
              <a:rPr lang="tr-TR" dirty="0" smtClean="0"/>
              <a:t>— Ey Âdem! Sen ve eşin beraberce cennette yaşayın. Orada olanlardan istediğiniz kadar bol</a:t>
            </a:r>
          </a:p>
          <a:p>
            <a:r>
              <a:rPr lang="tr-TR" dirty="0" smtClean="0"/>
              <a:t>bol yiyin. Yalnız şu ağaca yaklaşmayın, yoksa günah işleyerek kendinize zulmetmiş olursunuz.</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57158" y="142852"/>
            <a:ext cx="8501122" cy="38576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500034" y="428604"/>
            <a:ext cx="8072494" cy="3357586"/>
          </a:xfrm>
        </p:spPr>
        <p:txBody>
          <a:bodyPr>
            <a:normAutofit fontScale="85000" lnSpcReduction="10000"/>
          </a:bodyPr>
          <a:lstStyle/>
          <a:p>
            <a:r>
              <a:rPr lang="tr-TR" dirty="0" smtClean="0"/>
              <a:t>Ama şeytan Hz. Adem’e doğru gelerek Rabbinizin sizi bu ağaçtan yemeyi yasaklaması; melek olmanız ya da burada temelli kalmanızı önlemek içindir. Doğrusu ben size öğüt veren birisiyim, diyerek yemin etti.</a:t>
            </a:r>
          </a:p>
          <a:p>
            <a:r>
              <a:rPr lang="tr-TR" dirty="0" smtClean="0"/>
              <a:t>Hz. Adem ve Hz. Havva önce şeytana inanmadılar ama sonra  şeytanın kendilerine düşman olduğunu unutmuşlardı. “Şu ağaca yaklaşmayın”, emrini dikkate almamışlardı. Yasak meyveden yemişlerdi. </a:t>
            </a:r>
            <a:endParaRPr lang="tr-TR" dirty="0"/>
          </a:p>
        </p:txBody>
      </p:sp>
      <p:pic>
        <p:nvPicPr>
          <p:cNvPr id="48130" name="Picture 2" descr="Kadın kelimesiyle eş anlamlı, hayatı simgeliyor: Kayın ağacı | AİMSAD  Dergisi"/>
          <p:cNvPicPr>
            <a:picLocks noChangeAspect="1" noChangeArrowheads="1"/>
          </p:cNvPicPr>
          <p:nvPr/>
        </p:nvPicPr>
        <p:blipFill>
          <a:blip r:embed="rId2" cstate="print"/>
          <a:srcRect/>
          <a:stretch>
            <a:fillRect/>
          </a:stretch>
        </p:blipFill>
        <p:spPr bwMode="auto">
          <a:xfrm>
            <a:off x="2714612" y="3857628"/>
            <a:ext cx="3942914" cy="250188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Katlanmış Nesne"/>
          <p:cNvSpPr/>
          <p:nvPr/>
        </p:nvSpPr>
        <p:spPr>
          <a:xfrm>
            <a:off x="857224" y="857232"/>
            <a:ext cx="7858180" cy="5143536"/>
          </a:xfrm>
          <a:prstGeom prst="foldedCorner">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3" name="2 İçerik Yer Tutucusu"/>
          <p:cNvSpPr>
            <a:spLocks noGrp="1"/>
          </p:cNvSpPr>
          <p:nvPr>
            <p:ph idx="1"/>
          </p:nvPr>
        </p:nvSpPr>
        <p:spPr/>
        <p:txBody>
          <a:bodyPr/>
          <a:lstStyle/>
          <a:p>
            <a:pPr lvl="1"/>
            <a:r>
              <a:rPr lang="tr-TR" dirty="0" smtClean="0"/>
              <a:t>Bunun üzerine yaptıkları hatalardan dolayı Hz. Adem ve Hz. Havva cennetten çıkarılıp yeryüzüne gönderilmişlerdir.</a:t>
            </a:r>
          </a:p>
          <a:p>
            <a:pPr lvl="1"/>
            <a:r>
              <a:rPr lang="tr-TR" dirty="0" smtClean="0"/>
              <a:t>Onlar orada hatalarını anlayıp </a:t>
            </a:r>
            <a:r>
              <a:rPr lang="tr-TR" dirty="0" err="1" smtClean="0"/>
              <a:t>Rabblerinden</a:t>
            </a:r>
            <a:r>
              <a:rPr lang="tr-TR" dirty="0" smtClean="0"/>
              <a:t> bağışlanma dileyip tövbe etmişlerdir.</a:t>
            </a:r>
          </a:p>
          <a:p>
            <a:pPr lvl="1"/>
            <a:r>
              <a:rPr lang="tr-TR" dirty="0" smtClean="0"/>
              <a:t>Merhametlilerin en merhametlisi olan Yüce Allah Hz. Adem ve Havva’yı bağışlamıştır.</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p:cNvSpPr/>
          <p:nvPr/>
        </p:nvSpPr>
        <p:spPr>
          <a:xfrm>
            <a:off x="571472" y="214290"/>
            <a:ext cx="8358246" cy="121444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2" name="1 Başlık"/>
          <p:cNvSpPr>
            <a:spLocks noGrp="1"/>
          </p:cNvSpPr>
          <p:nvPr>
            <p:ph type="title"/>
          </p:nvPr>
        </p:nvSpPr>
        <p:spPr/>
        <p:txBody>
          <a:bodyPr>
            <a:normAutofit fontScale="90000"/>
          </a:bodyPr>
          <a:lstStyle/>
          <a:p>
            <a:r>
              <a:rPr lang="tr-TR" dirty="0" smtClean="0"/>
              <a:t>Hz. Adem’in Çocukları: Habil ve Kabil</a:t>
            </a:r>
            <a:endParaRPr lang="tr-TR" dirty="0"/>
          </a:p>
        </p:txBody>
      </p:sp>
      <p:sp>
        <p:nvSpPr>
          <p:cNvPr id="3" name="2 İçerik Yer Tutucusu"/>
          <p:cNvSpPr>
            <a:spLocks noGrp="1"/>
          </p:cNvSpPr>
          <p:nvPr>
            <p:ph idx="1"/>
          </p:nvPr>
        </p:nvSpPr>
        <p:spPr/>
        <p:txBody>
          <a:bodyPr>
            <a:normAutofit fontScale="92500"/>
          </a:bodyPr>
          <a:lstStyle/>
          <a:p>
            <a:r>
              <a:rPr lang="tr-TR" dirty="0" smtClean="0"/>
              <a:t>Âdem ile eşi bu emirden sonra yeryüzünde yaşamaya başladılar. Mutlu bir aile hayatları devam ederken Allah’a (c.c.) kendilerine iyi bir evlat vermesi için yalvardılar.</a:t>
            </a:r>
            <a:br>
              <a:rPr lang="tr-TR" dirty="0" smtClean="0"/>
            </a:br>
            <a:r>
              <a:rPr lang="tr-TR" dirty="0" smtClean="0"/>
              <a:t>Allah (c.c.), ikisine kız ve erkek çocuklar lütfetti.</a:t>
            </a:r>
          </a:p>
          <a:p>
            <a:r>
              <a:rPr lang="tr-TR" dirty="0" smtClean="0"/>
              <a:t>Yeryüzünde insanlar çoğaldı. İlk insan Hz. Âdem, ilk peygamber de oldu. Âdem (a.s.) gittikçe çoğalan neslini Allah’tan (c.c.) aldığı emirlerle eğitmeye, yönetmeye çalışıyordu.</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357158" y="428604"/>
            <a:ext cx="8501122" cy="5572164"/>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457200" y="642918"/>
            <a:ext cx="8229600" cy="5483245"/>
          </a:xfrm>
        </p:spPr>
        <p:txBody>
          <a:bodyPr/>
          <a:lstStyle/>
          <a:p>
            <a:r>
              <a:rPr lang="tr-TR" dirty="0" smtClean="0"/>
              <a:t>Şeytan, iki kardeş arasına kin ve düşmanlık tohumlarını ekmeye başlamıştı.</a:t>
            </a:r>
          </a:p>
          <a:p>
            <a:r>
              <a:rPr lang="tr-TR" dirty="0" smtClean="0"/>
              <a:t>Büyük olan Kabil daha sert mizaçlıydı ve toprak işleriyle uğraşırdı.</a:t>
            </a:r>
          </a:p>
          <a:p>
            <a:r>
              <a:rPr lang="tr-TR" dirty="0" smtClean="0"/>
              <a:t>Küçük oğlu Habil ise yumuşak mizaçlı ve hayvancılık işleri ile meşguldü.</a:t>
            </a:r>
          </a:p>
          <a:p>
            <a:r>
              <a:rPr lang="tr-TR" dirty="0" smtClean="0"/>
              <a:t>Bir gün Hz. Adem iki oğlundan da Allah için bir kurban bağışlamalarını istedi.</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Katlanmış Nesne"/>
          <p:cNvSpPr/>
          <p:nvPr/>
        </p:nvSpPr>
        <p:spPr>
          <a:xfrm>
            <a:off x="571472" y="428604"/>
            <a:ext cx="4429156" cy="6072230"/>
          </a:xfrm>
          <a:prstGeom prst="foldedCorner">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457200" y="1071546"/>
            <a:ext cx="4400552" cy="5500726"/>
          </a:xfrm>
        </p:spPr>
        <p:txBody>
          <a:bodyPr>
            <a:normAutofit fontScale="85000" lnSpcReduction="10000"/>
          </a:bodyPr>
          <a:lstStyle/>
          <a:p>
            <a:r>
              <a:rPr lang="tr-TR" dirty="0" smtClean="0"/>
              <a:t>Kabil bir kurban bağışlamak istemezken en kötü şeyleri kurban olarak sundu.</a:t>
            </a:r>
          </a:p>
          <a:p>
            <a:r>
              <a:rPr lang="tr-TR" dirty="0" smtClean="0"/>
              <a:t>Habil ise bu işe çok sevindi ve en güzel hayvanlarından birini kurban olarak sundu.</a:t>
            </a:r>
          </a:p>
          <a:p>
            <a:r>
              <a:rPr lang="tr-TR" dirty="0" smtClean="0"/>
              <a:t>Allah Habil’in kurbanını kabul etti . Kabil kurbanının kabul edilmemesine çok sinirlendi ve şeytanın vesvesesiyle kardeşi Habil’i öldürdü.</a:t>
            </a:r>
            <a:endParaRPr lang="tr-TR" dirty="0"/>
          </a:p>
        </p:txBody>
      </p:sp>
      <p:pic>
        <p:nvPicPr>
          <p:cNvPr id="44034" name="Picture 2" descr="Kurban Bayramı ne zaman? Diyanet İşleri 2020 Kurban Bayramı tarihi | Gündem  Haberleri"/>
          <p:cNvPicPr>
            <a:picLocks noChangeAspect="1" noChangeArrowheads="1"/>
          </p:cNvPicPr>
          <p:nvPr/>
        </p:nvPicPr>
        <p:blipFill>
          <a:blip r:embed="rId2" cstate="print"/>
          <a:srcRect/>
          <a:stretch>
            <a:fillRect/>
          </a:stretch>
        </p:blipFill>
        <p:spPr bwMode="auto">
          <a:xfrm>
            <a:off x="4929190" y="2000240"/>
            <a:ext cx="3482679" cy="254072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Katlanmış Nesne"/>
          <p:cNvSpPr/>
          <p:nvPr/>
        </p:nvSpPr>
        <p:spPr>
          <a:xfrm>
            <a:off x="3857620" y="428604"/>
            <a:ext cx="5143536" cy="5500726"/>
          </a:xfrm>
          <a:prstGeom prst="foldedCorner">
            <a:avLst/>
          </a:prstGeom>
          <a:ln w="76200"/>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4429124" y="785794"/>
            <a:ext cx="4214842" cy="4929222"/>
          </a:xfrm>
        </p:spPr>
        <p:txBody>
          <a:bodyPr>
            <a:normAutofit fontScale="77500" lnSpcReduction="20000"/>
          </a:bodyPr>
          <a:lstStyle/>
          <a:p>
            <a:r>
              <a:rPr lang="tr-TR" dirty="0" smtClean="0"/>
              <a:t>Kabil bu işten çok pişmanlık duydu. Ölen kardeşini ne yapacağını bilemedi. </a:t>
            </a:r>
          </a:p>
          <a:p>
            <a:r>
              <a:rPr lang="tr-TR" dirty="0" smtClean="0"/>
              <a:t>Bunun üzerine Allah oraya yeri eşeleyen bir karga gönderdi.</a:t>
            </a:r>
          </a:p>
          <a:p>
            <a:r>
              <a:rPr lang="tr-TR" dirty="0" smtClean="0"/>
              <a:t>Kâbil, hayvanın ölü bir kargayı toprağa gömdüğünü görünce:</a:t>
            </a:r>
          </a:p>
          <a:p>
            <a:r>
              <a:rPr lang="tr-TR" dirty="0" smtClean="0"/>
              <a:t>—Bana yazıklar olsun! Ben şu karga kadar olup kardeşimin cesedini gömemeyecek kadar </a:t>
            </a:r>
            <a:r>
              <a:rPr lang="tr-TR" dirty="0" err="1" smtClean="0"/>
              <a:t>âcizmiyim</a:t>
            </a:r>
            <a:r>
              <a:rPr lang="tr-TR" dirty="0" smtClean="0"/>
              <a:t>, dedi.</a:t>
            </a:r>
          </a:p>
          <a:p>
            <a:endParaRPr lang="tr-TR" dirty="0"/>
          </a:p>
        </p:txBody>
      </p:sp>
      <p:pic>
        <p:nvPicPr>
          <p:cNvPr id="43010" name="Picture 2" descr="karga - Dünya Sözlük"/>
          <p:cNvPicPr>
            <a:picLocks noChangeAspect="1" noChangeArrowheads="1"/>
          </p:cNvPicPr>
          <p:nvPr/>
        </p:nvPicPr>
        <p:blipFill>
          <a:blip r:embed="rId2" cstate="print"/>
          <a:srcRect/>
          <a:stretch>
            <a:fillRect/>
          </a:stretch>
        </p:blipFill>
        <p:spPr bwMode="auto">
          <a:xfrm>
            <a:off x="1000100" y="1643050"/>
            <a:ext cx="2660058" cy="37147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28596" y="642918"/>
            <a:ext cx="8358246" cy="5143536"/>
          </a:xfrm>
          <a:prstGeom prst="rect">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3" name="2 İçerik Yer Tutucusu"/>
          <p:cNvSpPr>
            <a:spLocks noGrp="1"/>
          </p:cNvSpPr>
          <p:nvPr>
            <p:ph idx="1"/>
          </p:nvPr>
        </p:nvSpPr>
        <p:spPr/>
        <p:txBody>
          <a:bodyPr>
            <a:normAutofit fontScale="92500" lnSpcReduction="10000"/>
          </a:bodyPr>
          <a:lstStyle/>
          <a:p>
            <a:r>
              <a:rPr lang="tr-TR" dirty="0" smtClean="0"/>
              <a:t>Kâbil yeryüzünde cinayet işleyen ilk kişi oldu. Şeytan, Âdem’in evlatlarıyla mücadelesine başlamış ve Kabil’i dolduruşa getirmişti.</a:t>
            </a:r>
          </a:p>
          <a:p>
            <a:r>
              <a:rPr lang="tr-TR" dirty="0" smtClean="0"/>
              <a:t>İlk insan, ilk peygamber, ilk baba, ilk eş olan Hz. Âdem uzun yıllar yaşadı. </a:t>
            </a:r>
          </a:p>
          <a:p>
            <a:r>
              <a:rPr lang="tr-TR" dirty="0" smtClean="0"/>
              <a:t>Yeryüzünde doğruların hakim olması için çalıştı. Bu konuda en büyük destekçisi eşi Hz. Havva oldu. Ancak her insan gibi o da ömrü bittiğinde öldü. Allah’ın (c.c.) selamı ona ve onun yolunda olan tüm insanlara olsun!</a:t>
            </a:r>
          </a:p>
          <a:p>
            <a:pPr>
              <a:buNone/>
            </a:pPr>
            <a:endParaRPr lang="tr-TR"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ey Kaydırma"/>
          <p:cNvSpPr/>
          <p:nvPr/>
        </p:nvSpPr>
        <p:spPr>
          <a:xfrm>
            <a:off x="857224" y="0"/>
            <a:ext cx="7500990" cy="6357958"/>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smtClean="0"/>
              <a:t>“</a:t>
            </a:r>
            <a:r>
              <a:rPr lang="tr-TR" sz="4000" b="1" dirty="0" smtClean="0"/>
              <a:t>O Ramazan ayı ki </a:t>
            </a:r>
            <a:r>
              <a:rPr lang="tr-TR" sz="4000" b="1" dirty="0" err="1" smtClean="0"/>
              <a:t>Kur’an</a:t>
            </a:r>
            <a:r>
              <a:rPr lang="tr-TR" sz="4000" b="1" dirty="0" smtClean="0"/>
              <a:t> o ayda indirilmiştir. (O </a:t>
            </a:r>
            <a:r>
              <a:rPr lang="tr-TR" sz="4000" b="1" dirty="0" err="1" smtClean="0"/>
              <a:t>Kur’an</a:t>
            </a:r>
            <a:r>
              <a:rPr lang="tr-TR" sz="4000" b="1" dirty="0" smtClean="0"/>
              <a:t>) insanları hidayete erdirmek, doğru yolu ve hak ile batılı ayırt eden hükümleri açıklamak üzere indirilmiştir.”</a:t>
            </a:r>
          </a:p>
          <a:p>
            <a:pPr algn="ctr"/>
            <a:r>
              <a:rPr lang="tr-TR" sz="4000" b="1" dirty="0" smtClean="0"/>
              <a:t>Bakara Suresi 185.Ayet</a:t>
            </a:r>
            <a:endParaRPr lang="tr-TR" sz="4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kış Çizelgesi: Sıralı Erişimli Depolama"/>
          <p:cNvSpPr/>
          <p:nvPr/>
        </p:nvSpPr>
        <p:spPr>
          <a:xfrm>
            <a:off x="214282" y="0"/>
            <a:ext cx="8501122" cy="6143644"/>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800" b="1" dirty="0" smtClean="0"/>
              <a:t>“</a:t>
            </a:r>
            <a:r>
              <a:rPr lang="tr-TR" sz="2800" b="1" dirty="0" err="1" smtClean="0"/>
              <a:t>Andolsun</a:t>
            </a:r>
            <a:r>
              <a:rPr lang="tr-TR" sz="2800" b="1" dirty="0" smtClean="0"/>
              <a:t> ki, onların kıssalarında akıl sahipleri için ibret vardır. </a:t>
            </a:r>
            <a:r>
              <a:rPr lang="tr-TR" sz="2800" b="1" dirty="0" err="1" smtClean="0"/>
              <a:t>Kur’an</a:t>
            </a:r>
            <a:r>
              <a:rPr lang="tr-TR" sz="2800" b="1" dirty="0" smtClean="0"/>
              <a:t> uydurulabilecek bir söz değildir. Fakat kendinden öncekileri tasdik eden, her şeyi ayrı ayrı açıklayan ve inanan bir toplum için de bir yol gösterici ve bir rahmettir.</a:t>
            </a:r>
          </a:p>
          <a:p>
            <a:pPr algn="ctr"/>
            <a:endParaRPr lang="tr-TR" sz="2800" b="1" dirty="0" smtClean="0"/>
          </a:p>
          <a:p>
            <a:pPr algn="ctr"/>
            <a:r>
              <a:rPr lang="tr-TR" sz="2800" b="1" dirty="0" smtClean="0"/>
              <a:t> Yusuf Suresi 111. ayet</a:t>
            </a:r>
            <a:endParaRPr lang="tr-TR"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Fotoğraf açıklaması yok."/>
          <p:cNvPicPr>
            <a:picLocks noChangeAspect="1" noChangeArrowheads="1"/>
          </p:cNvPicPr>
          <p:nvPr/>
        </p:nvPicPr>
        <p:blipFill>
          <a:blip r:embed="rId2" cstate="print"/>
          <a:srcRect/>
          <a:stretch>
            <a:fillRect/>
          </a:stretch>
        </p:blipFill>
        <p:spPr bwMode="auto">
          <a:xfrm>
            <a:off x="1357290" y="214290"/>
            <a:ext cx="6500858" cy="64294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kış Çizelgesi: Delikli Teyp"/>
          <p:cNvSpPr/>
          <p:nvPr/>
        </p:nvSpPr>
        <p:spPr>
          <a:xfrm>
            <a:off x="0" y="428604"/>
            <a:ext cx="8643966" cy="5643602"/>
          </a:xfrm>
          <a:prstGeom prst="flowChartPunched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214282" y="1714464"/>
            <a:ext cx="8501122" cy="5143536"/>
          </a:xfrm>
        </p:spPr>
        <p:txBody>
          <a:bodyPr/>
          <a:lstStyle/>
          <a:p>
            <a:r>
              <a:rPr lang="tr-TR" sz="2800" dirty="0" err="1" smtClean="0"/>
              <a:t>Kur’an</a:t>
            </a:r>
            <a:r>
              <a:rPr lang="tr-TR" sz="2800" dirty="0" smtClean="0"/>
              <a:t> Bizim </a:t>
            </a:r>
            <a:r>
              <a:rPr lang="tr-TR" sz="2800" dirty="0" err="1" smtClean="0"/>
              <a:t>ahiret</a:t>
            </a:r>
            <a:r>
              <a:rPr lang="tr-TR" sz="2800" dirty="0" smtClean="0"/>
              <a:t> hayatına hazırlanmamızı sağlar.</a:t>
            </a:r>
          </a:p>
          <a:p>
            <a:r>
              <a:rPr lang="tr-TR" sz="2800" dirty="0" smtClean="0"/>
              <a:t>Bu dünyada güzel şeyler ekip </a:t>
            </a:r>
            <a:r>
              <a:rPr lang="tr-TR" sz="2800" dirty="0" err="1" smtClean="0"/>
              <a:t>ahirette</a:t>
            </a:r>
            <a:r>
              <a:rPr lang="tr-TR" sz="2800" dirty="0" smtClean="0"/>
              <a:t> de güzel şeyler biçebilmemiz yani dünyada yaptığımız iyi şeylerin karşılığını almamız için yapmamız gerekenleri bizlere anlatır.</a:t>
            </a:r>
          </a:p>
          <a:p>
            <a:r>
              <a:rPr lang="tr-TR" sz="2800" dirty="0" err="1" smtClean="0"/>
              <a:t>Kur’an</a:t>
            </a:r>
            <a:r>
              <a:rPr lang="tr-TR" sz="2800" dirty="0" smtClean="0"/>
              <a:t>, Peygamberimiz Hz. Muhammed (s.a.v.)vasıtasıyla bizlere ulaşmıştır.</a:t>
            </a:r>
          </a:p>
          <a:p>
            <a:endParaRPr lang="tr-TR" dirty="0" smtClean="0"/>
          </a:p>
          <a:p>
            <a:endParaRPr lang="tr-TR"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483245"/>
          </a:xfrm>
        </p:spPr>
        <p:txBody>
          <a:bodyPr/>
          <a:lstStyle/>
          <a:p>
            <a:r>
              <a:rPr lang="tr-TR" dirty="0" err="1" smtClean="0"/>
              <a:t>Kur’an</a:t>
            </a:r>
            <a:r>
              <a:rPr lang="tr-TR" dirty="0" smtClean="0"/>
              <a:t> insanları karanlıktan aydınlığa çıkarır, dosdoğru yola iletir.</a:t>
            </a:r>
            <a:endParaRPr lang="tr-TR" dirty="0"/>
          </a:p>
        </p:txBody>
      </p:sp>
      <p:pic>
        <p:nvPicPr>
          <p:cNvPr id="12290" name="Picture 2" descr="https://www.grafimx.com/img.php?src=foto/u14/2016-12-30grfmx49181331f787bec1d9f.jpg&amp;w=262&amp;h=190"/>
          <p:cNvPicPr>
            <a:picLocks noChangeAspect="1" noChangeArrowheads="1"/>
          </p:cNvPicPr>
          <p:nvPr/>
        </p:nvPicPr>
        <p:blipFill>
          <a:blip r:embed="rId2" cstate="print"/>
          <a:srcRect/>
          <a:stretch>
            <a:fillRect/>
          </a:stretch>
        </p:blipFill>
        <p:spPr bwMode="auto">
          <a:xfrm>
            <a:off x="642910" y="2071678"/>
            <a:ext cx="7715304" cy="34290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lstStyle/>
          <a:p>
            <a:r>
              <a:rPr lang="tr-TR" dirty="0" smtClean="0"/>
              <a:t>Allah’a bize verdiği birçok nimet için teşekkür etmeliyiz. </a:t>
            </a:r>
          </a:p>
          <a:p>
            <a:r>
              <a:rPr lang="tr-TR" dirty="0" smtClean="0"/>
              <a:t>Allah’a (c.c.) karşı teşekkür etmenin en güzel yolu O’na karşı olan görevlerimizi yerine getirmemizdir. </a:t>
            </a:r>
          </a:p>
        </p:txBody>
      </p:sp>
      <p:pic>
        <p:nvPicPr>
          <p:cNvPr id="11266" name="Picture 2" descr="Rüyada İbadet Etmek Görmek - Rüyada Görmek"/>
          <p:cNvPicPr>
            <a:picLocks noChangeAspect="1" noChangeArrowheads="1"/>
          </p:cNvPicPr>
          <p:nvPr/>
        </p:nvPicPr>
        <p:blipFill>
          <a:blip r:embed="rId2" cstate="print"/>
          <a:srcRect/>
          <a:stretch>
            <a:fillRect/>
          </a:stretch>
        </p:blipFill>
        <p:spPr bwMode="auto">
          <a:xfrm>
            <a:off x="2928926" y="3214686"/>
            <a:ext cx="4643438" cy="2410718"/>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TotalTime>
  <Words>1355</Words>
  <Application>Microsoft Office PowerPoint</Application>
  <PresentationFormat>Ekran Gösterisi (4:3)</PresentationFormat>
  <Paragraphs>99</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Ofis Teması</vt:lpstr>
      <vt:lpstr>Hadi Kur’an-ı Kerim’i Tanıyalım</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Kur’an Sevgisi</vt:lpstr>
      <vt:lpstr>Slayt 15</vt:lpstr>
      <vt:lpstr>Slayt 16</vt:lpstr>
      <vt:lpstr>Slayt 17</vt:lpstr>
      <vt:lpstr>Slayt 18</vt:lpstr>
      <vt:lpstr>Hadi Kıssaları Öğrenelim !!!</vt:lpstr>
      <vt:lpstr>Slayt 20</vt:lpstr>
      <vt:lpstr>Kıssaların Kur’an’da Yer Almalarının Nedenleri:</vt:lpstr>
      <vt:lpstr>KISSADAN HİSSE NE DEMEK?</vt:lpstr>
      <vt:lpstr>Hz. ADEM</vt:lpstr>
      <vt:lpstr>Slayt 24</vt:lpstr>
      <vt:lpstr>Slayt 25</vt:lpstr>
      <vt:lpstr>Slayt 26</vt:lpstr>
      <vt:lpstr>Slayt 27</vt:lpstr>
      <vt:lpstr>Slayt 28</vt:lpstr>
      <vt:lpstr>Slayt 29</vt:lpstr>
      <vt:lpstr>Slayt 30</vt:lpstr>
      <vt:lpstr>Slayt 31</vt:lpstr>
      <vt:lpstr>Slayt 32</vt:lpstr>
      <vt:lpstr>Hz. Adem’in Çocukları: Habil ve Kabil</vt:lpstr>
      <vt:lpstr>Slayt 34</vt:lpstr>
      <vt:lpstr>Slayt 35</vt:lpstr>
      <vt:lpstr>Slayt 36</vt:lpstr>
      <vt:lpstr>Slayt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Haydi Kur’an-ı Kerim’i Tanıyalım</dc:title>
  <dc:creator>user</dc:creator>
  <cp:lastModifiedBy>Öğretmenler Odası</cp:lastModifiedBy>
  <cp:revision>34</cp:revision>
  <dcterms:created xsi:type="dcterms:W3CDTF">2020-10-06T14:23:54Z</dcterms:created>
  <dcterms:modified xsi:type="dcterms:W3CDTF">2020-11-07T12:32:46Z</dcterms:modified>
</cp:coreProperties>
</file>