
<file path=[Content_Types].xml><?xml version="1.0" encoding="utf-8"?>
<Types xmlns="http://schemas.openxmlformats.org/package/2006/content-types">
  <Override PartName="/ppt/slides/slide29.xml" ContentType="application/vnd.openxmlformats-officedocument.presentationml.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tags/tag29.xml" ContentType="application/vnd.openxmlformats-officedocument.presentationml.tags+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tags/tag16.xml" ContentType="application/vnd.openxmlformats-officedocument.presentationml.tags+xml"/>
  <Override PartName="/ppt/tags/tag18.xml" ContentType="application/vnd.openxmlformats-officedocument.presentationml.tags+xml"/>
  <Override PartName="/ppt/tags/tag27.xml" ContentType="application/vnd.openxmlformats-officedocument.presentationml.tags+xml"/>
  <Override PartName="/ppt/tags/tag36.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tags/tag34.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32.xml" ContentType="application/vnd.openxmlformats-officedocument.presentationml.tag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ppt/tags/tag21.xml" ContentType="application/vnd.openxmlformats-officedocument.presentationml.tags+xml"/>
  <Override PartName="/ppt/tags/tag30.xml" ContentType="application/vnd.openxmlformats-officedocument.presentationml.tag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tags/tag7.xml" ContentType="application/vnd.openxmlformats-officedocument.presentationml.tags+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tags/tag3.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ags/tag19.xml" ContentType="application/vnd.openxmlformats-officedocument.presentationml.tags+xml"/>
  <Override PartName="/ppt/tags/tag28.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tags/tag17.xml" ContentType="application/vnd.openxmlformats-officedocument.presentationml.tags+xml"/>
  <Override PartName="/ppt/tags/tag26.xml" ContentType="application/vnd.openxmlformats-officedocument.presentationml.tags+xml"/>
  <Override PartName="/ppt/tags/tag35.xml" ContentType="application/vnd.openxmlformats-officedocument.presentationml.tags+xml"/>
  <Override PartName="/ppt/slideLayouts/slideLayout10.xml" ContentType="application/vnd.openxmlformats-officedocument.presentationml.slideLayout+xml"/>
  <Default Extension="gif" ContentType="image/gif"/>
  <Override PartName="/ppt/tags/tag15.xml" ContentType="application/vnd.openxmlformats-officedocument.presentationml.tags+xml"/>
  <Override PartName="/ppt/tags/tag24.xml" ContentType="application/vnd.openxmlformats-officedocument.presentationml.tags+xml"/>
  <Override PartName="/ppt/tags/tag33.xml" ContentType="application/vnd.openxmlformats-officedocument.presentationml.tags+xml"/>
  <Override PartName="/ppt/tags/tag13.xml" ContentType="application/vnd.openxmlformats-officedocument.presentationml.tags+xml"/>
  <Override PartName="/ppt/tags/tag22.xml" ContentType="application/vnd.openxmlformats-officedocument.presentationml.tags+xml"/>
  <Override PartName="/ppt/tags/tag31.xml" ContentType="application/vnd.openxmlformats-officedocument.presentationml.tags+xml"/>
  <Override PartName="/ppt/slides/slide8.xml" ContentType="application/vnd.openxmlformats-officedocument.presentationml.slide+xml"/>
  <Override PartName="/ppt/tags/tag11.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tags/tag2.xml" ContentType="application/vnd.openxmlformats-officedocument.presentationml.tags+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6" r:id="rId2"/>
  </p:sldMasterIdLst>
  <p:sldIdLst>
    <p:sldId id="257" r:id="rId3"/>
    <p:sldId id="258" r:id="rId4"/>
    <p:sldId id="262" r:id="rId5"/>
    <p:sldId id="259" r:id="rId6"/>
    <p:sldId id="260" r:id="rId7"/>
    <p:sldId id="289" r:id="rId8"/>
    <p:sldId id="301" r:id="rId9"/>
    <p:sldId id="263" r:id="rId10"/>
    <p:sldId id="264" r:id="rId11"/>
    <p:sldId id="290" r:id="rId12"/>
    <p:sldId id="266" r:id="rId13"/>
    <p:sldId id="267" r:id="rId14"/>
    <p:sldId id="302" r:id="rId15"/>
    <p:sldId id="303" r:id="rId16"/>
    <p:sldId id="279" r:id="rId17"/>
    <p:sldId id="304" r:id="rId18"/>
    <p:sldId id="305" r:id="rId19"/>
    <p:sldId id="306" r:id="rId20"/>
    <p:sldId id="307" r:id="rId21"/>
    <p:sldId id="308" r:id="rId22"/>
    <p:sldId id="309" r:id="rId23"/>
    <p:sldId id="310" r:id="rId24"/>
    <p:sldId id="312" r:id="rId25"/>
    <p:sldId id="311" r:id="rId26"/>
    <p:sldId id="283" r:id="rId27"/>
    <p:sldId id="284" r:id="rId28"/>
    <p:sldId id="285" r:id="rId29"/>
    <p:sldId id="291" r:id="rId30"/>
    <p:sldId id="292" r:id="rId31"/>
    <p:sldId id="299" r:id="rId32"/>
    <p:sldId id="300" r:id="rId33"/>
    <p:sldId id="293" r:id="rId34"/>
    <p:sldId id="294" r:id="rId35"/>
    <p:sldId id="295" r:id="rId36"/>
    <p:sldId id="296" r:id="rId37"/>
    <p:sldId id="297" r:id="rId38"/>
    <p:sldId id="298" r:id="rId39"/>
    <p:sldId id="270" r:id="rId40"/>
    <p:sldId id="286" r:id="rId41"/>
  </p:sldIdLst>
  <p:sldSz cx="12192000" cy="6858000"/>
  <p:notesSz cx="6858000" cy="9144000"/>
  <p:custDataLst>
    <p:tags r:id="rId42"/>
  </p:custDataLst>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481" autoAdjust="0"/>
    <p:restoredTop sz="94660" autoAdjust="0"/>
  </p:normalViewPr>
  <p:slideViewPr>
    <p:cSldViewPr snapToGrid="0">
      <p:cViewPr varScale="1">
        <p:scale>
          <a:sx n="91" d="100"/>
          <a:sy n="91" d="100"/>
        </p:scale>
        <p:origin x="-108" y="-38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gs" Target="tags/tag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914400" y="2130426"/>
            <a:ext cx="103632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Asıl alt başlık stilini düzenlemek için tıklatın</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tr-T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tr-T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86BAF0F-4E7D-4F45-9CD2-DD768013AFBA}" type="slidenum">
              <a:rPr lang="tr-TR">
                <a:solidFill>
                  <a:srgbClr val="000000"/>
                </a:solidFill>
              </a:rPr>
              <a:pPr>
                <a:defRPr/>
              </a:pPr>
              <a:t>‹#›</a:t>
            </a:fld>
            <a:endParaRPr lang="tr-TR">
              <a:solidFill>
                <a:srgbClr val="000000"/>
              </a:solidFill>
            </a:endParaRPr>
          </a:p>
        </p:txBody>
      </p:sp>
    </p:spTree>
    <p:extLst>
      <p:ext uri="{BB962C8B-B14F-4D97-AF65-F5344CB8AC3E}">
        <p14:creationId xmlns="" xmlns:p14="http://schemas.microsoft.com/office/powerpoint/2010/main" val="4066251380"/>
      </p:ext>
    </p:extLst>
  </p:cSld>
  <p:clrMapOvr>
    <a:masterClrMapping/>
  </p:clrMapOvr>
  <mc:AlternateContent xmlns:mc="http://schemas.openxmlformats.org/markup-compatibility/2006">
    <mc:Choice xmlns="" xmlns:p14="http://schemas.microsoft.com/office/powerpoint/2010/main" Requires="p14">
      <p:transition p14:dur="0" advTm="3742"/>
    </mc:Choice>
    <mc:Fallback>
      <p:transition advTm="3742"/>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tr-T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tr-T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4808BE6-C44D-45F4-A33F-EF2F0D57AD32}" type="slidenum">
              <a:rPr lang="tr-TR">
                <a:solidFill>
                  <a:srgbClr val="000000"/>
                </a:solidFill>
              </a:rPr>
              <a:pPr>
                <a:defRPr/>
              </a:pPr>
              <a:t>‹#›</a:t>
            </a:fld>
            <a:endParaRPr lang="tr-TR">
              <a:solidFill>
                <a:srgbClr val="000000"/>
              </a:solidFill>
            </a:endParaRPr>
          </a:p>
        </p:txBody>
      </p:sp>
    </p:spTree>
    <p:extLst>
      <p:ext uri="{BB962C8B-B14F-4D97-AF65-F5344CB8AC3E}">
        <p14:creationId xmlns="" xmlns:p14="http://schemas.microsoft.com/office/powerpoint/2010/main" val="1306558857"/>
      </p:ext>
    </p:extLst>
  </p:cSld>
  <p:clrMapOvr>
    <a:masterClrMapping/>
  </p:clrMapOvr>
  <mc:AlternateContent xmlns:mc="http://schemas.openxmlformats.org/markup-compatibility/2006">
    <mc:Choice xmlns="" xmlns:p14="http://schemas.microsoft.com/office/powerpoint/2010/main" Requires="p14">
      <p:transition p14:dur="0" advTm="3742"/>
    </mc:Choice>
    <mc:Fallback>
      <p:transition advTm="3742"/>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8839200" y="274639"/>
            <a:ext cx="27432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609600" y="274639"/>
            <a:ext cx="80264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tr-T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tr-T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2EE6676-B260-46B5-A963-7F0FCFBB6C1D}" type="slidenum">
              <a:rPr lang="tr-TR">
                <a:solidFill>
                  <a:srgbClr val="000000"/>
                </a:solidFill>
              </a:rPr>
              <a:pPr>
                <a:defRPr/>
              </a:pPr>
              <a:t>‹#›</a:t>
            </a:fld>
            <a:endParaRPr lang="tr-TR">
              <a:solidFill>
                <a:srgbClr val="000000"/>
              </a:solidFill>
            </a:endParaRPr>
          </a:p>
        </p:txBody>
      </p:sp>
    </p:spTree>
    <p:extLst>
      <p:ext uri="{BB962C8B-B14F-4D97-AF65-F5344CB8AC3E}">
        <p14:creationId xmlns="" xmlns:p14="http://schemas.microsoft.com/office/powerpoint/2010/main" val="2421892488"/>
      </p:ext>
    </p:extLst>
  </p:cSld>
  <p:clrMapOvr>
    <a:masterClrMapping/>
  </p:clrMapOvr>
  <mc:AlternateContent xmlns:mc="http://schemas.openxmlformats.org/markup-compatibility/2006">
    <mc:Choice xmlns="" xmlns:p14="http://schemas.microsoft.com/office/powerpoint/2010/main" Requires="p14">
      <p:transition p14:dur="0" advTm="3742"/>
    </mc:Choice>
    <mc:Fallback>
      <p:transition advTm="3742"/>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8 Başlık"/>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16 Alt Başlık"/>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29 Veri Yer Tutucusu"/>
          <p:cNvSpPr>
            <a:spLocks noGrp="1"/>
          </p:cNvSpPr>
          <p:nvPr>
            <p:ph type="dt" sz="half" idx="10"/>
          </p:nvPr>
        </p:nvSpPr>
        <p:spPr/>
        <p:txBody>
          <a:bodyPr/>
          <a:lstStyle/>
          <a:p>
            <a:pPr>
              <a:defRPr/>
            </a:pPr>
            <a:endParaRPr lang="tr-TR"/>
          </a:p>
        </p:txBody>
      </p:sp>
      <p:sp>
        <p:nvSpPr>
          <p:cNvPr id="19" name="18 Altbilgi Yer Tutucusu"/>
          <p:cNvSpPr>
            <a:spLocks noGrp="1"/>
          </p:cNvSpPr>
          <p:nvPr>
            <p:ph type="ftr" sz="quarter" idx="11"/>
          </p:nvPr>
        </p:nvSpPr>
        <p:spPr/>
        <p:txBody>
          <a:bodyPr/>
          <a:lstStyle/>
          <a:p>
            <a:pPr>
              <a:defRPr/>
            </a:pPr>
            <a:endParaRPr lang="tr-TR"/>
          </a:p>
        </p:txBody>
      </p:sp>
      <p:sp>
        <p:nvSpPr>
          <p:cNvPr id="27" name="26 Slayt Numarası Yer Tutucusu"/>
          <p:cNvSpPr>
            <a:spLocks noGrp="1"/>
          </p:cNvSpPr>
          <p:nvPr>
            <p:ph type="sldNum" sz="quarter" idx="12"/>
          </p:nvPr>
        </p:nvSpPr>
        <p:spPr/>
        <p:txBody>
          <a:bodyPr/>
          <a:lstStyle/>
          <a:p>
            <a:pPr>
              <a:defRPr/>
            </a:pPr>
            <a:fld id="{B6C24B63-5E69-45B1-9983-1072FAF2977D}" type="slidenum">
              <a:rPr lang="tr-TR" smtClean="0"/>
              <a:pPr>
                <a:defRPr/>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pPr>
              <a:defRPr/>
            </a:pPr>
            <a:endParaRPr lang="tr-TR"/>
          </a:p>
        </p:txBody>
      </p:sp>
      <p:sp>
        <p:nvSpPr>
          <p:cNvPr id="5" name="4 Altbilgi Yer Tutucusu"/>
          <p:cNvSpPr>
            <a:spLocks noGrp="1"/>
          </p:cNvSpPr>
          <p:nvPr>
            <p:ph type="ftr" sz="quarter" idx="11"/>
          </p:nvPr>
        </p:nvSpPr>
        <p:spPr/>
        <p:txBody>
          <a:bodyPr/>
          <a:lstStyle/>
          <a:p>
            <a:pPr>
              <a:defRPr/>
            </a:pPr>
            <a:endParaRPr lang="tr-TR"/>
          </a:p>
        </p:txBody>
      </p:sp>
      <p:sp>
        <p:nvSpPr>
          <p:cNvPr id="6" name="5 Slayt Numarası Yer Tutucusu"/>
          <p:cNvSpPr>
            <a:spLocks noGrp="1"/>
          </p:cNvSpPr>
          <p:nvPr>
            <p:ph type="sldNum" sz="quarter" idx="12"/>
          </p:nvPr>
        </p:nvSpPr>
        <p:spPr/>
        <p:txBody>
          <a:bodyPr/>
          <a:lstStyle/>
          <a:p>
            <a:pPr>
              <a:defRPr/>
            </a:pPr>
            <a:fld id="{584BADF3-486C-4E07-AA23-699E96847B49}" type="slidenum">
              <a:rPr lang="tr-TR" smtClean="0"/>
              <a:pPr>
                <a:defRPr/>
              </a:pPr>
              <a:t>‹#›</a:t>
            </a:fld>
            <a:endParaRPr lang="tr-T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pPr>
              <a:defRPr/>
            </a:pPr>
            <a:endParaRPr lang="tr-TR"/>
          </a:p>
        </p:txBody>
      </p:sp>
      <p:sp>
        <p:nvSpPr>
          <p:cNvPr id="5" name="4 Altbilgi Yer Tutucusu"/>
          <p:cNvSpPr>
            <a:spLocks noGrp="1"/>
          </p:cNvSpPr>
          <p:nvPr>
            <p:ph type="ftr" sz="quarter" idx="11"/>
          </p:nvPr>
        </p:nvSpPr>
        <p:spPr/>
        <p:txBody>
          <a:bodyPr/>
          <a:lstStyle/>
          <a:p>
            <a:pPr>
              <a:defRPr/>
            </a:pPr>
            <a:endParaRPr lang="tr-TR"/>
          </a:p>
        </p:txBody>
      </p:sp>
      <p:sp>
        <p:nvSpPr>
          <p:cNvPr id="6" name="5 Slayt Numarası Yer Tutucusu"/>
          <p:cNvSpPr>
            <a:spLocks noGrp="1"/>
          </p:cNvSpPr>
          <p:nvPr>
            <p:ph type="sldNum" sz="quarter" idx="12"/>
          </p:nvPr>
        </p:nvSpPr>
        <p:spPr/>
        <p:txBody>
          <a:bodyPr/>
          <a:lstStyle/>
          <a:p>
            <a:pPr>
              <a:defRPr/>
            </a:pPr>
            <a:fld id="{97C1DC18-D995-4443-A667-A4B3925EBF6A}" type="slidenum">
              <a:rPr lang="tr-TR" smtClean="0"/>
              <a:pPr>
                <a:defRPr/>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09600" y="704088"/>
            <a:ext cx="10972800" cy="1143000"/>
          </a:xfrm>
        </p:spPr>
        <p:txBody>
          <a:bodyPr/>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pPr>
              <a:defRPr/>
            </a:pPr>
            <a:endParaRPr lang="tr-TR"/>
          </a:p>
        </p:txBody>
      </p:sp>
      <p:sp>
        <p:nvSpPr>
          <p:cNvPr id="6" name="5 Altbilgi Yer Tutucusu"/>
          <p:cNvSpPr>
            <a:spLocks noGrp="1"/>
          </p:cNvSpPr>
          <p:nvPr>
            <p:ph type="ftr" sz="quarter" idx="11"/>
          </p:nvPr>
        </p:nvSpPr>
        <p:spPr/>
        <p:txBody>
          <a:bodyPr/>
          <a:lstStyle/>
          <a:p>
            <a:pPr>
              <a:defRPr/>
            </a:pPr>
            <a:endParaRPr lang="tr-TR"/>
          </a:p>
        </p:txBody>
      </p:sp>
      <p:sp>
        <p:nvSpPr>
          <p:cNvPr id="7" name="6 Slayt Numarası Yer Tutucusu"/>
          <p:cNvSpPr>
            <a:spLocks noGrp="1"/>
          </p:cNvSpPr>
          <p:nvPr>
            <p:ph type="sldNum" sz="quarter" idx="12"/>
          </p:nvPr>
        </p:nvSpPr>
        <p:spPr/>
        <p:txBody>
          <a:bodyPr/>
          <a:lstStyle/>
          <a:p>
            <a:pPr>
              <a:defRPr/>
            </a:pPr>
            <a:fld id="{1CEB8AEA-900E-44FB-8D8E-F75460DF3BAF}" type="slidenum">
              <a:rPr lang="tr-TR" smtClean="0"/>
              <a:pPr>
                <a:defRPr/>
              </a:pPr>
              <a:t>‹#›</a:t>
            </a:fld>
            <a:endParaRPr lang="tr-T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609600" y="704088"/>
            <a:ext cx="10972800" cy="1143000"/>
          </a:xfrm>
        </p:spPr>
        <p:txBody>
          <a:bodyPr tIns="45720" anchor="b"/>
          <a:lstStyle>
            <a:lvl1pPr>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p>
            <a:pPr>
              <a:defRPr/>
            </a:pPr>
            <a:endParaRPr lang="tr-TR"/>
          </a:p>
        </p:txBody>
      </p:sp>
      <p:sp>
        <p:nvSpPr>
          <p:cNvPr id="8" name="7 Altbilgi Yer Tutucusu"/>
          <p:cNvSpPr>
            <a:spLocks noGrp="1"/>
          </p:cNvSpPr>
          <p:nvPr>
            <p:ph type="ftr" sz="quarter" idx="11"/>
          </p:nvPr>
        </p:nvSpPr>
        <p:spPr/>
        <p:txBody>
          <a:bodyPr/>
          <a:lstStyle/>
          <a:p>
            <a:pPr>
              <a:defRPr/>
            </a:pPr>
            <a:endParaRPr lang="tr-TR"/>
          </a:p>
        </p:txBody>
      </p:sp>
      <p:sp>
        <p:nvSpPr>
          <p:cNvPr id="9" name="8 Slayt Numarası Yer Tutucusu"/>
          <p:cNvSpPr>
            <a:spLocks noGrp="1"/>
          </p:cNvSpPr>
          <p:nvPr>
            <p:ph type="sldNum" sz="quarter" idx="12"/>
          </p:nvPr>
        </p:nvSpPr>
        <p:spPr/>
        <p:txBody>
          <a:bodyPr/>
          <a:lstStyle/>
          <a:p>
            <a:pPr>
              <a:defRPr/>
            </a:pPr>
            <a:fld id="{4D600BBC-8344-4B3B-A406-8C2DC3F7A936}" type="slidenum">
              <a:rPr lang="tr-TR" smtClean="0"/>
              <a:pPr>
                <a:defRPr/>
              </a:pPr>
              <a:t>‹#›</a:t>
            </a:fld>
            <a:endParaRPr lang="tr-T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pPr>
              <a:defRPr/>
            </a:pPr>
            <a:endParaRPr lang="tr-TR"/>
          </a:p>
        </p:txBody>
      </p:sp>
      <p:sp>
        <p:nvSpPr>
          <p:cNvPr id="4" name="3 Altbilgi Yer Tutucusu"/>
          <p:cNvSpPr>
            <a:spLocks noGrp="1"/>
          </p:cNvSpPr>
          <p:nvPr>
            <p:ph type="ftr" sz="quarter" idx="11"/>
          </p:nvPr>
        </p:nvSpPr>
        <p:spPr/>
        <p:txBody>
          <a:bodyPr/>
          <a:lstStyle/>
          <a:p>
            <a:pPr>
              <a:defRPr/>
            </a:pPr>
            <a:endParaRPr lang="tr-TR"/>
          </a:p>
        </p:txBody>
      </p:sp>
      <p:sp>
        <p:nvSpPr>
          <p:cNvPr id="5" name="4 Slayt Numarası Yer Tutucusu"/>
          <p:cNvSpPr>
            <a:spLocks noGrp="1"/>
          </p:cNvSpPr>
          <p:nvPr>
            <p:ph type="sldNum" sz="quarter" idx="12"/>
          </p:nvPr>
        </p:nvSpPr>
        <p:spPr/>
        <p:txBody>
          <a:bodyPr/>
          <a:lstStyle/>
          <a:p>
            <a:pPr>
              <a:defRPr/>
            </a:pPr>
            <a:fld id="{DD961DD6-01DA-433B-975D-F986AF67D9D3}" type="slidenum">
              <a:rPr lang="tr-TR" smtClean="0"/>
              <a:pPr>
                <a:defRPr/>
              </a:pPr>
              <a:t>‹#›</a:t>
            </a:fld>
            <a:endParaRPr lang="tr-T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pPr>
              <a:defRPr/>
            </a:pPr>
            <a:endParaRPr lang="tr-TR"/>
          </a:p>
        </p:txBody>
      </p:sp>
      <p:sp>
        <p:nvSpPr>
          <p:cNvPr id="3" name="2 Altbilgi Yer Tutucusu"/>
          <p:cNvSpPr>
            <a:spLocks noGrp="1"/>
          </p:cNvSpPr>
          <p:nvPr>
            <p:ph type="ftr" sz="quarter" idx="11"/>
          </p:nvPr>
        </p:nvSpPr>
        <p:spPr/>
        <p:txBody>
          <a:bodyPr/>
          <a:lstStyle/>
          <a:p>
            <a:pPr>
              <a:defRPr/>
            </a:pPr>
            <a:endParaRPr lang="tr-TR"/>
          </a:p>
        </p:txBody>
      </p:sp>
      <p:sp>
        <p:nvSpPr>
          <p:cNvPr id="4" name="3 Slayt Numarası Yer Tutucusu"/>
          <p:cNvSpPr>
            <a:spLocks noGrp="1"/>
          </p:cNvSpPr>
          <p:nvPr>
            <p:ph type="sldNum" sz="quarter" idx="12"/>
          </p:nvPr>
        </p:nvSpPr>
        <p:spPr/>
        <p:txBody>
          <a:bodyPr/>
          <a:lstStyle/>
          <a:p>
            <a:pPr>
              <a:defRPr/>
            </a:pPr>
            <a:fld id="{DA47254C-BB99-49BE-9E29-27ADB0462CF2}" type="slidenum">
              <a:rPr lang="tr-TR" smtClean="0"/>
              <a:pPr>
                <a:defRPr/>
              </a:pPr>
              <a:t>‹#›</a:t>
            </a:fld>
            <a:endParaRPr lang="tr-T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pPr>
              <a:defRPr/>
            </a:pPr>
            <a:endParaRPr lang="tr-TR"/>
          </a:p>
        </p:txBody>
      </p:sp>
      <p:sp>
        <p:nvSpPr>
          <p:cNvPr id="6" name="5 Altbilgi Yer Tutucusu"/>
          <p:cNvSpPr>
            <a:spLocks noGrp="1"/>
          </p:cNvSpPr>
          <p:nvPr>
            <p:ph type="ftr" sz="quarter" idx="11"/>
          </p:nvPr>
        </p:nvSpPr>
        <p:spPr/>
        <p:txBody>
          <a:bodyPr/>
          <a:lstStyle/>
          <a:p>
            <a:pPr>
              <a:defRPr/>
            </a:pPr>
            <a:endParaRPr lang="tr-TR"/>
          </a:p>
        </p:txBody>
      </p:sp>
      <p:sp>
        <p:nvSpPr>
          <p:cNvPr id="7" name="6 Slayt Numarası Yer Tutucusu"/>
          <p:cNvSpPr>
            <a:spLocks noGrp="1"/>
          </p:cNvSpPr>
          <p:nvPr>
            <p:ph type="sldNum" sz="quarter" idx="12"/>
          </p:nvPr>
        </p:nvSpPr>
        <p:spPr/>
        <p:txBody>
          <a:bodyPr/>
          <a:lstStyle/>
          <a:p>
            <a:pPr>
              <a:defRPr/>
            </a:pPr>
            <a:fld id="{C5B8316E-B08E-4963-806D-2EC31E786ECD}" type="slidenum">
              <a:rPr lang="tr-TR" smtClean="0"/>
              <a:pPr>
                <a:defRPr/>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tr-T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tr-T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CB88B3A-38AB-4CD7-83E9-B5D8248E033A}" type="slidenum">
              <a:rPr lang="tr-TR">
                <a:solidFill>
                  <a:srgbClr val="000000"/>
                </a:solidFill>
              </a:rPr>
              <a:pPr>
                <a:defRPr/>
              </a:pPr>
              <a:t>‹#›</a:t>
            </a:fld>
            <a:endParaRPr lang="tr-TR">
              <a:solidFill>
                <a:srgbClr val="000000"/>
              </a:solidFill>
            </a:endParaRPr>
          </a:p>
        </p:txBody>
      </p:sp>
    </p:spTree>
    <p:extLst>
      <p:ext uri="{BB962C8B-B14F-4D97-AF65-F5344CB8AC3E}">
        <p14:creationId xmlns="" xmlns:p14="http://schemas.microsoft.com/office/powerpoint/2010/main" val="1375668602"/>
      </p:ext>
    </p:extLst>
  </p:cSld>
  <p:clrMapOvr>
    <a:masterClrMapping/>
  </p:clrMapOvr>
  <mc:AlternateContent xmlns:mc="http://schemas.openxmlformats.org/markup-compatibility/2006">
    <mc:Choice xmlns="" xmlns:p14="http://schemas.microsoft.com/office/powerpoint/2010/main" Requires="p14">
      <p:transition p14:dur="0" advTm="3742"/>
    </mc:Choice>
    <mc:Fallback>
      <p:transition advTm="3742"/>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8 Tek Köşesi Kesik ve Yuvarlatılmış Dikdörtgen"/>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Dik Üçgen"/>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Başlık"/>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3 Metin Yer Tutucusu"/>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pPr>
              <a:defRPr/>
            </a:pPr>
            <a:endParaRPr lang="tr-TR"/>
          </a:p>
        </p:txBody>
      </p:sp>
      <p:sp>
        <p:nvSpPr>
          <p:cNvPr id="6" name="5 Altbilgi Yer Tutucusu"/>
          <p:cNvSpPr>
            <a:spLocks noGrp="1"/>
          </p:cNvSpPr>
          <p:nvPr>
            <p:ph type="ftr" sz="quarter" idx="11"/>
          </p:nvPr>
        </p:nvSpPr>
        <p:spPr/>
        <p:txBody>
          <a:bodyPr/>
          <a:lstStyle/>
          <a:p>
            <a:pPr>
              <a:defRPr/>
            </a:pPr>
            <a:endParaRPr lang="tr-TR"/>
          </a:p>
        </p:txBody>
      </p:sp>
      <p:sp>
        <p:nvSpPr>
          <p:cNvPr id="7" name="6 Slayt Numarası Yer Tutucusu"/>
          <p:cNvSpPr>
            <a:spLocks noGrp="1"/>
          </p:cNvSpPr>
          <p:nvPr>
            <p:ph type="sldNum" sz="quarter" idx="12"/>
          </p:nvPr>
        </p:nvSpPr>
        <p:spPr>
          <a:xfrm>
            <a:off x="10769600" y="6356351"/>
            <a:ext cx="812800" cy="365125"/>
          </a:xfrm>
        </p:spPr>
        <p:txBody>
          <a:bodyPr/>
          <a:lstStyle/>
          <a:p>
            <a:pPr>
              <a:defRPr/>
            </a:pPr>
            <a:fld id="{8D18D98F-3690-41F5-B2A3-9A830A815222}" type="slidenum">
              <a:rPr lang="tr-TR" smtClean="0"/>
              <a:pPr>
                <a:defRPr/>
              </a:pPr>
              <a:t>‹#›</a:t>
            </a:fld>
            <a:endParaRPr lang="tr-TR"/>
          </a:p>
        </p:txBody>
      </p:sp>
      <p:sp>
        <p:nvSpPr>
          <p:cNvPr id="3" name="2 Resim Yer Tutucusu"/>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9 Serbest Form"/>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Serbest Form"/>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pPr>
              <a:defRPr/>
            </a:pPr>
            <a:endParaRPr lang="tr-TR"/>
          </a:p>
        </p:txBody>
      </p:sp>
      <p:sp>
        <p:nvSpPr>
          <p:cNvPr id="5" name="4 Altbilgi Yer Tutucusu"/>
          <p:cNvSpPr>
            <a:spLocks noGrp="1"/>
          </p:cNvSpPr>
          <p:nvPr>
            <p:ph type="ftr" sz="quarter" idx="11"/>
          </p:nvPr>
        </p:nvSpPr>
        <p:spPr/>
        <p:txBody>
          <a:bodyPr/>
          <a:lstStyle/>
          <a:p>
            <a:pPr>
              <a:defRPr/>
            </a:pPr>
            <a:endParaRPr lang="tr-TR"/>
          </a:p>
        </p:txBody>
      </p:sp>
      <p:sp>
        <p:nvSpPr>
          <p:cNvPr id="6" name="5 Slayt Numarası Yer Tutucusu"/>
          <p:cNvSpPr>
            <a:spLocks noGrp="1"/>
          </p:cNvSpPr>
          <p:nvPr>
            <p:ph type="sldNum" sz="quarter" idx="12"/>
          </p:nvPr>
        </p:nvSpPr>
        <p:spPr/>
        <p:txBody>
          <a:bodyPr/>
          <a:lstStyle/>
          <a:p>
            <a:pPr>
              <a:defRPr/>
            </a:pPr>
            <a:fld id="{DFA4506F-67FB-4993-A82B-EC6A3499EE0B}" type="slidenum">
              <a:rPr lang="tr-TR" smtClean="0"/>
              <a:pPr>
                <a:defRPr/>
              </a:pPr>
              <a:t>‹#›</a:t>
            </a:fld>
            <a:endParaRPr lang="tr-T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8839200" y="914402"/>
            <a:ext cx="2743200" cy="5211763"/>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609600" y="914402"/>
            <a:ext cx="80264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pPr>
              <a:defRPr/>
            </a:pPr>
            <a:endParaRPr lang="tr-TR"/>
          </a:p>
        </p:txBody>
      </p:sp>
      <p:sp>
        <p:nvSpPr>
          <p:cNvPr id="5" name="4 Altbilgi Yer Tutucusu"/>
          <p:cNvSpPr>
            <a:spLocks noGrp="1"/>
          </p:cNvSpPr>
          <p:nvPr>
            <p:ph type="ftr" sz="quarter" idx="11"/>
          </p:nvPr>
        </p:nvSpPr>
        <p:spPr/>
        <p:txBody>
          <a:bodyPr/>
          <a:lstStyle/>
          <a:p>
            <a:pPr>
              <a:defRPr/>
            </a:pPr>
            <a:endParaRPr lang="tr-TR"/>
          </a:p>
        </p:txBody>
      </p:sp>
      <p:sp>
        <p:nvSpPr>
          <p:cNvPr id="6" name="5 Slayt Numarası Yer Tutucusu"/>
          <p:cNvSpPr>
            <a:spLocks noGrp="1"/>
          </p:cNvSpPr>
          <p:nvPr>
            <p:ph type="sldNum" sz="quarter" idx="12"/>
          </p:nvPr>
        </p:nvSpPr>
        <p:spPr/>
        <p:txBody>
          <a:bodyPr/>
          <a:lstStyle/>
          <a:p>
            <a:pPr>
              <a:defRPr/>
            </a:pPr>
            <a:fld id="{1E485519-DF47-4559-9605-10FB77E13D5F}" type="slidenum">
              <a:rPr lang="tr-TR" smtClean="0"/>
              <a:pPr>
                <a:defRPr/>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963084" y="4406901"/>
            <a:ext cx="103632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4"/>
          <p:cNvSpPr>
            <a:spLocks noGrp="1" noChangeArrowheads="1"/>
          </p:cNvSpPr>
          <p:nvPr>
            <p:ph type="dt" sz="half" idx="10"/>
          </p:nvPr>
        </p:nvSpPr>
        <p:spPr>
          <a:ln/>
        </p:spPr>
        <p:txBody>
          <a:bodyPr/>
          <a:lstStyle>
            <a:lvl1pPr>
              <a:defRPr/>
            </a:lvl1pPr>
          </a:lstStyle>
          <a:p>
            <a:pPr>
              <a:defRPr/>
            </a:pPr>
            <a:endParaRPr lang="tr-T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tr-T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D307BD7-6227-48D7-921F-CAF74E1FB98B}" type="slidenum">
              <a:rPr lang="tr-TR">
                <a:solidFill>
                  <a:srgbClr val="000000"/>
                </a:solidFill>
              </a:rPr>
              <a:pPr>
                <a:defRPr/>
              </a:pPr>
              <a:t>‹#›</a:t>
            </a:fld>
            <a:endParaRPr lang="tr-TR">
              <a:solidFill>
                <a:srgbClr val="000000"/>
              </a:solidFill>
            </a:endParaRPr>
          </a:p>
        </p:txBody>
      </p:sp>
    </p:spTree>
    <p:extLst>
      <p:ext uri="{BB962C8B-B14F-4D97-AF65-F5344CB8AC3E}">
        <p14:creationId xmlns="" xmlns:p14="http://schemas.microsoft.com/office/powerpoint/2010/main" val="3494764158"/>
      </p:ext>
    </p:extLst>
  </p:cSld>
  <p:clrMapOvr>
    <a:masterClrMapping/>
  </p:clrMapOvr>
  <mc:AlternateContent xmlns:mc="http://schemas.openxmlformats.org/markup-compatibility/2006">
    <mc:Choice xmlns="" xmlns:p14="http://schemas.microsoft.com/office/powerpoint/2010/main" Requires="p14">
      <p:transition p14:dur="0" advTm="3742"/>
    </mc:Choice>
    <mc:Fallback>
      <p:transition advTm="3742"/>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
          <p:cNvSpPr>
            <a:spLocks noGrp="1" noChangeArrowheads="1"/>
          </p:cNvSpPr>
          <p:nvPr>
            <p:ph type="dt" sz="half" idx="10"/>
          </p:nvPr>
        </p:nvSpPr>
        <p:spPr>
          <a:ln/>
        </p:spPr>
        <p:txBody>
          <a:bodyPr/>
          <a:lstStyle>
            <a:lvl1pPr>
              <a:defRPr/>
            </a:lvl1pPr>
          </a:lstStyle>
          <a:p>
            <a:pPr>
              <a:defRPr/>
            </a:pPr>
            <a:endParaRPr lang="tr-T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tr-T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DABB80B-431E-4730-92F1-BB450645B1AA}" type="slidenum">
              <a:rPr lang="tr-TR">
                <a:solidFill>
                  <a:srgbClr val="000000"/>
                </a:solidFill>
              </a:rPr>
              <a:pPr>
                <a:defRPr/>
              </a:pPr>
              <a:t>‹#›</a:t>
            </a:fld>
            <a:endParaRPr lang="tr-TR">
              <a:solidFill>
                <a:srgbClr val="000000"/>
              </a:solidFill>
            </a:endParaRPr>
          </a:p>
        </p:txBody>
      </p:sp>
    </p:spTree>
    <p:extLst>
      <p:ext uri="{BB962C8B-B14F-4D97-AF65-F5344CB8AC3E}">
        <p14:creationId xmlns="" xmlns:p14="http://schemas.microsoft.com/office/powerpoint/2010/main" val="3350677111"/>
      </p:ext>
    </p:extLst>
  </p:cSld>
  <p:clrMapOvr>
    <a:masterClrMapping/>
  </p:clrMapOvr>
  <mc:AlternateContent xmlns:mc="http://schemas.openxmlformats.org/markup-compatibility/2006">
    <mc:Choice xmlns="" xmlns:p14="http://schemas.microsoft.com/office/powerpoint/2010/main" Requires="p14">
      <p:transition p14:dur="0" advTm="3742"/>
    </mc:Choice>
    <mc:Fallback>
      <p:transition advTm="3742"/>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4"/>
          <p:cNvSpPr>
            <a:spLocks noGrp="1" noChangeArrowheads="1"/>
          </p:cNvSpPr>
          <p:nvPr>
            <p:ph type="dt" sz="half" idx="10"/>
          </p:nvPr>
        </p:nvSpPr>
        <p:spPr>
          <a:ln/>
        </p:spPr>
        <p:txBody>
          <a:bodyPr/>
          <a:lstStyle>
            <a:lvl1pPr>
              <a:defRPr/>
            </a:lvl1pPr>
          </a:lstStyle>
          <a:p>
            <a:pPr>
              <a:defRPr/>
            </a:pPr>
            <a:endParaRPr lang="tr-TR">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tr-TR">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467AABD-69DF-49A5-8862-31555BF96F6C}" type="slidenum">
              <a:rPr lang="tr-TR">
                <a:solidFill>
                  <a:srgbClr val="000000"/>
                </a:solidFill>
              </a:rPr>
              <a:pPr>
                <a:defRPr/>
              </a:pPr>
              <a:t>‹#›</a:t>
            </a:fld>
            <a:endParaRPr lang="tr-TR">
              <a:solidFill>
                <a:srgbClr val="000000"/>
              </a:solidFill>
            </a:endParaRPr>
          </a:p>
        </p:txBody>
      </p:sp>
    </p:spTree>
    <p:extLst>
      <p:ext uri="{BB962C8B-B14F-4D97-AF65-F5344CB8AC3E}">
        <p14:creationId xmlns="" xmlns:p14="http://schemas.microsoft.com/office/powerpoint/2010/main" val="1421930719"/>
      </p:ext>
    </p:extLst>
  </p:cSld>
  <p:clrMapOvr>
    <a:masterClrMapping/>
  </p:clrMapOvr>
  <mc:AlternateContent xmlns:mc="http://schemas.openxmlformats.org/markup-compatibility/2006">
    <mc:Choice xmlns="" xmlns:p14="http://schemas.microsoft.com/office/powerpoint/2010/main" Requires="p14">
      <p:transition p14:dur="0" advTm="3742"/>
    </mc:Choice>
    <mc:Fallback>
      <p:transition advTm="3742"/>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Rectangle 4"/>
          <p:cNvSpPr>
            <a:spLocks noGrp="1" noChangeArrowheads="1"/>
          </p:cNvSpPr>
          <p:nvPr>
            <p:ph type="dt" sz="half" idx="10"/>
          </p:nvPr>
        </p:nvSpPr>
        <p:spPr>
          <a:ln/>
        </p:spPr>
        <p:txBody>
          <a:bodyPr/>
          <a:lstStyle>
            <a:lvl1pPr>
              <a:defRPr/>
            </a:lvl1pPr>
          </a:lstStyle>
          <a:p>
            <a:pPr>
              <a:defRPr/>
            </a:pPr>
            <a:endParaRPr lang="tr-TR">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tr-TR">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9B2A8BC-08FF-4B20-AB7A-7484C4930FB3}" type="slidenum">
              <a:rPr lang="tr-TR">
                <a:solidFill>
                  <a:srgbClr val="000000"/>
                </a:solidFill>
              </a:rPr>
              <a:pPr>
                <a:defRPr/>
              </a:pPr>
              <a:t>‹#›</a:t>
            </a:fld>
            <a:endParaRPr lang="tr-TR">
              <a:solidFill>
                <a:srgbClr val="000000"/>
              </a:solidFill>
            </a:endParaRPr>
          </a:p>
        </p:txBody>
      </p:sp>
    </p:spTree>
    <p:extLst>
      <p:ext uri="{BB962C8B-B14F-4D97-AF65-F5344CB8AC3E}">
        <p14:creationId xmlns="" xmlns:p14="http://schemas.microsoft.com/office/powerpoint/2010/main" val="3942286567"/>
      </p:ext>
    </p:extLst>
  </p:cSld>
  <p:clrMapOvr>
    <a:masterClrMapping/>
  </p:clrMapOvr>
  <mc:AlternateContent xmlns:mc="http://schemas.openxmlformats.org/markup-compatibility/2006">
    <mc:Choice xmlns="" xmlns:p14="http://schemas.microsoft.com/office/powerpoint/2010/main" Requires="p14">
      <p:transition p14:dur="0" advTm="3742"/>
    </mc:Choice>
    <mc:Fallback>
      <p:transition advTm="3742"/>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tr-TR">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tr-TR">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051E6F5-02AD-4D71-B272-C6FB9177311C}" type="slidenum">
              <a:rPr lang="tr-TR">
                <a:solidFill>
                  <a:srgbClr val="000000"/>
                </a:solidFill>
              </a:rPr>
              <a:pPr>
                <a:defRPr/>
              </a:pPr>
              <a:t>‹#›</a:t>
            </a:fld>
            <a:endParaRPr lang="tr-TR">
              <a:solidFill>
                <a:srgbClr val="000000"/>
              </a:solidFill>
            </a:endParaRPr>
          </a:p>
        </p:txBody>
      </p:sp>
    </p:spTree>
    <p:extLst>
      <p:ext uri="{BB962C8B-B14F-4D97-AF65-F5344CB8AC3E}">
        <p14:creationId xmlns="" xmlns:p14="http://schemas.microsoft.com/office/powerpoint/2010/main" val="3249117008"/>
      </p:ext>
    </p:extLst>
  </p:cSld>
  <p:clrMapOvr>
    <a:masterClrMapping/>
  </p:clrMapOvr>
  <mc:AlternateContent xmlns:mc="http://schemas.openxmlformats.org/markup-compatibility/2006">
    <mc:Choice xmlns="" xmlns:p14="http://schemas.microsoft.com/office/powerpoint/2010/main" Requires="p14">
      <p:transition p14:dur="0" advTm="3742"/>
    </mc:Choice>
    <mc:Fallback>
      <p:transition advTm="3742"/>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09601" y="273050"/>
            <a:ext cx="4011084"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tr-T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tr-T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D36B6B0-9287-4B5D-9045-FFF692EE5860}" type="slidenum">
              <a:rPr lang="tr-TR">
                <a:solidFill>
                  <a:srgbClr val="000000"/>
                </a:solidFill>
              </a:rPr>
              <a:pPr>
                <a:defRPr/>
              </a:pPr>
              <a:t>‹#›</a:t>
            </a:fld>
            <a:endParaRPr lang="tr-TR">
              <a:solidFill>
                <a:srgbClr val="000000"/>
              </a:solidFill>
            </a:endParaRPr>
          </a:p>
        </p:txBody>
      </p:sp>
    </p:spTree>
    <p:extLst>
      <p:ext uri="{BB962C8B-B14F-4D97-AF65-F5344CB8AC3E}">
        <p14:creationId xmlns="" xmlns:p14="http://schemas.microsoft.com/office/powerpoint/2010/main" val="1298936302"/>
      </p:ext>
    </p:extLst>
  </p:cSld>
  <p:clrMapOvr>
    <a:masterClrMapping/>
  </p:clrMapOvr>
  <mc:AlternateContent xmlns:mc="http://schemas.openxmlformats.org/markup-compatibility/2006">
    <mc:Choice xmlns="" xmlns:p14="http://schemas.microsoft.com/office/powerpoint/2010/main" Requires="p14">
      <p:transition p14:dur="0" advTm="3742"/>
    </mc:Choice>
    <mc:Fallback>
      <p:transition advTm="3742"/>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2389717" y="4800600"/>
            <a:ext cx="73152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tr-T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tr-T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244F4D0-AD18-4C9C-A359-9DDBC1630F78}" type="slidenum">
              <a:rPr lang="tr-TR">
                <a:solidFill>
                  <a:srgbClr val="000000"/>
                </a:solidFill>
              </a:rPr>
              <a:pPr>
                <a:defRPr/>
              </a:pPr>
              <a:t>‹#›</a:t>
            </a:fld>
            <a:endParaRPr lang="tr-TR">
              <a:solidFill>
                <a:srgbClr val="000000"/>
              </a:solidFill>
            </a:endParaRPr>
          </a:p>
        </p:txBody>
      </p:sp>
    </p:spTree>
    <p:extLst>
      <p:ext uri="{BB962C8B-B14F-4D97-AF65-F5344CB8AC3E}">
        <p14:creationId xmlns="" xmlns:p14="http://schemas.microsoft.com/office/powerpoint/2010/main" val="4210807110"/>
      </p:ext>
    </p:extLst>
  </p:cSld>
  <p:clrMapOvr>
    <a:masterClrMapping/>
  </p:clrMapOvr>
  <mc:AlternateContent xmlns:mc="http://schemas.openxmlformats.org/markup-compatibility/2006">
    <mc:Choice xmlns="" xmlns:p14="http://schemas.microsoft.com/office/powerpoint/2010/main" Requires="p14">
      <p:transition p14:dur="0" advTm="3742"/>
    </mc:Choice>
    <mc:Fallback>
      <p:transition advTm="3742"/>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atin typeface="Arial" charset="0"/>
                <a:cs typeface="+mn-cs"/>
              </a:defRPr>
            </a:lvl1pPr>
          </a:lstStyle>
          <a:p>
            <a:pPr fontAlgn="base">
              <a:spcBef>
                <a:spcPct val="0"/>
              </a:spcBef>
              <a:spcAft>
                <a:spcPct val="0"/>
              </a:spcAft>
              <a:defRPr/>
            </a:pPr>
            <a:endParaRPr lang="tr-TR">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mn-cs"/>
              </a:defRPr>
            </a:lvl1pPr>
          </a:lstStyle>
          <a:p>
            <a:pPr fontAlgn="base">
              <a:spcBef>
                <a:spcPct val="0"/>
              </a:spcBef>
              <a:spcAft>
                <a:spcPct val="0"/>
              </a:spcAft>
              <a:defRPr/>
            </a:pPr>
            <a:endParaRPr lang="tr-TR">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5CB4EFDD-6EA2-473A-BB0F-68172D2E2808}" type="slidenum">
              <a:rPr lang="tr-TR">
                <a:solidFill>
                  <a:srgbClr val="000000"/>
                </a:solidFill>
                <a:cs typeface="Arial" panose="020B0604020202020204" pitchFamily="34" charset="0"/>
              </a:rPr>
              <a:pPr fontAlgn="base">
                <a:spcBef>
                  <a:spcPct val="0"/>
                </a:spcBef>
                <a:spcAft>
                  <a:spcPct val="0"/>
                </a:spcAft>
                <a:defRPr/>
              </a:pPr>
              <a:t>‹#›</a:t>
            </a:fld>
            <a:endParaRPr lang="tr-TR">
              <a:solidFill>
                <a:srgbClr val="000000"/>
              </a:solidFill>
              <a:cs typeface="Arial" panose="020B0604020202020204" pitchFamily="34" charset="0"/>
            </a:endParaRPr>
          </a:p>
        </p:txBody>
      </p:sp>
    </p:spTree>
    <p:extLst>
      <p:ext uri="{BB962C8B-B14F-4D97-AF65-F5344CB8AC3E}">
        <p14:creationId xmlns="" xmlns:p14="http://schemas.microsoft.com/office/powerpoint/2010/main" val="24177193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 xmlns:p14="http://schemas.microsoft.com/office/powerpoint/2010/main" Requires="p14">
      <p:transition p14:dur="0" advTm="3742"/>
    </mc:Choice>
    <mc:Fallback>
      <p:transition advTm="3742"/>
    </mc:Fallback>
  </mc:AlternateConten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Serbest Form"/>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Serbest Form"/>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Başlık Yer Tutucusu"/>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29 Metin Yer Tutucusu"/>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9 Veri Yer Tutucusu"/>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base">
              <a:spcBef>
                <a:spcPct val="0"/>
              </a:spcBef>
              <a:spcAft>
                <a:spcPct val="0"/>
              </a:spcAft>
              <a:defRPr/>
            </a:pPr>
            <a:endParaRPr lang="tr-TR">
              <a:solidFill>
                <a:srgbClr val="000000"/>
              </a:solidFill>
            </a:endParaRPr>
          </a:p>
        </p:txBody>
      </p:sp>
      <p:sp>
        <p:nvSpPr>
          <p:cNvPr id="22" name="21 Altbilgi Yer Tutucusu"/>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base">
              <a:spcBef>
                <a:spcPct val="0"/>
              </a:spcBef>
              <a:spcAft>
                <a:spcPct val="0"/>
              </a:spcAft>
              <a:defRPr/>
            </a:pPr>
            <a:endParaRPr lang="tr-TR">
              <a:solidFill>
                <a:srgbClr val="000000"/>
              </a:solidFill>
            </a:endParaRPr>
          </a:p>
        </p:txBody>
      </p:sp>
      <p:sp>
        <p:nvSpPr>
          <p:cNvPr id="18" name="17 Slayt Numarası Yer Tutucusu"/>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base">
              <a:spcBef>
                <a:spcPct val="0"/>
              </a:spcBef>
              <a:spcAft>
                <a:spcPct val="0"/>
              </a:spcAft>
              <a:defRPr/>
            </a:pPr>
            <a:fld id="{5CB4EFDD-6EA2-473A-BB0F-68172D2E2808}" type="slidenum">
              <a:rPr lang="tr-TR" smtClean="0">
                <a:solidFill>
                  <a:srgbClr val="000000"/>
                </a:solidFill>
                <a:cs typeface="Arial" panose="020B0604020202020204" pitchFamily="34" charset="0"/>
              </a:rPr>
              <a:pPr fontAlgn="base">
                <a:spcBef>
                  <a:spcPct val="0"/>
                </a:spcBef>
                <a:spcAft>
                  <a:spcPct val="0"/>
                </a:spcAft>
                <a:defRPr/>
              </a:pPr>
              <a:t>‹#›</a:t>
            </a:fld>
            <a:endParaRPr lang="tr-TR">
              <a:solidFill>
                <a:srgbClr val="000000"/>
              </a:solidFill>
              <a:cs typeface="Arial" panose="020B0604020202020204" pitchFamily="34" charset="0"/>
            </a:endParaRPr>
          </a:p>
        </p:txBody>
      </p:sp>
      <p:grpSp>
        <p:nvGrpSpPr>
          <p:cNvPr id="2" name="1 Grup"/>
          <p:cNvGrpSpPr/>
          <p:nvPr/>
        </p:nvGrpSpPr>
        <p:grpSpPr>
          <a:xfrm>
            <a:off x="-25356" y="202408"/>
            <a:ext cx="12240731" cy="649224"/>
            <a:chOff x="-19045" y="216550"/>
            <a:chExt cx="9180548" cy="649224"/>
          </a:xfrm>
        </p:grpSpPr>
        <p:sp>
          <p:nvSpPr>
            <p:cNvPr id="12" name="11 Serbest Form"/>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Serbest Form"/>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tags" Target="../tags/tag10.xml"/><Relationship Id="rId5" Type="http://schemas.openxmlformats.org/officeDocument/2006/relationships/image" Target="../media/image15.jpe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12.xml"/><Relationship Id="rId1" Type="http://schemas.openxmlformats.org/officeDocument/2006/relationships/tags" Target="../tags/tag1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12.xml"/><Relationship Id="rId1" Type="http://schemas.openxmlformats.org/officeDocument/2006/relationships/tags" Target="../tags/tag13.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18.xml"/><Relationship Id="rId1" Type="http://schemas.openxmlformats.org/officeDocument/2006/relationships/tags" Target="../tags/tag14.xml"/><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12.xml"/><Relationship Id="rId1" Type="http://schemas.openxmlformats.org/officeDocument/2006/relationships/tags" Target="../tags/tag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7.xml"/><Relationship Id="rId1" Type="http://schemas.openxmlformats.org/officeDocument/2006/relationships/tags" Target="../tags/tag23.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7.xml"/><Relationship Id="rId1" Type="http://schemas.openxmlformats.org/officeDocument/2006/relationships/tags" Target="../tags/tag24.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7.xml"/><Relationship Id="rId1" Type="http://schemas.openxmlformats.org/officeDocument/2006/relationships/tags" Target="../tags/tag25.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7.xml"/><Relationship Id="rId1" Type="http://schemas.openxmlformats.org/officeDocument/2006/relationships/tags" Target="../tags/tag26.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7.xml"/><Relationship Id="rId1" Type="http://schemas.openxmlformats.org/officeDocument/2006/relationships/tags" Target="../tags/tag27.xml"/></Relationships>
</file>

<file path=ppt/slides/_rels/slide3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7.xml"/><Relationship Id="rId1" Type="http://schemas.openxmlformats.org/officeDocument/2006/relationships/tags" Target="../tags/tag28.xml"/></Relationships>
</file>

<file path=ppt/slides/_rels/slide3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7.xml"/><Relationship Id="rId1" Type="http://schemas.openxmlformats.org/officeDocument/2006/relationships/tags" Target="../tags/tag29.xml"/></Relationships>
</file>

<file path=ppt/slides/_rels/slide3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7.xml"/><Relationship Id="rId1" Type="http://schemas.openxmlformats.org/officeDocument/2006/relationships/tags" Target="../tags/tag30.xml"/></Relationships>
</file>

<file path=ppt/slides/_rels/slide3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7.xml"/><Relationship Id="rId1" Type="http://schemas.openxmlformats.org/officeDocument/2006/relationships/tags" Target="../tags/tag31.xml"/></Relationships>
</file>

<file path=ppt/slides/_rels/slide3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7.xml"/><Relationship Id="rId1" Type="http://schemas.openxmlformats.org/officeDocument/2006/relationships/tags" Target="../tags/tag32.xml"/></Relationships>
</file>

<file path=ppt/slides/_rels/slide3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7.xml"/><Relationship Id="rId1" Type="http://schemas.openxmlformats.org/officeDocument/2006/relationships/tags" Target="../tags/tag33.xml"/></Relationships>
</file>

<file path=ppt/slides/_rels/slide3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7.xml"/><Relationship Id="rId1" Type="http://schemas.openxmlformats.org/officeDocument/2006/relationships/tags" Target="../tags/tag34.xml"/></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tags" Target="../tags/tag35.xml"/><Relationship Id="rId4" Type="http://schemas.openxmlformats.org/officeDocument/2006/relationships/image" Target="../media/image20.jpeg"/></Relationships>
</file>

<file path=ppt/slides/_rels/slide3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7.xml"/><Relationship Id="rId1" Type="http://schemas.openxmlformats.org/officeDocument/2006/relationships/tags" Target="../tags/tag36.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7.xml"/><Relationship Id="rId1" Type="http://schemas.openxmlformats.org/officeDocument/2006/relationships/tags" Target="../tags/tag4.xml"/><Relationship Id="rId5" Type="http://schemas.openxmlformats.org/officeDocument/2006/relationships/image" Target="../media/image7.gif"/><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tags" Target="../tags/tag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7.xml"/><Relationship Id="rId1" Type="http://schemas.openxmlformats.org/officeDocument/2006/relationships/tags" Target="../tags/tag8.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7.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14338" name="Rectangle 3"/>
          <p:cNvSpPr>
            <a:spLocks noGrp="1" noChangeArrowheads="1"/>
          </p:cNvSpPr>
          <p:nvPr>
            <p:ph type="body" idx="4294967295"/>
          </p:nvPr>
        </p:nvSpPr>
        <p:spPr>
          <a:xfrm>
            <a:off x="0" y="0"/>
            <a:ext cx="12192000" cy="6858000"/>
          </a:xfrm>
        </p:spPr>
        <p:txBody>
          <a:bodyPr/>
          <a:lstStyle/>
          <a:p>
            <a:pPr algn="ctr" eaLnBrk="1" hangingPunct="1">
              <a:lnSpc>
                <a:spcPct val="90000"/>
              </a:lnSpc>
              <a:buFontTx/>
              <a:buNone/>
            </a:pPr>
            <a:endParaRPr lang="tr-TR" sz="4000" dirty="0">
              <a:solidFill>
                <a:srgbClr val="0066FF"/>
              </a:solidFill>
            </a:endParaRPr>
          </a:p>
          <a:p>
            <a:pPr algn="ctr" eaLnBrk="1" hangingPunct="1">
              <a:lnSpc>
                <a:spcPct val="90000"/>
              </a:lnSpc>
              <a:buFontTx/>
              <a:buNone/>
            </a:pPr>
            <a:r>
              <a:rPr lang="tr-TR" sz="4000" b="1" i="1" dirty="0" smtClean="0">
                <a:solidFill>
                  <a:schemeClr val="accent2"/>
                </a:solidFill>
              </a:rPr>
              <a:t>4. ÜNİTE </a:t>
            </a:r>
          </a:p>
          <a:p>
            <a:pPr algn="ctr" eaLnBrk="1" hangingPunct="1">
              <a:lnSpc>
                <a:spcPct val="90000"/>
              </a:lnSpc>
              <a:buFontTx/>
              <a:buNone/>
            </a:pPr>
            <a:r>
              <a:rPr lang="tr-TR" sz="4000" b="1" i="1" dirty="0" smtClean="0">
                <a:solidFill>
                  <a:schemeClr val="accent2"/>
                </a:solidFill>
              </a:rPr>
              <a:t>KUR’AN-I KERİM’İN </a:t>
            </a:r>
          </a:p>
          <a:p>
            <a:pPr algn="ctr" eaLnBrk="1" hangingPunct="1">
              <a:lnSpc>
                <a:spcPct val="90000"/>
              </a:lnSpc>
              <a:buFontTx/>
              <a:buNone/>
            </a:pPr>
            <a:r>
              <a:rPr lang="tr-TR" sz="4000" b="1" i="1" dirty="0" smtClean="0">
                <a:solidFill>
                  <a:schemeClr val="accent2"/>
                </a:solidFill>
              </a:rPr>
              <a:t>TEMEL EĞİTİCİ NİTELİKLERİ</a:t>
            </a:r>
            <a:endParaRPr lang="tr-TR" sz="4000" b="1" i="1" dirty="0">
              <a:solidFill>
                <a:schemeClr val="accent2"/>
              </a:solidFill>
            </a:endParaRPr>
          </a:p>
          <a:p>
            <a:pPr algn="ctr" eaLnBrk="1" hangingPunct="1">
              <a:lnSpc>
                <a:spcPct val="90000"/>
              </a:lnSpc>
              <a:buFontTx/>
              <a:buNone/>
            </a:pPr>
            <a:endParaRPr lang="tr-TR" sz="4000" b="1" dirty="0">
              <a:solidFill>
                <a:schemeClr val="accent2"/>
              </a:solidFill>
            </a:endParaRPr>
          </a:p>
          <a:p>
            <a:pPr algn="ctr" eaLnBrk="1" hangingPunct="1">
              <a:lnSpc>
                <a:spcPct val="90000"/>
              </a:lnSpc>
              <a:buFontTx/>
              <a:buNone/>
            </a:pPr>
            <a:endParaRPr lang="tr-TR" sz="4000" b="1" dirty="0" smtClean="0">
              <a:solidFill>
                <a:schemeClr val="accent2"/>
              </a:solidFill>
            </a:endParaRPr>
          </a:p>
          <a:p>
            <a:pPr algn="ctr" eaLnBrk="1" hangingPunct="1">
              <a:lnSpc>
                <a:spcPct val="90000"/>
              </a:lnSpc>
              <a:buFontTx/>
              <a:buNone/>
            </a:pPr>
            <a:r>
              <a:rPr lang="tr-TR" sz="4000" b="1" dirty="0" smtClean="0">
                <a:solidFill>
                  <a:schemeClr val="accent2"/>
                </a:solidFill>
              </a:rPr>
              <a:t>							  HAZIRLAYAN</a:t>
            </a:r>
            <a:endParaRPr lang="tr-TR" sz="4000" b="1" dirty="0">
              <a:solidFill>
                <a:schemeClr val="accent2"/>
              </a:solidFill>
            </a:endParaRPr>
          </a:p>
          <a:p>
            <a:pPr algn="ctr" eaLnBrk="1" hangingPunct="1">
              <a:lnSpc>
                <a:spcPct val="90000"/>
              </a:lnSpc>
              <a:buFontTx/>
              <a:buNone/>
            </a:pPr>
            <a:r>
              <a:rPr lang="tr-TR" sz="4000" b="1" dirty="0" smtClean="0">
                <a:solidFill>
                  <a:schemeClr val="accent2"/>
                </a:solidFill>
              </a:rPr>
              <a:t>							RABİA CEREN YILMAZ</a:t>
            </a:r>
            <a:endParaRPr lang="tr-TR" sz="4000" b="1" dirty="0">
              <a:solidFill>
                <a:schemeClr val="accent2"/>
              </a:solidFill>
            </a:endParaRPr>
          </a:p>
          <a:p>
            <a:pPr algn="ctr" eaLnBrk="1" hangingPunct="1">
              <a:lnSpc>
                <a:spcPct val="90000"/>
              </a:lnSpc>
              <a:buFontTx/>
              <a:buNone/>
            </a:pPr>
            <a:endParaRPr lang="tr-TR" sz="4000" b="1" dirty="0">
              <a:solidFill>
                <a:schemeClr val="accent2"/>
              </a:solidFill>
            </a:endParaRPr>
          </a:p>
          <a:p>
            <a:pPr algn="ctr" eaLnBrk="1" hangingPunct="1">
              <a:lnSpc>
                <a:spcPct val="90000"/>
              </a:lnSpc>
              <a:buFontTx/>
              <a:buNone/>
            </a:pPr>
            <a:endParaRPr lang="tr-TR" sz="4000" b="1" dirty="0">
              <a:solidFill>
                <a:schemeClr val="accent2"/>
              </a:solidFill>
            </a:endParaRPr>
          </a:p>
          <a:p>
            <a:pPr algn="ctr" eaLnBrk="1" hangingPunct="1">
              <a:lnSpc>
                <a:spcPct val="90000"/>
              </a:lnSpc>
              <a:buFontTx/>
              <a:buNone/>
            </a:pPr>
            <a:endParaRPr lang="tr-TR" sz="4000" b="1" dirty="0">
              <a:solidFill>
                <a:schemeClr val="accent2"/>
              </a:solidFill>
            </a:endParaRPr>
          </a:p>
        </p:txBody>
      </p:sp>
    </p:spTree>
    <p:extLst>
      <p:ext uri="{BB962C8B-B14F-4D97-AF65-F5344CB8AC3E}">
        <p14:creationId xmlns="" xmlns:p14="http://schemas.microsoft.com/office/powerpoint/2010/main" val="1256061862"/>
      </p:ext>
    </p:extLst>
  </p:cSld>
  <p:clrMapOvr>
    <a:masterClrMapping/>
  </p:clrMapOvr>
  <p:transition advTm="5687">
    <p:wipe dir="d"/>
  </p:transition>
  <p:timing>
    <p:tnLst>
      <p:par>
        <p:cTn id="1" dur="indefinite" restart="never" nodeType="tmRoot"/>
      </p:par>
    </p:tnLst>
  </p:timing>
  <p:extLst mod="1">
    <p:ext uri="{E180D4A7-C9FB-4DFB-919C-405C955672EB}">
      <p14:showEvtLst xmlns="" xmlns:p14="http://schemas.microsoft.com/office/powerpoint/2010/main">
        <p14:playEvt time="0" objId="2"/>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12291" name="Rectangle 3"/>
          <p:cNvSpPr>
            <a:spLocks noGrp="1" noChangeArrowheads="1"/>
          </p:cNvSpPr>
          <p:nvPr>
            <p:ph type="body" idx="4294967295"/>
          </p:nvPr>
        </p:nvSpPr>
        <p:spPr>
          <a:xfrm>
            <a:off x="1226635" y="362689"/>
            <a:ext cx="9991493" cy="2949223"/>
          </a:xfrm>
        </p:spPr>
        <p:txBody>
          <a:bodyPr/>
          <a:lstStyle/>
          <a:p>
            <a:pPr eaLnBrk="1" hangingPunct="1"/>
            <a:r>
              <a:rPr lang="tr-TR" b="1" dirty="0" smtClean="0">
                <a:solidFill>
                  <a:srgbClr val="0000CC"/>
                </a:solidFill>
              </a:rPr>
              <a:t>Hz. Osman döneminde İslamiyet'in    geniş bir alana yayılması sebebiyle </a:t>
            </a:r>
            <a:r>
              <a:rPr lang="tr-TR" b="1" dirty="0" smtClean="0">
                <a:solidFill>
                  <a:srgbClr val="FF0000"/>
                </a:solidFill>
              </a:rPr>
              <a:t>«İmam Mushaf»</a:t>
            </a:r>
            <a:r>
              <a:rPr lang="tr-TR" b="1" dirty="0" smtClean="0">
                <a:solidFill>
                  <a:srgbClr val="0000CC"/>
                </a:solidFill>
              </a:rPr>
              <a:t> adı verilen ilk nüsha </a:t>
            </a:r>
            <a:r>
              <a:rPr lang="tr-TR" b="1" dirty="0">
                <a:solidFill>
                  <a:srgbClr val="0000CC"/>
                </a:solidFill>
              </a:rPr>
              <a:t>alınarak </a:t>
            </a:r>
            <a:r>
              <a:rPr lang="tr-TR" b="1" dirty="0" smtClean="0">
                <a:solidFill>
                  <a:srgbClr val="0000CC"/>
                </a:solidFill>
              </a:rPr>
              <a:t>6 adet çoğaltılmış, bir tanesi Medine’de bırakılarak diğerleri  önemli İslam merkezlerine gönderilmiştir. (</a:t>
            </a:r>
            <a:r>
              <a:rPr lang="tr-TR" b="1" dirty="0">
                <a:solidFill>
                  <a:srgbClr val="0000CC"/>
                </a:solidFill>
              </a:rPr>
              <a:t>Mekke, </a:t>
            </a:r>
            <a:r>
              <a:rPr lang="tr-TR" b="1" dirty="0" err="1">
                <a:solidFill>
                  <a:srgbClr val="0000CC"/>
                </a:solidFill>
              </a:rPr>
              <a:t>Kûfe</a:t>
            </a:r>
            <a:r>
              <a:rPr lang="tr-TR" b="1" dirty="0">
                <a:solidFill>
                  <a:srgbClr val="0000CC"/>
                </a:solidFill>
              </a:rPr>
              <a:t>, Basra ve </a:t>
            </a:r>
            <a:r>
              <a:rPr lang="tr-TR" b="1" dirty="0" smtClean="0">
                <a:solidFill>
                  <a:srgbClr val="0000CC"/>
                </a:solidFill>
              </a:rPr>
              <a:t>Şam</a:t>
            </a:r>
            <a:r>
              <a:rPr lang="tr-TR" b="1" dirty="0">
                <a:solidFill>
                  <a:srgbClr val="0000CC"/>
                </a:solidFill>
              </a:rPr>
              <a:t>)</a:t>
            </a:r>
            <a:r>
              <a:rPr lang="tr-TR" b="1" dirty="0" smtClean="0">
                <a:solidFill>
                  <a:srgbClr val="0000CC"/>
                </a:solidFill>
              </a:rPr>
              <a:t> </a:t>
            </a:r>
          </a:p>
        </p:txBody>
      </p:sp>
      <p:pic>
        <p:nvPicPr>
          <p:cNvPr id="12292" name="Picture 4" descr="Resim10"/>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774826" y="3429001"/>
            <a:ext cx="3590925" cy="29241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 xmlns:a14="http://schemas.microsoft.com/office/drawing/2010/main" w="9525">
                <a:solidFill>
                  <a:srgbClr val="000000"/>
                </a:solidFill>
                <a:miter lim="800000"/>
                <a:headEnd/>
                <a:tailEnd/>
              </a14:hiddenLine>
            </a:ext>
          </a:extLst>
        </p:spPr>
      </p:pic>
      <p:pic>
        <p:nvPicPr>
          <p:cNvPr id="12293" name="Picture 5" descr="Resim12"/>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5664201" y="3573464"/>
            <a:ext cx="4227513" cy="25225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 xmlns:p14="http://schemas.microsoft.com/office/powerpoint/2010/main" val="3758476403"/>
      </p:ext>
    </p:extLst>
  </p:cSld>
  <p:clrMapOvr>
    <a:masterClrMapping/>
  </p:clrMapOvr>
  <mc:AlternateContent xmlns:mc="http://schemas.openxmlformats.org/markup-compatibility/2006">
    <mc:Choice xmlns="" xmlns:p14="http://schemas.microsoft.com/office/powerpoint/2010/main" Requires="p14">
      <p:transition p14:dur="10" advTm="20913"/>
    </mc:Choice>
    <mc:Fallback>
      <p:transition advTm="2091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2292"/>
                                        </p:tgtEl>
                                        <p:attrNameLst>
                                          <p:attrName>style.visibility</p:attrName>
                                        </p:attrNameLst>
                                      </p:cBhvr>
                                      <p:to>
                                        <p:strVal val="visible"/>
                                      </p:to>
                                    </p:set>
                                    <p:anim calcmode="lin" valueType="num">
                                      <p:cBhvr additive="base">
                                        <p:cTn id="7" dur="2000" fill="hold"/>
                                        <p:tgtEl>
                                          <p:spTgt spid="12292"/>
                                        </p:tgtEl>
                                        <p:attrNameLst>
                                          <p:attrName>ppt_x</p:attrName>
                                        </p:attrNameLst>
                                      </p:cBhvr>
                                      <p:tavLst>
                                        <p:tav tm="0">
                                          <p:val>
                                            <p:strVal val="#ppt_x"/>
                                          </p:val>
                                        </p:tav>
                                        <p:tav tm="100000">
                                          <p:val>
                                            <p:strVal val="#ppt_x"/>
                                          </p:val>
                                        </p:tav>
                                      </p:tavLst>
                                    </p:anim>
                                    <p:anim calcmode="lin" valueType="num">
                                      <p:cBhvr additive="base">
                                        <p:cTn id="8" dur="2000" fill="hold"/>
                                        <p:tgtEl>
                                          <p:spTgt spid="12292"/>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4" fill="hold" nodeType="afterEffect">
                                  <p:stCondLst>
                                    <p:cond delay="0"/>
                                  </p:stCondLst>
                                  <p:childTnLst>
                                    <p:set>
                                      <p:cBhvr>
                                        <p:cTn id="11" dur="1" fill="hold">
                                          <p:stCondLst>
                                            <p:cond delay="0"/>
                                          </p:stCondLst>
                                        </p:cTn>
                                        <p:tgtEl>
                                          <p:spTgt spid="12293"/>
                                        </p:tgtEl>
                                        <p:attrNameLst>
                                          <p:attrName>style.visibility</p:attrName>
                                        </p:attrNameLst>
                                      </p:cBhvr>
                                      <p:to>
                                        <p:strVal val="visible"/>
                                      </p:to>
                                    </p:set>
                                    <p:anim calcmode="lin" valueType="num">
                                      <p:cBhvr additive="base">
                                        <p:cTn id="12" dur="3000" fill="hold"/>
                                        <p:tgtEl>
                                          <p:spTgt spid="12293"/>
                                        </p:tgtEl>
                                        <p:attrNameLst>
                                          <p:attrName>ppt_x</p:attrName>
                                        </p:attrNameLst>
                                      </p:cBhvr>
                                      <p:tavLst>
                                        <p:tav tm="0">
                                          <p:val>
                                            <p:strVal val="#ppt_x"/>
                                          </p:val>
                                        </p:tav>
                                        <p:tav tm="100000">
                                          <p:val>
                                            <p:strVal val="#ppt_x"/>
                                          </p:val>
                                        </p:tav>
                                      </p:tavLst>
                                    </p:anim>
                                    <p:anim calcmode="lin" valueType="num">
                                      <p:cBhvr additive="base">
                                        <p:cTn id="13" dur="3000" fill="hold"/>
                                        <p:tgtEl>
                                          <p:spTgt spid="12293"/>
                                        </p:tgtEl>
                                        <p:attrNameLst>
                                          <p:attrName>ppt_y</p:attrName>
                                        </p:attrNameLst>
                                      </p:cBhvr>
                                      <p:tavLst>
                                        <p:tav tm="0">
                                          <p:val>
                                            <p:strVal val="1+#ppt_h/2"/>
                                          </p:val>
                                        </p:tav>
                                        <p:tav tm="100000">
                                          <p:val>
                                            <p:strVal val="#ppt_y"/>
                                          </p:val>
                                        </p:tav>
                                      </p:tavLst>
                                    </p:anim>
                                  </p:childTnLst>
                                </p:cTn>
                              </p:par>
                            </p:childTnLst>
                          </p:cTn>
                        </p:par>
                        <p:par>
                          <p:cTn id="14" fill="hold">
                            <p:stCondLst>
                              <p:cond delay="5000"/>
                            </p:stCondLst>
                            <p:childTnLst>
                              <p:par>
                                <p:cTn id="15" presetID="6" presetClass="entr" presetSubtype="16" fill="hold" nodeType="afterEffect">
                                  <p:stCondLst>
                                    <p:cond delay="0"/>
                                  </p:stCondLst>
                                  <p:childTnLst>
                                    <p:set>
                                      <p:cBhvr>
                                        <p:cTn id="16" dur="1" fill="hold">
                                          <p:stCondLst>
                                            <p:cond delay="0"/>
                                          </p:stCondLst>
                                        </p:cTn>
                                        <p:tgtEl>
                                          <p:spTgt spid="12291">
                                            <p:txEl>
                                              <p:pRg st="0" end="0"/>
                                            </p:txEl>
                                          </p:spTgt>
                                        </p:tgtEl>
                                        <p:attrNameLst>
                                          <p:attrName>style.visibility</p:attrName>
                                        </p:attrNameLst>
                                      </p:cBhvr>
                                      <p:to>
                                        <p:strVal val="visible"/>
                                      </p:to>
                                    </p:set>
                                    <p:animEffect transition="in" filter="circle(in)">
                                      <p:cBhvr>
                                        <p:cTn id="17" dur="3000"/>
                                        <p:tgtEl>
                                          <p:spTgt spid="1229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23554" name="Rectangle 3"/>
          <p:cNvSpPr>
            <a:spLocks noGrp="1" noChangeArrowheads="1"/>
          </p:cNvSpPr>
          <p:nvPr>
            <p:ph type="body" idx="4294967295"/>
          </p:nvPr>
        </p:nvSpPr>
        <p:spPr>
          <a:xfrm>
            <a:off x="1524000" y="620713"/>
            <a:ext cx="9144000" cy="4525962"/>
          </a:xfrm>
        </p:spPr>
        <p:txBody>
          <a:bodyPr/>
          <a:lstStyle/>
          <a:p>
            <a:pPr eaLnBrk="1" hangingPunct="1"/>
            <a:r>
              <a:rPr lang="tr-TR" b="1" dirty="0" smtClean="0">
                <a:solidFill>
                  <a:srgbClr val="0000CC"/>
                </a:solidFill>
              </a:rPr>
              <a:t>Kur’an-ı Kerim gerek  ezberlenerek    </a:t>
            </a:r>
            <a:br>
              <a:rPr lang="tr-TR" b="1" dirty="0" smtClean="0">
                <a:solidFill>
                  <a:srgbClr val="0000CC"/>
                </a:solidFill>
              </a:rPr>
            </a:br>
            <a:r>
              <a:rPr lang="tr-TR" b="1" dirty="0" smtClean="0">
                <a:solidFill>
                  <a:srgbClr val="0000CC"/>
                </a:solidFill>
              </a:rPr>
              <a:t>gerekse yazılı olarak hiç değişmeden büyük topluluklar tarafından sonraki nesillere  aktarılarak günümüze kadar  gelmiştir.</a:t>
            </a:r>
          </a:p>
        </p:txBody>
      </p:sp>
      <p:pic>
        <p:nvPicPr>
          <p:cNvPr id="13315" name="Picture 6" descr="Resim1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075969" y="3321270"/>
            <a:ext cx="5164496" cy="31319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 xmlns:a14="http://schemas.microsoft.com/office/drawing/2010/main" w="9525">
                <a:solidFill>
                  <a:srgbClr val="000000"/>
                </a:solidFill>
                <a:miter lim="800000"/>
                <a:headEnd/>
                <a:tailEnd/>
              </a14:hiddenLine>
            </a:ext>
          </a:extLst>
        </p:spPr>
      </p:pic>
      <p:pic>
        <p:nvPicPr>
          <p:cNvPr id="13316" name="Picture 7" descr="Resim1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527801" y="3301925"/>
            <a:ext cx="3446516" cy="32830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174246989"/>
      </p:ext>
    </p:extLst>
  </p:cSld>
  <p:clrMapOvr>
    <a:masterClrMapping/>
  </p:clrMapOvr>
  <mc:AlternateContent xmlns:mc="http://schemas.openxmlformats.org/markup-compatibility/2006">
    <mc:Choice xmlns="" xmlns:p14="http://schemas.microsoft.com/office/powerpoint/2010/main" Requires="p14">
      <p:transition p14:dur="0" advTm="11147"/>
    </mc:Choice>
    <mc:Fallback>
      <p:transition advTm="1114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315"/>
                                        </p:tgtEl>
                                        <p:attrNameLst>
                                          <p:attrName>style.visibility</p:attrName>
                                        </p:attrNameLst>
                                      </p:cBhvr>
                                      <p:to>
                                        <p:strVal val="visible"/>
                                      </p:to>
                                    </p:set>
                                    <p:anim calcmode="lin" valueType="num">
                                      <p:cBhvr additive="base">
                                        <p:cTn id="7" dur="3000" fill="hold"/>
                                        <p:tgtEl>
                                          <p:spTgt spid="13315"/>
                                        </p:tgtEl>
                                        <p:attrNameLst>
                                          <p:attrName>ppt_x</p:attrName>
                                        </p:attrNameLst>
                                      </p:cBhvr>
                                      <p:tavLst>
                                        <p:tav tm="0">
                                          <p:val>
                                            <p:strVal val="#ppt_x"/>
                                          </p:val>
                                        </p:tav>
                                        <p:tav tm="100000">
                                          <p:val>
                                            <p:strVal val="#ppt_x"/>
                                          </p:val>
                                        </p:tav>
                                      </p:tavLst>
                                    </p:anim>
                                    <p:anim calcmode="lin" valueType="num">
                                      <p:cBhvr additive="base">
                                        <p:cTn id="8" dur="3000" fill="hold"/>
                                        <p:tgtEl>
                                          <p:spTgt spid="13315"/>
                                        </p:tgtEl>
                                        <p:attrNameLst>
                                          <p:attrName>ppt_y</p:attrName>
                                        </p:attrNameLst>
                                      </p:cBhvr>
                                      <p:tavLst>
                                        <p:tav tm="0">
                                          <p:val>
                                            <p:strVal val="1+#ppt_h/2"/>
                                          </p:val>
                                        </p:tav>
                                        <p:tav tm="100000">
                                          <p:val>
                                            <p:strVal val="#ppt_y"/>
                                          </p:val>
                                        </p:tav>
                                      </p:tavLst>
                                    </p:anim>
                                  </p:childTnLst>
                                </p:cTn>
                              </p:par>
                            </p:childTnLst>
                          </p:cTn>
                        </p:par>
                        <p:par>
                          <p:cTn id="9" fill="hold">
                            <p:stCondLst>
                              <p:cond delay="3000"/>
                            </p:stCondLst>
                            <p:childTnLst>
                              <p:par>
                                <p:cTn id="10" presetID="2" presetClass="entr" presetSubtype="4" fill="hold" nodeType="afterEffect">
                                  <p:stCondLst>
                                    <p:cond delay="0"/>
                                  </p:stCondLst>
                                  <p:childTnLst>
                                    <p:set>
                                      <p:cBhvr>
                                        <p:cTn id="11" dur="1" fill="hold">
                                          <p:stCondLst>
                                            <p:cond delay="0"/>
                                          </p:stCondLst>
                                        </p:cTn>
                                        <p:tgtEl>
                                          <p:spTgt spid="13316"/>
                                        </p:tgtEl>
                                        <p:attrNameLst>
                                          <p:attrName>style.visibility</p:attrName>
                                        </p:attrNameLst>
                                      </p:cBhvr>
                                      <p:to>
                                        <p:strVal val="visible"/>
                                      </p:to>
                                    </p:set>
                                    <p:anim calcmode="lin" valueType="num">
                                      <p:cBhvr additive="base">
                                        <p:cTn id="12" dur="3000" fill="hold"/>
                                        <p:tgtEl>
                                          <p:spTgt spid="13316"/>
                                        </p:tgtEl>
                                        <p:attrNameLst>
                                          <p:attrName>ppt_x</p:attrName>
                                        </p:attrNameLst>
                                      </p:cBhvr>
                                      <p:tavLst>
                                        <p:tav tm="0">
                                          <p:val>
                                            <p:strVal val="#ppt_x"/>
                                          </p:val>
                                        </p:tav>
                                        <p:tav tm="100000">
                                          <p:val>
                                            <p:strVal val="#ppt_x"/>
                                          </p:val>
                                        </p:tav>
                                      </p:tavLst>
                                    </p:anim>
                                    <p:anim calcmode="lin" valueType="num">
                                      <p:cBhvr additive="base">
                                        <p:cTn id="13" dur="3000" fill="hold"/>
                                        <p:tgtEl>
                                          <p:spTgt spid="13316"/>
                                        </p:tgtEl>
                                        <p:attrNameLst>
                                          <p:attrName>ppt_y</p:attrName>
                                        </p:attrNameLst>
                                      </p:cBhvr>
                                      <p:tavLst>
                                        <p:tav tm="0">
                                          <p:val>
                                            <p:strVal val="1+#ppt_h/2"/>
                                          </p:val>
                                        </p:tav>
                                        <p:tav tm="100000">
                                          <p:val>
                                            <p:strVal val="#ppt_y"/>
                                          </p:val>
                                        </p:tav>
                                      </p:tavLst>
                                    </p:anim>
                                  </p:childTnLst>
                                </p:cTn>
                              </p:par>
                            </p:childTnLst>
                          </p:cTn>
                        </p:par>
                        <p:par>
                          <p:cTn id="14" fill="hold">
                            <p:stCondLst>
                              <p:cond delay="6000"/>
                            </p:stCondLst>
                            <p:childTnLst>
                              <p:par>
                                <p:cTn id="15" presetID="6" presetClass="entr" presetSubtype="16" fill="hold" nodeType="afterEffect">
                                  <p:stCondLst>
                                    <p:cond delay="0"/>
                                  </p:stCondLst>
                                  <p:childTnLst>
                                    <p:set>
                                      <p:cBhvr>
                                        <p:cTn id="16" dur="1" fill="hold">
                                          <p:stCondLst>
                                            <p:cond delay="0"/>
                                          </p:stCondLst>
                                        </p:cTn>
                                        <p:tgtEl>
                                          <p:spTgt spid="23554">
                                            <p:txEl>
                                              <p:pRg st="0" end="0"/>
                                            </p:txEl>
                                          </p:spTgt>
                                        </p:tgtEl>
                                        <p:attrNameLst>
                                          <p:attrName>style.visibility</p:attrName>
                                        </p:attrNameLst>
                                      </p:cBhvr>
                                      <p:to>
                                        <p:strVal val="visible"/>
                                      </p:to>
                                    </p:set>
                                    <p:animEffect transition="in" filter="circle(in)">
                                      <p:cBhvr>
                                        <p:cTn id="17" dur="3000"/>
                                        <p:tgtEl>
                                          <p:spTgt spid="2355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tr-TR" smtClean="0">
                <a:solidFill>
                  <a:srgbClr val="800000"/>
                </a:solidFill>
              </a:rPr>
              <a:t>KUR’AN-I KERİM’İN İÇ DÜZENİ</a:t>
            </a:r>
          </a:p>
        </p:txBody>
      </p:sp>
      <p:sp>
        <p:nvSpPr>
          <p:cNvPr id="24579" name="Rectangle 3"/>
          <p:cNvSpPr>
            <a:spLocks noGrp="1" noChangeArrowheads="1"/>
          </p:cNvSpPr>
          <p:nvPr>
            <p:ph type="body" idx="1"/>
          </p:nvPr>
        </p:nvSpPr>
        <p:spPr>
          <a:xfrm>
            <a:off x="1774826" y="1628776"/>
            <a:ext cx="8893175" cy="4525963"/>
          </a:xfrm>
        </p:spPr>
        <p:txBody>
          <a:bodyPr/>
          <a:lstStyle/>
          <a:p>
            <a:pPr eaLnBrk="1" hangingPunct="1"/>
            <a:r>
              <a:rPr lang="tr-TR" sz="2800" b="1" dirty="0">
                <a:solidFill>
                  <a:srgbClr val="0000CC"/>
                </a:solidFill>
              </a:rPr>
              <a:t>Dili </a:t>
            </a:r>
            <a:r>
              <a:rPr lang="tr-TR" sz="2800" b="1" dirty="0" err="1">
                <a:solidFill>
                  <a:srgbClr val="0000CC"/>
                </a:solidFill>
              </a:rPr>
              <a:t>Arapça’dır</a:t>
            </a:r>
            <a:r>
              <a:rPr lang="tr-TR" sz="2800" b="1" dirty="0">
                <a:solidFill>
                  <a:srgbClr val="0000CC"/>
                </a:solidFill>
              </a:rPr>
              <a:t>,</a:t>
            </a:r>
          </a:p>
          <a:p>
            <a:pPr eaLnBrk="1" hangingPunct="1"/>
            <a:r>
              <a:rPr lang="tr-TR" sz="2800" b="1" dirty="0">
                <a:solidFill>
                  <a:srgbClr val="0000CC"/>
                </a:solidFill>
              </a:rPr>
              <a:t>Yaklaşık </a:t>
            </a:r>
            <a:r>
              <a:rPr lang="tr-TR" sz="2800" b="1" dirty="0" smtClean="0">
                <a:solidFill>
                  <a:srgbClr val="0000CC"/>
                </a:solidFill>
              </a:rPr>
              <a:t>604 </a:t>
            </a:r>
            <a:r>
              <a:rPr lang="tr-TR" sz="2800" b="1" dirty="0">
                <a:solidFill>
                  <a:srgbClr val="0000CC"/>
                </a:solidFill>
              </a:rPr>
              <a:t>sayfadır</a:t>
            </a:r>
          </a:p>
          <a:p>
            <a:pPr eaLnBrk="1" hangingPunct="1"/>
            <a:r>
              <a:rPr lang="tr-TR" sz="2800" b="1" dirty="0">
                <a:solidFill>
                  <a:srgbClr val="0000CC"/>
                </a:solidFill>
              </a:rPr>
              <a:t>114 süreden oluşur,</a:t>
            </a:r>
          </a:p>
          <a:p>
            <a:pPr eaLnBrk="1" hangingPunct="1"/>
            <a:r>
              <a:rPr lang="tr-TR" sz="2800" b="1" dirty="0">
                <a:solidFill>
                  <a:srgbClr val="0000CC"/>
                </a:solidFill>
              </a:rPr>
              <a:t>6236 ayettir</a:t>
            </a:r>
            <a:r>
              <a:rPr lang="tr-TR" sz="2800" b="1" dirty="0" smtClean="0">
                <a:solidFill>
                  <a:srgbClr val="0000CC"/>
                </a:solidFill>
              </a:rPr>
              <a:t>,</a:t>
            </a:r>
          </a:p>
          <a:p>
            <a:pPr eaLnBrk="1" hangingPunct="1">
              <a:buNone/>
            </a:pPr>
            <a:endParaRPr lang="tr-TR" sz="2800" b="1" dirty="0">
              <a:solidFill>
                <a:srgbClr val="0000CC"/>
              </a:solidFill>
            </a:endParaRPr>
          </a:p>
          <a:p>
            <a:pPr eaLnBrk="1" hangingPunct="1"/>
            <a:r>
              <a:rPr lang="tr-TR" sz="2800" b="1" dirty="0">
                <a:solidFill>
                  <a:srgbClr val="0000CC"/>
                </a:solidFill>
              </a:rPr>
              <a:t>Fatiha süresi ile başlar Nas süresi ile biter,</a:t>
            </a:r>
          </a:p>
          <a:p>
            <a:pPr eaLnBrk="1" hangingPunct="1"/>
            <a:r>
              <a:rPr lang="tr-TR" sz="2800" b="1" dirty="0">
                <a:solidFill>
                  <a:srgbClr val="0000CC"/>
                </a:solidFill>
              </a:rPr>
              <a:t>Her sürenin başında besmele vardır, sadece </a:t>
            </a:r>
            <a:r>
              <a:rPr lang="tr-TR" sz="2800" b="1" dirty="0" err="1">
                <a:solidFill>
                  <a:srgbClr val="0000CC"/>
                </a:solidFill>
              </a:rPr>
              <a:t>Tevbe</a:t>
            </a:r>
            <a:r>
              <a:rPr lang="tr-TR" sz="2800" b="1" dirty="0">
                <a:solidFill>
                  <a:srgbClr val="0000CC"/>
                </a:solidFill>
              </a:rPr>
              <a:t> süresinin başında yoktur,</a:t>
            </a:r>
          </a:p>
          <a:p>
            <a:pPr eaLnBrk="1" hangingPunct="1">
              <a:buFontTx/>
              <a:buNone/>
            </a:pPr>
            <a:r>
              <a:rPr lang="tr-TR" sz="2800" b="1" dirty="0">
                <a:solidFill>
                  <a:srgbClr val="0000CC"/>
                </a:solidFill>
              </a:rPr>
              <a:t>    </a:t>
            </a:r>
          </a:p>
          <a:p>
            <a:pPr marL="0" indent="0" eaLnBrk="1" hangingPunct="1">
              <a:buNone/>
            </a:pPr>
            <a:endParaRPr lang="tr-TR" sz="2800" b="1" dirty="0">
              <a:solidFill>
                <a:srgbClr val="0000CC"/>
              </a:solidFill>
            </a:endParaRPr>
          </a:p>
        </p:txBody>
      </p:sp>
      <p:pic>
        <p:nvPicPr>
          <p:cNvPr id="17412" name="Picture 4" descr="Resim15"/>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999890" y="1196976"/>
            <a:ext cx="3394841" cy="248164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 xmlns:p14="http://schemas.microsoft.com/office/powerpoint/2010/main" val="1238889170"/>
      </p:ext>
    </p:extLst>
  </p:cSld>
  <p:clrMapOvr>
    <a:masterClrMapping/>
  </p:clrMapOvr>
  <mc:AlternateContent xmlns:mc="http://schemas.openxmlformats.org/markup-compatibility/2006">
    <mc:Choice xmlns="" xmlns:p14="http://schemas.microsoft.com/office/powerpoint/2010/main" Requires="p14">
      <p:transition p14:dur="10" advTm="25000"/>
    </mc:Choice>
    <mc:Fallback>
      <p:transition advTm="25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nodeType="afterEffect">
                                  <p:stCondLst>
                                    <p:cond delay="0"/>
                                  </p:stCondLst>
                                  <p:childTnLst>
                                    <p:set>
                                      <p:cBhvr>
                                        <p:cTn id="6" dur="1" fill="hold">
                                          <p:stCondLst>
                                            <p:cond delay="0"/>
                                          </p:stCondLst>
                                        </p:cTn>
                                        <p:tgtEl>
                                          <p:spTgt spid="17412"/>
                                        </p:tgtEl>
                                        <p:attrNameLst>
                                          <p:attrName>style.visibility</p:attrName>
                                        </p:attrNameLst>
                                      </p:cBhvr>
                                      <p:to>
                                        <p:strVal val="visible"/>
                                      </p:to>
                                    </p:set>
                                    <p:animEffect transition="in" filter="fade">
                                      <p:cBhvr>
                                        <p:cTn id="7" dur="1600" decel="100000"/>
                                        <p:tgtEl>
                                          <p:spTgt spid="17412"/>
                                        </p:tgtEl>
                                      </p:cBhvr>
                                    </p:animEffect>
                                    <p:anim calcmode="lin" valueType="num">
                                      <p:cBhvr>
                                        <p:cTn id="8" dur="1600" decel="100000" fill="hold"/>
                                        <p:tgtEl>
                                          <p:spTgt spid="17412"/>
                                        </p:tgtEl>
                                        <p:attrNameLst>
                                          <p:attrName>style.rotation</p:attrName>
                                        </p:attrNameLst>
                                      </p:cBhvr>
                                      <p:tavLst>
                                        <p:tav tm="0">
                                          <p:val>
                                            <p:fltVal val="-90"/>
                                          </p:val>
                                        </p:tav>
                                        <p:tav tm="100000">
                                          <p:val>
                                            <p:fltVal val="0"/>
                                          </p:val>
                                        </p:tav>
                                      </p:tavLst>
                                    </p:anim>
                                    <p:anim calcmode="lin" valueType="num">
                                      <p:cBhvr>
                                        <p:cTn id="9" dur="1600" decel="100000" fill="hold"/>
                                        <p:tgtEl>
                                          <p:spTgt spid="17412"/>
                                        </p:tgtEl>
                                        <p:attrNameLst>
                                          <p:attrName>ppt_x</p:attrName>
                                        </p:attrNameLst>
                                      </p:cBhvr>
                                      <p:tavLst>
                                        <p:tav tm="0">
                                          <p:val>
                                            <p:strVal val="#ppt_x+0.4"/>
                                          </p:val>
                                        </p:tav>
                                        <p:tav tm="100000">
                                          <p:val>
                                            <p:strVal val="#ppt_x-0.05"/>
                                          </p:val>
                                        </p:tav>
                                      </p:tavLst>
                                    </p:anim>
                                    <p:anim calcmode="lin" valueType="num">
                                      <p:cBhvr>
                                        <p:cTn id="10" dur="1600" decel="100000" fill="hold"/>
                                        <p:tgtEl>
                                          <p:spTgt spid="17412"/>
                                        </p:tgtEl>
                                        <p:attrNameLst>
                                          <p:attrName>ppt_y</p:attrName>
                                        </p:attrNameLst>
                                      </p:cBhvr>
                                      <p:tavLst>
                                        <p:tav tm="0">
                                          <p:val>
                                            <p:strVal val="#ppt_y-0.4"/>
                                          </p:val>
                                        </p:tav>
                                        <p:tav tm="100000">
                                          <p:val>
                                            <p:strVal val="#ppt_y+0.1"/>
                                          </p:val>
                                        </p:tav>
                                      </p:tavLst>
                                    </p:anim>
                                    <p:anim calcmode="lin" valueType="num">
                                      <p:cBhvr>
                                        <p:cTn id="11" dur="400" accel="100000" fill="hold">
                                          <p:stCondLst>
                                            <p:cond delay="1600"/>
                                          </p:stCondLst>
                                        </p:cTn>
                                        <p:tgtEl>
                                          <p:spTgt spid="17412"/>
                                        </p:tgtEl>
                                        <p:attrNameLst>
                                          <p:attrName>ppt_x</p:attrName>
                                        </p:attrNameLst>
                                      </p:cBhvr>
                                      <p:tavLst>
                                        <p:tav tm="0">
                                          <p:val>
                                            <p:strVal val="#ppt_x-0.05"/>
                                          </p:val>
                                        </p:tav>
                                        <p:tav tm="100000">
                                          <p:val>
                                            <p:strVal val="#ppt_x"/>
                                          </p:val>
                                        </p:tav>
                                      </p:tavLst>
                                    </p:anim>
                                    <p:anim calcmode="lin" valueType="num">
                                      <p:cBhvr>
                                        <p:cTn id="12" dur="400" accel="100000" fill="hold">
                                          <p:stCondLst>
                                            <p:cond delay="1600"/>
                                          </p:stCondLst>
                                        </p:cTn>
                                        <p:tgtEl>
                                          <p:spTgt spid="17412"/>
                                        </p:tgtEl>
                                        <p:attrNameLst>
                                          <p:attrName>ppt_y</p:attrName>
                                        </p:attrNameLst>
                                      </p:cBhvr>
                                      <p:tavLst>
                                        <p:tav tm="0">
                                          <p:val>
                                            <p:strVal val="#ppt_y+0.1"/>
                                          </p:val>
                                        </p:tav>
                                        <p:tav tm="100000">
                                          <p:val>
                                            <p:strVal val="#ppt_y"/>
                                          </p:val>
                                        </p:tav>
                                      </p:tavLst>
                                    </p:anim>
                                  </p:childTnLst>
                                </p:cTn>
                              </p:par>
                            </p:childTnLst>
                          </p:cTn>
                        </p:par>
                        <p:par>
                          <p:cTn id="13" fill="hold">
                            <p:stCondLst>
                              <p:cond delay="2000"/>
                            </p:stCondLst>
                            <p:childTnLst>
                              <p:par>
                                <p:cTn id="14" presetID="2" presetClass="entr" presetSubtype="4" fill="hold" nodeType="afterEffect">
                                  <p:stCondLst>
                                    <p:cond delay="0"/>
                                  </p:stCondLst>
                                  <p:childTnLst>
                                    <p:set>
                                      <p:cBhvr>
                                        <p:cTn id="15" dur="1" fill="hold">
                                          <p:stCondLst>
                                            <p:cond delay="0"/>
                                          </p:stCondLst>
                                        </p:cTn>
                                        <p:tgtEl>
                                          <p:spTgt spid="24579">
                                            <p:txEl>
                                              <p:pRg st="0" end="0"/>
                                            </p:txEl>
                                          </p:spTgt>
                                        </p:tgtEl>
                                        <p:attrNameLst>
                                          <p:attrName>style.visibility</p:attrName>
                                        </p:attrNameLst>
                                      </p:cBhvr>
                                      <p:to>
                                        <p:strVal val="visible"/>
                                      </p:to>
                                    </p:set>
                                    <p:anim calcmode="lin" valueType="num">
                                      <p:cBhvr additive="base">
                                        <p:cTn id="16" dur="3000" fill="hold"/>
                                        <p:tgtEl>
                                          <p:spTgt spid="24579">
                                            <p:txEl>
                                              <p:pRg st="0" end="0"/>
                                            </p:txEl>
                                          </p:spTgt>
                                        </p:tgtEl>
                                        <p:attrNameLst>
                                          <p:attrName>ppt_x</p:attrName>
                                        </p:attrNameLst>
                                      </p:cBhvr>
                                      <p:tavLst>
                                        <p:tav tm="0">
                                          <p:val>
                                            <p:strVal val="#ppt_x"/>
                                          </p:val>
                                        </p:tav>
                                        <p:tav tm="100000">
                                          <p:val>
                                            <p:strVal val="#ppt_x"/>
                                          </p:val>
                                        </p:tav>
                                      </p:tavLst>
                                    </p:anim>
                                    <p:anim calcmode="lin" valueType="num">
                                      <p:cBhvr additive="base">
                                        <p:cTn id="17" dur="3000" fill="hold"/>
                                        <p:tgtEl>
                                          <p:spTgt spid="24579">
                                            <p:txEl>
                                              <p:pRg st="0" end="0"/>
                                            </p:txEl>
                                          </p:spTgt>
                                        </p:tgtEl>
                                        <p:attrNameLst>
                                          <p:attrName>ppt_y</p:attrName>
                                        </p:attrNameLst>
                                      </p:cBhvr>
                                      <p:tavLst>
                                        <p:tav tm="0">
                                          <p:val>
                                            <p:strVal val="1+#ppt_h/2"/>
                                          </p:val>
                                        </p:tav>
                                        <p:tav tm="100000">
                                          <p:val>
                                            <p:strVal val="#ppt_y"/>
                                          </p:val>
                                        </p:tav>
                                      </p:tavLst>
                                    </p:anim>
                                  </p:childTnLst>
                                </p:cTn>
                              </p:par>
                            </p:childTnLst>
                          </p:cTn>
                        </p:par>
                        <p:par>
                          <p:cTn id="18" fill="hold">
                            <p:stCondLst>
                              <p:cond delay="5000"/>
                            </p:stCondLst>
                            <p:childTnLst>
                              <p:par>
                                <p:cTn id="19" presetID="2" presetClass="entr" presetSubtype="4" fill="hold" nodeType="afterEffect">
                                  <p:stCondLst>
                                    <p:cond delay="0"/>
                                  </p:stCondLst>
                                  <p:childTnLst>
                                    <p:set>
                                      <p:cBhvr>
                                        <p:cTn id="20" dur="1" fill="hold">
                                          <p:stCondLst>
                                            <p:cond delay="0"/>
                                          </p:stCondLst>
                                        </p:cTn>
                                        <p:tgtEl>
                                          <p:spTgt spid="24579">
                                            <p:txEl>
                                              <p:pRg st="1" end="1"/>
                                            </p:txEl>
                                          </p:spTgt>
                                        </p:tgtEl>
                                        <p:attrNameLst>
                                          <p:attrName>style.visibility</p:attrName>
                                        </p:attrNameLst>
                                      </p:cBhvr>
                                      <p:to>
                                        <p:strVal val="visible"/>
                                      </p:to>
                                    </p:set>
                                    <p:anim calcmode="lin" valueType="num">
                                      <p:cBhvr additive="base">
                                        <p:cTn id="21" dur="3000" fill="hold"/>
                                        <p:tgtEl>
                                          <p:spTgt spid="24579">
                                            <p:txEl>
                                              <p:pRg st="1" end="1"/>
                                            </p:txEl>
                                          </p:spTgt>
                                        </p:tgtEl>
                                        <p:attrNameLst>
                                          <p:attrName>ppt_x</p:attrName>
                                        </p:attrNameLst>
                                      </p:cBhvr>
                                      <p:tavLst>
                                        <p:tav tm="0">
                                          <p:val>
                                            <p:strVal val="#ppt_x"/>
                                          </p:val>
                                        </p:tav>
                                        <p:tav tm="100000">
                                          <p:val>
                                            <p:strVal val="#ppt_x"/>
                                          </p:val>
                                        </p:tav>
                                      </p:tavLst>
                                    </p:anim>
                                    <p:anim calcmode="lin" valueType="num">
                                      <p:cBhvr additive="base">
                                        <p:cTn id="22" dur="3000" fill="hold"/>
                                        <p:tgtEl>
                                          <p:spTgt spid="24579">
                                            <p:txEl>
                                              <p:pRg st="1" end="1"/>
                                            </p:txEl>
                                          </p:spTgt>
                                        </p:tgtEl>
                                        <p:attrNameLst>
                                          <p:attrName>ppt_y</p:attrName>
                                        </p:attrNameLst>
                                      </p:cBhvr>
                                      <p:tavLst>
                                        <p:tav tm="0">
                                          <p:val>
                                            <p:strVal val="1+#ppt_h/2"/>
                                          </p:val>
                                        </p:tav>
                                        <p:tav tm="100000">
                                          <p:val>
                                            <p:strVal val="#ppt_y"/>
                                          </p:val>
                                        </p:tav>
                                      </p:tavLst>
                                    </p:anim>
                                  </p:childTnLst>
                                </p:cTn>
                              </p:par>
                            </p:childTnLst>
                          </p:cTn>
                        </p:par>
                        <p:par>
                          <p:cTn id="23" fill="hold">
                            <p:stCondLst>
                              <p:cond delay="8000"/>
                            </p:stCondLst>
                            <p:childTnLst>
                              <p:par>
                                <p:cTn id="24" presetID="2" presetClass="entr" presetSubtype="4" fill="hold" nodeType="afterEffect">
                                  <p:stCondLst>
                                    <p:cond delay="0"/>
                                  </p:stCondLst>
                                  <p:childTnLst>
                                    <p:set>
                                      <p:cBhvr>
                                        <p:cTn id="25" dur="1" fill="hold">
                                          <p:stCondLst>
                                            <p:cond delay="0"/>
                                          </p:stCondLst>
                                        </p:cTn>
                                        <p:tgtEl>
                                          <p:spTgt spid="24579">
                                            <p:txEl>
                                              <p:pRg st="2" end="2"/>
                                            </p:txEl>
                                          </p:spTgt>
                                        </p:tgtEl>
                                        <p:attrNameLst>
                                          <p:attrName>style.visibility</p:attrName>
                                        </p:attrNameLst>
                                      </p:cBhvr>
                                      <p:to>
                                        <p:strVal val="visible"/>
                                      </p:to>
                                    </p:set>
                                    <p:anim calcmode="lin" valueType="num">
                                      <p:cBhvr additive="base">
                                        <p:cTn id="26" dur="3000" fill="hold"/>
                                        <p:tgtEl>
                                          <p:spTgt spid="24579">
                                            <p:txEl>
                                              <p:pRg st="2" end="2"/>
                                            </p:txEl>
                                          </p:spTgt>
                                        </p:tgtEl>
                                        <p:attrNameLst>
                                          <p:attrName>ppt_x</p:attrName>
                                        </p:attrNameLst>
                                      </p:cBhvr>
                                      <p:tavLst>
                                        <p:tav tm="0">
                                          <p:val>
                                            <p:strVal val="#ppt_x"/>
                                          </p:val>
                                        </p:tav>
                                        <p:tav tm="100000">
                                          <p:val>
                                            <p:strVal val="#ppt_x"/>
                                          </p:val>
                                        </p:tav>
                                      </p:tavLst>
                                    </p:anim>
                                    <p:anim calcmode="lin" valueType="num">
                                      <p:cBhvr additive="base">
                                        <p:cTn id="27" dur="3000" fill="hold"/>
                                        <p:tgtEl>
                                          <p:spTgt spid="24579">
                                            <p:txEl>
                                              <p:pRg st="2" end="2"/>
                                            </p:txEl>
                                          </p:spTgt>
                                        </p:tgtEl>
                                        <p:attrNameLst>
                                          <p:attrName>ppt_y</p:attrName>
                                        </p:attrNameLst>
                                      </p:cBhvr>
                                      <p:tavLst>
                                        <p:tav tm="0">
                                          <p:val>
                                            <p:strVal val="1+#ppt_h/2"/>
                                          </p:val>
                                        </p:tav>
                                        <p:tav tm="100000">
                                          <p:val>
                                            <p:strVal val="#ppt_y"/>
                                          </p:val>
                                        </p:tav>
                                      </p:tavLst>
                                    </p:anim>
                                  </p:childTnLst>
                                </p:cTn>
                              </p:par>
                            </p:childTnLst>
                          </p:cTn>
                        </p:par>
                        <p:par>
                          <p:cTn id="28" fill="hold">
                            <p:stCondLst>
                              <p:cond delay="11000"/>
                            </p:stCondLst>
                            <p:childTnLst>
                              <p:par>
                                <p:cTn id="29" presetID="2" presetClass="entr" presetSubtype="4" fill="hold" nodeType="afterEffect">
                                  <p:stCondLst>
                                    <p:cond delay="0"/>
                                  </p:stCondLst>
                                  <p:childTnLst>
                                    <p:set>
                                      <p:cBhvr>
                                        <p:cTn id="30" dur="1" fill="hold">
                                          <p:stCondLst>
                                            <p:cond delay="0"/>
                                          </p:stCondLst>
                                        </p:cTn>
                                        <p:tgtEl>
                                          <p:spTgt spid="24579">
                                            <p:txEl>
                                              <p:pRg st="3" end="3"/>
                                            </p:txEl>
                                          </p:spTgt>
                                        </p:tgtEl>
                                        <p:attrNameLst>
                                          <p:attrName>style.visibility</p:attrName>
                                        </p:attrNameLst>
                                      </p:cBhvr>
                                      <p:to>
                                        <p:strVal val="visible"/>
                                      </p:to>
                                    </p:set>
                                    <p:anim calcmode="lin" valueType="num">
                                      <p:cBhvr additive="base">
                                        <p:cTn id="31" dur="3000" fill="hold"/>
                                        <p:tgtEl>
                                          <p:spTgt spid="24579">
                                            <p:txEl>
                                              <p:pRg st="3" end="3"/>
                                            </p:txEl>
                                          </p:spTgt>
                                        </p:tgtEl>
                                        <p:attrNameLst>
                                          <p:attrName>ppt_x</p:attrName>
                                        </p:attrNameLst>
                                      </p:cBhvr>
                                      <p:tavLst>
                                        <p:tav tm="0">
                                          <p:val>
                                            <p:strVal val="#ppt_x"/>
                                          </p:val>
                                        </p:tav>
                                        <p:tav tm="100000">
                                          <p:val>
                                            <p:strVal val="#ppt_x"/>
                                          </p:val>
                                        </p:tav>
                                      </p:tavLst>
                                    </p:anim>
                                    <p:anim calcmode="lin" valueType="num">
                                      <p:cBhvr additive="base">
                                        <p:cTn id="32" dur="3000" fill="hold"/>
                                        <p:tgtEl>
                                          <p:spTgt spid="24579">
                                            <p:txEl>
                                              <p:pRg st="3" end="3"/>
                                            </p:txEl>
                                          </p:spTgt>
                                        </p:tgtEl>
                                        <p:attrNameLst>
                                          <p:attrName>ppt_y</p:attrName>
                                        </p:attrNameLst>
                                      </p:cBhvr>
                                      <p:tavLst>
                                        <p:tav tm="0">
                                          <p:val>
                                            <p:strVal val="1+#ppt_h/2"/>
                                          </p:val>
                                        </p:tav>
                                        <p:tav tm="100000">
                                          <p:val>
                                            <p:strVal val="#ppt_y"/>
                                          </p:val>
                                        </p:tav>
                                      </p:tavLst>
                                    </p:anim>
                                  </p:childTnLst>
                                </p:cTn>
                              </p:par>
                            </p:childTnLst>
                          </p:cTn>
                        </p:par>
                        <p:par>
                          <p:cTn id="33" fill="hold">
                            <p:stCondLst>
                              <p:cond delay="14000"/>
                            </p:stCondLst>
                            <p:childTnLst>
                              <p:par>
                                <p:cTn id="34" presetID="2" presetClass="entr" presetSubtype="4" fill="hold" nodeType="afterEffect">
                                  <p:stCondLst>
                                    <p:cond delay="0"/>
                                  </p:stCondLst>
                                  <p:childTnLst>
                                    <p:set>
                                      <p:cBhvr>
                                        <p:cTn id="35" dur="1" fill="hold">
                                          <p:stCondLst>
                                            <p:cond delay="0"/>
                                          </p:stCondLst>
                                        </p:cTn>
                                        <p:tgtEl>
                                          <p:spTgt spid="24579">
                                            <p:txEl>
                                              <p:pRg st="5" end="5"/>
                                            </p:txEl>
                                          </p:spTgt>
                                        </p:tgtEl>
                                        <p:attrNameLst>
                                          <p:attrName>style.visibility</p:attrName>
                                        </p:attrNameLst>
                                      </p:cBhvr>
                                      <p:to>
                                        <p:strVal val="visible"/>
                                      </p:to>
                                    </p:set>
                                    <p:anim calcmode="lin" valueType="num">
                                      <p:cBhvr additive="base">
                                        <p:cTn id="36" dur="3000" fill="hold"/>
                                        <p:tgtEl>
                                          <p:spTgt spid="24579">
                                            <p:txEl>
                                              <p:pRg st="5" end="5"/>
                                            </p:txEl>
                                          </p:spTgt>
                                        </p:tgtEl>
                                        <p:attrNameLst>
                                          <p:attrName>ppt_x</p:attrName>
                                        </p:attrNameLst>
                                      </p:cBhvr>
                                      <p:tavLst>
                                        <p:tav tm="0">
                                          <p:val>
                                            <p:strVal val="#ppt_x"/>
                                          </p:val>
                                        </p:tav>
                                        <p:tav tm="100000">
                                          <p:val>
                                            <p:strVal val="#ppt_x"/>
                                          </p:val>
                                        </p:tav>
                                      </p:tavLst>
                                    </p:anim>
                                    <p:anim calcmode="lin" valueType="num">
                                      <p:cBhvr additive="base">
                                        <p:cTn id="37" dur="3000" fill="hold"/>
                                        <p:tgtEl>
                                          <p:spTgt spid="24579">
                                            <p:txEl>
                                              <p:pRg st="5" end="5"/>
                                            </p:txEl>
                                          </p:spTgt>
                                        </p:tgtEl>
                                        <p:attrNameLst>
                                          <p:attrName>ppt_y</p:attrName>
                                        </p:attrNameLst>
                                      </p:cBhvr>
                                      <p:tavLst>
                                        <p:tav tm="0">
                                          <p:val>
                                            <p:strVal val="1+#ppt_h/2"/>
                                          </p:val>
                                        </p:tav>
                                        <p:tav tm="100000">
                                          <p:val>
                                            <p:strVal val="#ppt_y"/>
                                          </p:val>
                                        </p:tav>
                                      </p:tavLst>
                                    </p:anim>
                                  </p:childTnLst>
                                </p:cTn>
                              </p:par>
                            </p:childTnLst>
                          </p:cTn>
                        </p:par>
                        <p:par>
                          <p:cTn id="38" fill="hold">
                            <p:stCondLst>
                              <p:cond delay="17000"/>
                            </p:stCondLst>
                            <p:childTnLst>
                              <p:par>
                                <p:cTn id="39" presetID="2" presetClass="entr" presetSubtype="4" fill="hold" nodeType="afterEffect">
                                  <p:stCondLst>
                                    <p:cond delay="0"/>
                                  </p:stCondLst>
                                  <p:childTnLst>
                                    <p:set>
                                      <p:cBhvr>
                                        <p:cTn id="40" dur="1" fill="hold">
                                          <p:stCondLst>
                                            <p:cond delay="0"/>
                                          </p:stCondLst>
                                        </p:cTn>
                                        <p:tgtEl>
                                          <p:spTgt spid="24579">
                                            <p:txEl>
                                              <p:pRg st="6" end="6"/>
                                            </p:txEl>
                                          </p:spTgt>
                                        </p:tgtEl>
                                        <p:attrNameLst>
                                          <p:attrName>style.visibility</p:attrName>
                                        </p:attrNameLst>
                                      </p:cBhvr>
                                      <p:to>
                                        <p:strVal val="visible"/>
                                      </p:to>
                                    </p:set>
                                    <p:anim calcmode="lin" valueType="num">
                                      <p:cBhvr additive="base">
                                        <p:cTn id="41" dur="3000" fill="hold"/>
                                        <p:tgtEl>
                                          <p:spTgt spid="24579">
                                            <p:txEl>
                                              <p:pRg st="6" end="6"/>
                                            </p:txEl>
                                          </p:spTgt>
                                        </p:tgtEl>
                                        <p:attrNameLst>
                                          <p:attrName>ppt_x</p:attrName>
                                        </p:attrNameLst>
                                      </p:cBhvr>
                                      <p:tavLst>
                                        <p:tav tm="0">
                                          <p:val>
                                            <p:strVal val="#ppt_x"/>
                                          </p:val>
                                        </p:tav>
                                        <p:tav tm="100000">
                                          <p:val>
                                            <p:strVal val="#ppt_x"/>
                                          </p:val>
                                        </p:tav>
                                      </p:tavLst>
                                    </p:anim>
                                    <p:anim calcmode="lin" valueType="num">
                                      <p:cBhvr additive="base">
                                        <p:cTn id="42" dur="3000" fill="hold"/>
                                        <p:tgtEl>
                                          <p:spTgt spid="2457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ctrTitle"/>
          </p:nvPr>
        </p:nvSpPr>
        <p:spPr>
          <a:xfrm>
            <a:off x="2063750" y="260352"/>
            <a:ext cx="8005160" cy="1042932"/>
          </a:xfrm>
        </p:spPr>
        <p:txBody>
          <a:bodyPr/>
          <a:lstStyle/>
          <a:p>
            <a:pPr eaLnBrk="1" hangingPunct="1"/>
            <a:r>
              <a:rPr lang="tr-TR" sz="3200" dirty="0" smtClean="0">
                <a:solidFill>
                  <a:srgbClr val="0000CC"/>
                </a:solidFill>
              </a:rPr>
              <a:t>İSLAM DİNİNİN TEMEL KAYNAĞI KUR’AN</a:t>
            </a:r>
            <a:endParaRPr lang="tr-TR" sz="3200" dirty="0">
              <a:solidFill>
                <a:srgbClr val="0000CC"/>
              </a:solidFill>
            </a:endParaRPr>
          </a:p>
        </p:txBody>
      </p:sp>
      <p:sp>
        <p:nvSpPr>
          <p:cNvPr id="7" name="6 Yuvarlatılmış Dikdörtgen"/>
          <p:cNvSpPr/>
          <p:nvPr/>
        </p:nvSpPr>
        <p:spPr>
          <a:xfrm>
            <a:off x="1702676" y="1692166"/>
            <a:ext cx="9080938" cy="53602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7 Metin kutusu"/>
          <p:cNvSpPr txBox="1"/>
          <p:nvPr/>
        </p:nvSpPr>
        <p:spPr>
          <a:xfrm>
            <a:off x="2438400" y="1734206"/>
            <a:ext cx="8208579" cy="400110"/>
          </a:xfrm>
          <a:prstGeom prst="rect">
            <a:avLst/>
          </a:prstGeom>
          <a:noFill/>
        </p:spPr>
        <p:txBody>
          <a:bodyPr wrap="square" rtlCol="0">
            <a:spAutoFit/>
          </a:bodyPr>
          <a:lstStyle/>
          <a:p>
            <a:r>
              <a:rPr lang="tr-TR" sz="2000" b="1" dirty="0" smtClean="0">
                <a:solidFill>
                  <a:schemeClr val="accent4">
                    <a:lumMod val="60000"/>
                    <a:lumOff val="40000"/>
                  </a:schemeClr>
                </a:solidFill>
              </a:rPr>
              <a:t>* İnanç esaslarına nasıl iman etmemiz gerektiğini öğretir.</a:t>
            </a:r>
            <a:endParaRPr lang="tr-TR" sz="2000" b="1" dirty="0">
              <a:solidFill>
                <a:schemeClr val="accent4">
                  <a:lumMod val="60000"/>
                  <a:lumOff val="40000"/>
                </a:schemeClr>
              </a:solidFill>
            </a:endParaRPr>
          </a:p>
        </p:txBody>
      </p:sp>
      <p:sp>
        <p:nvSpPr>
          <p:cNvPr id="11" name="10 Dikdörtgen"/>
          <p:cNvSpPr/>
          <p:nvPr/>
        </p:nvSpPr>
        <p:spPr>
          <a:xfrm>
            <a:off x="5959366" y="2245799"/>
            <a:ext cx="4624551" cy="38178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35128" tIns="24130" rIns="135128" bIns="24130" numCol="1" spcCol="1270" anchor="ctr" anchorCtr="0">
            <a:noAutofit/>
          </a:bodyPr>
          <a:lstStyle/>
          <a:p>
            <a:pPr lvl="0" algn="ctr" defTabSz="844550">
              <a:lnSpc>
                <a:spcPct val="90000"/>
              </a:lnSpc>
              <a:spcBef>
                <a:spcPct val="0"/>
              </a:spcBef>
              <a:spcAft>
                <a:spcPct val="35000"/>
              </a:spcAft>
            </a:pPr>
            <a:r>
              <a:rPr lang="tr-TR" sz="1900" i="1" kern="1200" dirty="0" smtClean="0">
                <a:solidFill>
                  <a:srgbClr val="7030A0"/>
                </a:solidFill>
              </a:rPr>
              <a:t>“Şüphesiz ki </a:t>
            </a:r>
            <a:r>
              <a:rPr lang="tr-TR" sz="1900" i="1" kern="1200" dirty="0" err="1" smtClean="0">
                <a:solidFill>
                  <a:srgbClr val="7030A0"/>
                </a:solidFill>
              </a:rPr>
              <a:t>Kur’an</a:t>
            </a:r>
            <a:r>
              <a:rPr lang="tr-TR" sz="1900" i="1" kern="1200" dirty="0" smtClean="0">
                <a:solidFill>
                  <a:srgbClr val="7030A0"/>
                </a:solidFill>
              </a:rPr>
              <a:t>-ı biz indirdik!</a:t>
            </a:r>
            <a:endParaRPr lang="tr-TR" sz="1900" i="1" kern="1200" dirty="0">
              <a:solidFill>
                <a:srgbClr val="7030A0"/>
              </a:solidFill>
            </a:endParaRPr>
          </a:p>
        </p:txBody>
      </p:sp>
      <p:sp>
        <p:nvSpPr>
          <p:cNvPr id="12" name="11 Yuvarlatılmış Dikdörtgen"/>
          <p:cNvSpPr/>
          <p:nvPr/>
        </p:nvSpPr>
        <p:spPr>
          <a:xfrm>
            <a:off x="1713186" y="2748455"/>
            <a:ext cx="9133490" cy="5097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solidFill>
                  <a:schemeClr val="accent4">
                    <a:lumMod val="60000"/>
                    <a:lumOff val="40000"/>
                  </a:schemeClr>
                </a:solidFill>
              </a:rPr>
              <a:t>* İbadet görevlerimizin neler olduğunu öğretir.</a:t>
            </a:r>
            <a:endParaRPr lang="tr-TR" sz="2000" b="1" dirty="0">
              <a:solidFill>
                <a:schemeClr val="accent4">
                  <a:lumMod val="60000"/>
                  <a:lumOff val="40000"/>
                </a:schemeClr>
              </a:solidFill>
            </a:endParaRPr>
          </a:p>
        </p:txBody>
      </p:sp>
      <p:sp>
        <p:nvSpPr>
          <p:cNvPr id="13" name="12 Dikdörtgen"/>
          <p:cNvSpPr/>
          <p:nvPr/>
        </p:nvSpPr>
        <p:spPr>
          <a:xfrm>
            <a:off x="1869089" y="2261564"/>
            <a:ext cx="3848540" cy="39755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35128" tIns="24130" rIns="135128" bIns="24130" numCol="1" spcCol="1270" anchor="ctr" anchorCtr="0">
            <a:noAutofit/>
          </a:bodyPr>
          <a:lstStyle/>
          <a:p>
            <a:pPr lvl="0" algn="ctr" defTabSz="844550">
              <a:lnSpc>
                <a:spcPct val="90000"/>
              </a:lnSpc>
              <a:spcBef>
                <a:spcPct val="0"/>
              </a:spcBef>
              <a:spcAft>
                <a:spcPct val="35000"/>
              </a:spcAft>
            </a:pPr>
            <a:r>
              <a:rPr lang="tr-TR" sz="1900" i="1" kern="1200" dirty="0" smtClean="0">
                <a:solidFill>
                  <a:srgbClr val="7030A0"/>
                </a:solidFill>
              </a:rPr>
              <a:t>De ki Allah birdir.</a:t>
            </a:r>
            <a:endParaRPr lang="tr-TR" sz="1900" i="1" kern="1200" dirty="0">
              <a:solidFill>
                <a:srgbClr val="7030A0"/>
              </a:solidFill>
            </a:endParaRPr>
          </a:p>
        </p:txBody>
      </p:sp>
      <p:sp>
        <p:nvSpPr>
          <p:cNvPr id="14" name="13 Dikdörtgen"/>
          <p:cNvSpPr/>
          <p:nvPr/>
        </p:nvSpPr>
        <p:spPr>
          <a:xfrm>
            <a:off x="1811282" y="3296833"/>
            <a:ext cx="5125546" cy="44485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35128" tIns="24130" rIns="135128" bIns="24130" numCol="1" spcCol="1270" anchor="ctr" anchorCtr="0">
            <a:noAutofit/>
          </a:bodyPr>
          <a:lstStyle/>
          <a:p>
            <a:pPr lvl="0" algn="ctr" defTabSz="844550">
              <a:lnSpc>
                <a:spcPct val="90000"/>
              </a:lnSpc>
              <a:spcBef>
                <a:spcPct val="0"/>
              </a:spcBef>
              <a:spcAft>
                <a:spcPct val="35000"/>
              </a:spcAft>
            </a:pPr>
            <a:r>
              <a:rPr lang="tr-TR" sz="1900" kern="1200" dirty="0" smtClean="0"/>
              <a:t> </a:t>
            </a:r>
            <a:r>
              <a:rPr lang="tr-TR" sz="1900" i="1" kern="1200" dirty="0" smtClean="0">
                <a:solidFill>
                  <a:srgbClr val="7030A0"/>
                </a:solidFill>
              </a:rPr>
              <a:t>Namaz  kılın! </a:t>
            </a:r>
            <a:endParaRPr lang="tr-TR" sz="1900" i="1" kern="1200" dirty="0">
              <a:solidFill>
                <a:srgbClr val="7030A0"/>
              </a:solidFill>
            </a:endParaRPr>
          </a:p>
        </p:txBody>
      </p:sp>
      <p:sp>
        <p:nvSpPr>
          <p:cNvPr id="15" name="14 Dikdörtgen"/>
          <p:cNvSpPr/>
          <p:nvPr/>
        </p:nvSpPr>
        <p:spPr>
          <a:xfrm>
            <a:off x="5726385" y="3354640"/>
            <a:ext cx="5125546" cy="44485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35128" tIns="24130" rIns="135128" bIns="24130" numCol="1" spcCol="1270" anchor="ctr" anchorCtr="0">
            <a:noAutofit/>
          </a:bodyPr>
          <a:lstStyle/>
          <a:p>
            <a:pPr lvl="0" algn="ctr" defTabSz="844550">
              <a:lnSpc>
                <a:spcPct val="90000"/>
              </a:lnSpc>
              <a:spcBef>
                <a:spcPct val="0"/>
              </a:spcBef>
              <a:spcAft>
                <a:spcPct val="35000"/>
              </a:spcAft>
            </a:pPr>
            <a:r>
              <a:rPr lang="tr-TR" sz="1900" kern="1200" dirty="0" smtClean="0"/>
              <a:t> </a:t>
            </a:r>
            <a:r>
              <a:rPr lang="tr-TR" sz="1900" i="1" kern="1200" dirty="0" smtClean="0">
                <a:solidFill>
                  <a:srgbClr val="7030A0"/>
                </a:solidFill>
              </a:rPr>
              <a:t>Zekatı  verin! </a:t>
            </a:r>
            <a:endParaRPr lang="tr-TR" sz="1900" i="1" kern="1200" dirty="0">
              <a:solidFill>
                <a:srgbClr val="7030A0"/>
              </a:solidFill>
            </a:endParaRPr>
          </a:p>
        </p:txBody>
      </p:sp>
      <p:sp>
        <p:nvSpPr>
          <p:cNvPr id="16" name="15 Yuvarlatılmış Dikdörtgen"/>
          <p:cNvSpPr/>
          <p:nvPr/>
        </p:nvSpPr>
        <p:spPr>
          <a:xfrm>
            <a:off x="1739462" y="3752193"/>
            <a:ext cx="9133490" cy="5097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solidFill>
                  <a:schemeClr val="accent4">
                    <a:lumMod val="60000"/>
                    <a:lumOff val="40000"/>
                  </a:schemeClr>
                </a:solidFill>
              </a:rPr>
              <a:t>* Ahlak ilkelerini ve iyi-kötü yolları öğretir.</a:t>
            </a:r>
            <a:endParaRPr lang="tr-TR" sz="2000" b="1" dirty="0">
              <a:solidFill>
                <a:schemeClr val="accent4">
                  <a:lumMod val="60000"/>
                  <a:lumOff val="40000"/>
                </a:schemeClr>
              </a:solidFill>
            </a:endParaRPr>
          </a:p>
        </p:txBody>
      </p:sp>
      <p:sp>
        <p:nvSpPr>
          <p:cNvPr id="17" name="16 Dikdörtgen"/>
          <p:cNvSpPr/>
          <p:nvPr/>
        </p:nvSpPr>
        <p:spPr>
          <a:xfrm>
            <a:off x="1890109" y="4321592"/>
            <a:ext cx="5125546" cy="44485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35128" tIns="24130" rIns="135128" bIns="24130" numCol="1" spcCol="1270" anchor="ctr" anchorCtr="0">
            <a:noAutofit/>
          </a:bodyPr>
          <a:lstStyle/>
          <a:p>
            <a:pPr lvl="0" algn="ctr" defTabSz="844550">
              <a:lnSpc>
                <a:spcPct val="90000"/>
              </a:lnSpc>
              <a:spcBef>
                <a:spcPct val="0"/>
              </a:spcBef>
              <a:spcAft>
                <a:spcPct val="35000"/>
              </a:spcAft>
            </a:pPr>
            <a:r>
              <a:rPr lang="tr-TR" sz="1900" kern="1200" dirty="0" smtClean="0"/>
              <a:t> </a:t>
            </a:r>
            <a:r>
              <a:rPr lang="tr-TR" sz="1900" i="1" kern="1200" dirty="0" smtClean="0">
                <a:solidFill>
                  <a:srgbClr val="7030A0"/>
                </a:solidFill>
              </a:rPr>
              <a:t>“</a:t>
            </a:r>
            <a:r>
              <a:rPr lang="tr-TR" sz="1900" i="1" kern="1200" dirty="0" err="1" smtClean="0">
                <a:solidFill>
                  <a:srgbClr val="7030A0"/>
                </a:solidFill>
              </a:rPr>
              <a:t>Emrolunduğun</a:t>
            </a:r>
            <a:r>
              <a:rPr lang="tr-TR" sz="1900" i="1" kern="1200" dirty="0" smtClean="0">
                <a:solidFill>
                  <a:srgbClr val="7030A0"/>
                </a:solidFill>
              </a:rPr>
              <a:t> gibi dosdoğru ol!”</a:t>
            </a:r>
            <a:endParaRPr lang="tr-TR" sz="1900" i="1" kern="1200" dirty="0">
              <a:solidFill>
                <a:srgbClr val="7030A0"/>
              </a:solidFill>
            </a:endParaRPr>
          </a:p>
        </p:txBody>
      </p:sp>
      <p:sp>
        <p:nvSpPr>
          <p:cNvPr id="18" name="17 Dikdörtgen"/>
          <p:cNvSpPr/>
          <p:nvPr/>
        </p:nvSpPr>
        <p:spPr>
          <a:xfrm>
            <a:off x="6516414" y="4353122"/>
            <a:ext cx="4535214" cy="44485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35128" tIns="24130" rIns="135128" bIns="24130" numCol="1" spcCol="1270" anchor="ctr" anchorCtr="0">
            <a:noAutofit/>
          </a:bodyPr>
          <a:lstStyle/>
          <a:p>
            <a:pPr lvl="0" algn="ctr" defTabSz="844550">
              <a:lnSpc>
                <a:spcPct val="90000"/>
              </a:lnSpc>
              <a:spcBef>
                <a:spcPct val="0"/>
              </a:spcBef>
              <a:spcAft>
                <a:spcPct val="35000"/>
              </a:spcAft>
            </a:pPr>
            <a:r>
              <a:rPr lang="tr-TR" sz="1900" i="1" kern="1200" dirty="0" smtClean="0">
                <a:solidFill>
                  <a:srgbClr val="7030A0"/>
                </a:solidFill>
              </a:rPr>
              <a:t>“Zandan çokça sakının!”</a:t>
            </a:r>
            <a:endParaRPr lang="tr-TR" sz="1900" i="1" kern="1200" dirty="0">
              <a:solidFill>
                <a:srgbClr val="7030A0"/>
              </a:solidFill>
            </a:endParaRPr>
          </a:p>
        </p:txBody>
      </p:sp>
      <p:sp>
        <p:nvSpPr>
          <p:cNvPr id="19" name="18 Yuvarlatılmış Dikdörtgen"/>
          <p:cNvSpPr/>
          <p:nvPr/>
        </p:nvSpPr>
        <p:spPr>
          <a:xfrm>
            <a:off x="1786758" y="4797972"/>
            <a:ext cx="9133490" cy="5097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solidFill>
                  <a:schemeClr val="accent4">
                    <a:lumMod val="60000"/>
                    <a:lumOff val="40000"/>
                  </a:schemeClr>
                </a:solidFill>
              </a:rPr>
              <a:t>* Geçmiş milletler ve peygamberler hakkında bilgiler verir. Örneğin;</a:t>
            </a:r>
            <a:endParaRPr lang="tr-TR" sz="2000" b="1" dirty="0">
              <a:solidFill>
                <a:schemeClr val="accent4">
                  <a:lumMod val="60000"/>
                  <a:lumOff val="40000"/>
                </a:schemeClr>
              </a:solidFill>
            </a:endParaRPr>
          </a:p>
        </p:txBody>
      </p:sp>
      <p:sp>
        <p:nvSpPr>
          <p:cNvPr id="20" name="19 Dikdörtgen"/>
          <p:cNvSpPr/>
          <p:nvPr/>
        </p:nvSpPr>
        <p:spPr>
          <a:xfrm>
            <a:off x="1958426" y="5388392"/>
            <a:ext cx="5125546" cy="44485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35128" tIns="24130" rIns="135128" bIns="24130" numCol="1" spcCol="1270" anchor="ctr" anchorCtr="0">
            <a:noAutofit/>
          </a:bodyPr>
          <a:lstStyle/>
          <a:p>
            <a:pPr lvl="0" algn="ctr" defTabSz="844550">
              <a:lnSpc>
                <a:spcPct val="90000"/>
              </a:lnSpc>
              <a:spcBef>
                <a:spcPct val="0"/>
              </a:spcBef>
              <a:spcAft>
                <a:spcPct val="35000"/>
              </a:spcAft>
            </a:pPr>
            <a:r>
              <a:rPr lang="tr-TR" sz="1900" kern="1200" dirty="0" smtClean="0"/>
              <a:t> </a:t>
            </a:r>
            <a:r>
              <a:rPr lang="tr-TR" sz="1900" i="1" kern="1200" dirty="0" smtClean="0">
                <a:solidFill>
                  <a:srgbClr val="7030A0"/>
                </a:solidFill>
              </a:rPr>
              <a:t>Hz. İbrahim’in hikayesi</a:t>
            </a:r>
            <a:endParaRPr lang="tr-TR" sz="1900" i="1" kern="1200" dirty="0">
              <a:solidFill>
                <a:srgbClr val="7030A0"/>
              </a:solidFill>
            </a:endParaRPr>
          </a:p>
        </p:txBody>
      </p:sp>
      <p:sp>
        <p:nvSpPr>
          <p:cNvPr id="21" name="20 Dikdörtgen"/>
          <p:cNvSpPr/>
          <p:nvPr/>
        </p:nvSpPr>
        <p:spPr>
          <a:xfrm>
            <a:off x="5968123" y="5383139"/>
            <a:ext cx="5125546" cy="44485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35128" tIns="24130" rIns="135128" bIns="24130" numCol="1" spcCol="1270" anchor="ctr" anchorCtr="0">
            <a:noAutofit/>
          </a:bodyPr>
          <a:lstStyle/>
          <a:p>
            <a:pPr lvl="0" algn="ctr" defTabSz="844550">
              <a:lnSpc>
                <a:spcPct val="90000"/>
              </a:lnSpc>
              <a:spcBef>
                <a:spcPct val="0"/>
              </a:spcBef>
              <a:spcAft>
                <a:spcPct val="35000"/>
              </a:spcAft>
            </a:pPr>
            <a:r>
              <a:rPr lang="tr-TR" sz="1900" kern="1200" dirty="0" smtClean="0"/>
              <a:t> </a:t>
            </a:r>
            <a:r>
              <a:rPr lang="tr-TR" sz="1900" i="1" kern="1200" dirty="0" smtClean="0">
                <a:solidFill>
                  <a:srgbClr val="7030A0"/>
                </a:solidFill>
              </a:rPr>
              <a:t>Hz. </a:t>
            </a:r>
            <a:r>
              <a:rPr lang="tr-TR" sz="1900" i="1" dirty="0" smtClean="0">
                <a:solidFill>
                  <a:srgbClr val="7030A0"/>
                </a:solidFill>
              </a:rPr>
              <a:t>Yusuf</a:t>
            </a:r>
            <a:r>
              <a:rPr lang="tr-TR" sz="1900" i="1" kern="1200" dirty="0" smtClean="0">
                <a:solidFill>
                  <a:srgbClr val="7030A0"/>
                </a:solidFill>
              </a:rPr>
              <a:t>’un hikayesi</a:t>
            </a:r>
            <a:endParaRPr lang="tr-TR" sz="1900" i="1" kern="1200" dirty="0">
              <a:solidFill>
                <a:srgbClr val="7030A0"/>
              </a:solidFill>
            </a:endParaRPr>
          </a:p>
        </p:txBody>
      </p:sp>
    </p:spTree>
    <p:custDataLst>
      <p:tags r:id="rId1"/>
    </p:custDataLst>
    <p:extLst>
      <p:ext uri="{BB962C8B-B14F-4D97-AF65-F5344CB8AC3E}">
        <p14:creationId xmlns="" xmlns:p14="http://schemas.microsoft.com/office/powerpoint/2010/main" val="2906982392"/>
      </p:ext>
    </p:extLst>
  </p:cSld>
  <p:clrMapOvr>
    <a:masterClrMapping/>
  </p:clrMapOvr>
  <mc:AlternateContent xmlns:mc="http://schemas.openxmlformats.org/markup-compatibility/2006">
    <mc:Choice xmlns="" xmlns:p14="http://schemas.microsoft.com/office/powerpoint/2010/main" Requires="p14">
      <p:transition p14:dur="0" advTm="16932"/>
    </mc:Choice>
    <mc:Fallback>
      <p:transition advTm="16932"/>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ctrTitle"/>
          </p:nvPr>
        </p:nvSpPr>
        <p:spPr>
          <a:xfrm>
            <a:off x="2063750" y="260351"/>
            <a:ext cx="7772400" cy="1470025"/>
          </a:xfrm>
        </p:spPr>
        <p:txBody>
          <a:bodyPr/>
          <a:lstStyle/>
          <a:p>
            <a:pPr eaLnBrk="1" hangingPunct="1"/>
            <a:r>
              <a:rPr lang="tr-TR" sz="3200" dirty="0">
                <a:solidFill>
                  <a:srgbClr val="0000CC"/>
                </a:solidFill>
              </a:rPr>
              <a:t>KUR’AN-I KERİM’İN TEMEL</a:t>
            </a:r>
            <a:br>
              <a:rPr lang="tr-TR" sz="3200" dirty="0">
                <a:solidFill>
                  <a:srgbClr val="0000CC"/>
                </a:solidFill>
              </a:rPr>
            </a:br>
            <a:r>
              <a:rPr lang="tr-TR" sz="3200" dirty="0">
                <a:solidFill>
                  <a:srgbClr val="0000CC"/>
                </a:solidFill>
              </a:rPr>
              <a:t>EĞİTİCİ NİTELİKLERİ</a:t>
            </a:r>
          </a:p>
        </p:txBody>
      </p:sp>
      <p:sp>
        <p:nvSpPr>
          <p:cNvPr id="25605" name="Rectangle 5"/>
          <p:cNvSpPr>
            <a:spLocks noGrp="1" noChangeArrowheads="1"/>
          </p:cNvSpPr>
          <p:nvPr>
            <p:ph type="subTitle" idx="1"/>
          </p:nvPr>
        </p:nvSpPr>
        <p:spPr>
          <a:xfrm>
            <a:off x="546410" y="1916113"/>
            <a:ext cx="11151604" cy="3885597"/>
          </a:xfrm>
        </p:spPr>
        <p:txBody>
          <a:bodyPr/>
          <a:lstStyle/>
          <a:p>
            <a:pPr eaLnBrk="1" hangingPunct="1"/>
            <a:r>
              <a:rPr lang="tr-TR" b="1" dirty="0" smtClean="0">
                <a:solidFill>
                  <a:srgbClr val="800000"/>
                </a:solidFill>
              </a:rPr>
              <a:t>Kur’an-kerim İyiye Ve Güzele Yönlendirir, doğru Yolu Gösterir</a:t>
            </a:r>
          </a:p>
          <a:p>
            <a:pPr algn="l" eaLnBrk="1" hangingPunct="1"/>
            <a:r>
              <a:rPr lang="tr-TR" b="1" dirty="0" smtClean="0">
                <a:solidFill>
                  <a:srgbClr val="0000CC"/>
                </a:solidFill>
              </a:rPr>
              <a:t>Kur’an-ı Kerim insanların barış ve kardeşlik içerisinde , mutlu ve huzurlu bir şekilde yaşamasını ister .Bunun içinde insanların kötü  ve çirkin davranışlardan uzaklaşıp, güzel davranışlara yönelmelerini öğütler. </a:t>
            </a:r>
          </a:p>
        </p:txBody>
      </p:sp>
    </p:spTree>
    <p:custDataLst>
      <p:tags r:id="rId1"/>
    </p:custDataLst>
    <p:extLst>
      <p:ext uri="{BB962C8B-B14F-4D97-AF65-F5344CB8AC3E}">
        <p14:creationId xmlns="" xmlns:p14="http://schemas.microsoft.com/office/powerpoint/2010/main" val="2906982392"/>
      </p:ext>
    </p:extLst>
  </p:cSld>
  <p:clrMapOvr>
    <a:masterClrMapping/>
  </p:clrMapOvr>
  <mc:AlternateContent xmlns:mc="http://schemas.openxmlformats.org/markup-compatibility/2006">
    <mc:Choice xmlns="" xmlns:p14="http://schemas.microsoft.com/office/powerpoint/2010/main" Requires="p14">
      <p:transition p14:dur="0" advTm="16932"/>
    </mc:Choice>
    <mc:Fallback>
      <p:transition advTm="16932"/>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nodeType="afterEffect">
                                  <p:stCondLst>
                                    <p:cond delay="0"/>
                                  </p:stCondLst>
                                  <p:childTnLst>
                                    <p:set>
                                      <p:cBhvr>
                                        <p:cTn id="6" dur="1" fill="hold">
                                          <p:stCondLst>
                                            <p:cond delay="0"/>
                                          </p:stCondLst>
                                        </p:cTn>
                                        <p:tgtEl>
                                          <p:spTgt spid="25605">
                                            <p:txEl>
                                              <p:pRg st="1" end="1"/>
                                            </p:txEl>
                                          </p:spTgt>
                                        </p:tgtEl>
                                        <p:attrNameLst>
                                          <p:attrName>style.visibility</p:attrName>
                                        </p:attrNameLst>
                                      </p:cBhvr>
                                      <p:to>
                                        <p:strVal val="visible"/>
                                      </p:to>
                                    </p:set>
                                    <p:animEffect transition="in" filter="fade">
                                      <p:cBhvr>
                                        <p:cTn id="7" dur="3000"/>
                                        <p:tgtEl>
                                          <p:spTgt spid="25605">
                                            <p:txEl>
                                              <p:pRg st="1" end="1"/>
                                            </p:txEl>
                                          </p:spTgt>
                                        </p:tgtEl>
                                      </p:cBhvr>
                                    </p:animEffect>
                                    <p:anim calcmode="lin" valueType="num">
                                      <p:cBhvr>
                                        <p:cTn id="8" dur="3000" fill="hold"/>
                                        <p:tgtEl>
                                          <p:spTgt spid="25605">
                                            <p:txEl>
                                              <p:pRg st="1" end="1"/>
                                            </p:txEl>
                                          </p:spTgt>
                                        </p:tgtEl>
                                        <p:attrNameLst>
                                          <p:attrName>ppt_x</p:attrName>
                                        </p:attrNameLst>
                                      </p:cBhvr>
                                      <p:tavLst>
                                        <p:tav tm="0">
                                          <p:val>
                                            <p:strVal val="#ppt_x"/>
                                          </p:val>
                                        </p:tav>
                                        <p:tav tm="100000">
                                          <p:val>
                                            <p:strVal val="#ppt_x"/>
                                          </p:val>
                                        </p:tav>
                                      </p:tavLst>
                                    </p:anim>
                                    <p:anim calcmode="lin" valueType="num">
                                      <p:cBhvr>
                                        <p:cTn id="9" dur="2700" decel="100000" fill="hold"/>
                                        <p:tgtEl>
                                          <p:spTgt spid="25605">
                                            <p:txEl>
                                              <p:pRg st="1" end="1"/>
                                            </p:txEl>
                                          </p:spTgt>
                                        </p:tgtEl>
                                        <p:attrNameLst>
                                          <p:attrName>ppt_y</p:attrName>
                                        </p:attrNameLst>
                                      </p:cBhvr>
                                      <p:tavLst>
                                        <p:tav tm="0">
                                          <p:val>
                                            <p:strVal val="#ppt_y+1"/>
                                          </p:val>
                                        </p:tav>
                                        <p:tav tm="100000">
                                          <p:val>
                                            <p:strVal val="#ppt_y-.03"/>
                                          </p:val>
                                        </p:tav>
                                      </p:tavLst>
                                    </p:anim>
                                    <p:anim calcmode="lin" valueType="num">
                                      <p:cBhvr>
                                        <p:cTn id="10" dur="300" accel="100000" fill="hold">
                                          <p:stCondLst>
                                            <p:cond delay="2700"/>
                                          </p:stCondLst>
                                        </p:cTn>
                                        <p:tgtEl>
                                          <p:spTgt spid="25605">
                                            <p:txEl>
                                              <p:pRg st="1" end="1"/>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32771" name="Rectangle 3"/>
          <p:cNvSpPr>
            <a:spLocks noGrp="1" noChangeArrowheads="1"/>
          </p:cNvSpPr>
          <p:nvPr>
            <p:ph type="body" idx="4294967295"/>
          </p:nvPr>
        </p:nvSpPr>
        <p:spPr>
          <a:xfrm>
            <a:off x="0" y="2332038"/>
            <a:ext cx="8229600" cy="4525962"/>
          </a:xfrm>
        </p:spPr>
        <p:txBody>
          <a:bodyPr/>
          <a:lstStyle/>
          <a:p>
            <a:pPr eaLnBrk="1" hangingPunct="1"/>
            <a:r>
              <a:rPr lang="tr-TR" b="1" smtClean="0">
                <a:solidFill>
                  <a:srgbClr val="0000CC"/>
                </a:solidFill>
              </a:rPr>
              <a:t>Anne babaya iyi davranmak</a:t>
            </a:r>
          </a:p>
          <a:p>
            <a:pPr eaLnBrk="1" hangingPunct="1"/>
            <a:r>
              <a:rPr lang="tr-TR" b="1" smtClean="0">
                <a:solidFill>
                  <a:srgbClr val="0000CC"/>
                </a:solidFill>
              </a:rPr>
              <a:t>Büyüklere saygılı davranmak,</a:t>
            </a:r>
          </a:p>
          <a:p>
            <a:pPr eaLnBrk="1" hangingPunct="1"/>
            <a:r>
              <a:rPr lang="tr-TR" b="1" smtClean="0">
                <a:solidFill>
                  <a:srgbClr val="0000CC"/>
                </a:solidFill>
              </a:rPr>
              <a:t>Yoksullara ,muhtaçlara yardım etmek,</a:t>
            </a:r>
          </a:p>
          <a:p>
            <a:pPr eaLnBrk="1" hangingPunct="1"/>
            <a:r>
              <a:rPr lang="tr-TR" b="1" smtClean="0">
                <a:solidFill>
                  <a:srgbClr val="0000CC"/>
                </a:solidFill>
              </a:rPr>
              <a:t>Yetimleri ve kimsesizleri koruyup gözetmek,</a:t>
            </a:r>
          </a:p>
          <a:p>
            <a:pPr eaLnBrk="1" hangingPunct="1"/>
            <a:r>
              <a:rPr lang="tr-TR" b="1" smtClean="0">
                <a:solidFill>
                  <a:srgbClr val="0000CC"/>
                </a:solidFill>
              </a:rPr>
              <a:t>Komşularla ve arkadaşlarla iyi geçinmek,</a:t>
            </a:r>
          </a:p>
          <a:p>
            <a:pPr eaLnBrk="1" hangingPunct="1"/>
            <a:r>
              <a:rPr lang="tr-TR" b="1" smtClean="0">
                <a:solidFill>
                  <a:srgbClr val="0000CC"/>
                </a:solidFill>
              </a:rPr>
              <a:t>Yalan, iftira ve dedikodu yapmamak vb.</a:t>
            </a:r>
          </a:p>
        </p:txBody>
      </p:sp>
      <p:pic>
        <p:nvPicPr>
          <p:cNvPr id="32772" name="Picture 4" descr="Resim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063751" y="188914"/>
            <a:ext cx="3600202" cy="21431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 xmlns:a14="http://schemas.microsoft.com/office/drawing/2010/main" w="9525">
                <a:solidFill>
                  <a:srgbClr val="000000"/>
                </a:solidFill>
                <a:miter lim="800000"/>
                <a:headEnd/>
                <a:tailEnd/>
              </a14:hiddenLine>
            </a:ext>
          </a:extLst>
        </p:spPr>
      </p:pic>
      <p:sp>
        <p:nvSpPr>
          <p:cNvPr id="4" name="Rectangle 2"/>
          <p:cNvSpPr txBox="1">
            <a:spLocks noChangeArrowheads="1"/>
          </p:cNvSpPr>
          <p:nvPr/>
        </p:nvSpPr>
        <p:spPr>
          <a:xfrm>
            <a:off x="6024564" y="546100"/>
            <a:ext cx="4186237" cy="178593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tr-TR" sz="3200" kern="0" dirty="0">
                <a:solidFill>
                  <a:srgbClr val="800000"/>
                </a:solidFill>
              </a:rPr>
              <a:t>Kur’an Öğüt Verir Ve Hatırlatır</a:t>
            </a:r>
          </a:p>
        </p:txBody>
      </p:sp>
    </p:spTree>
    <p:custDataLst>
      <p:tags r:id="rId1"/>
    </p:custDataLst>
    <p:extLst>
      <p:ext uri="{BB962C8B-B14F-4D97-AF65-F5344CB8AC3E}">
        <p14:creationId xmlns="" xmlns:p14="http://schemas.microsoft.com/office/powerpoint/2010/main" val="693410807"/>
      </p:ext>
    </p:extLst>
  </p:cSld>
  <p:clrMapOvr>
    <a:masterClrMapping/>
  </p:clrMapOvr>
  <mc:AlternateContent xmlns:mc="http://schemas.openxmlformats.org/markup-compatibility/2006">
    <mc:Choice xmlns="" xmlns:p14="http://schemas.microsoft.com/office/powerpoint/2010/main" Requires="p14">
      <p:transition p14:dur="0" advTm="30304"/>
    </mc:Choice>
    <mc:Fallback>
      <p:transition advTm="30304"/>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32772"/>
                                        </p:tgtEl>
                                        <p:attrNameLst>
                                          <p:attrName>style.visibility</p:attrName>
                                        </p:attrNameLst>
                                      </p:cBhvr>
                                      <p:to>
                                        <p:strVal val="visible"/>
                                      </p:to>
                                    </p:set>
                                    <p:animEffect transition="in" filter="wipe(down)">
                                      <p:cBhvr>
                                        <p:cTn id="7" dur="3000"/>
                                        <p:tgtEl>
                                          <p:spTgt spid="3277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7" presetClass="entr" presetSubtype="0" fill="hold" grpId="0" nodeType="clickEffect">
                                  <p:stCondLst>
                                    <p:cond delay="0"/>
                                  </p:stCondLst>
                                  <p:childTnLst>
                                    <p:set>
                                      <p:cBhvr>
                                        <p:cTn id="11" dur="1" fill="hold">
                                          <p:stCondLst>
                                            <p:cond delay="0"/>
                                          </p:stCondLst>
                                        </p:cTn>
                                        <p:tgtEl>
                                          <p:spTgt spid="32771">
                                            <p:txEl>
                                              <p:pRg st="0" end="0"/>
                                            </p:txEl>
                                          </p:spTgt>
                                        </p:tgtEl>
                                        <p:attrNameLst>
                                          <p:attrName>style.visibility</p:attrName>
                                        </p:attrNameLst>
                                      </p:cBhvr>
                                      <p:to>
                                        <p:strVal val="visible"/>
                                      </p:to>
                                    </p:set>
                                    <p:animEffect transition="in" filter="fade">
                                      <p:cBhvr>
                                        <p:cTn id="12" dur="3000"/>
                                        <p:tgtEl>
                                          <p:spTgt spid="32771">
                                            <p:txEl>
                                              <p:pRg st="0" end="0"/>
                                            </p:txEl>
                                          </p:spTgt>
                                        </p:tgtEl>
                                      </p:cBhvr>
                                    </p:animEffect>
                                    <p:anim calcmode="lin" valueType="num">
                                      <p:cBhvr>
                                        <p:cTn id="13" dur="3000" fill="hold"/>
                                        <p:tgtEl>
                                          <p:spTgt spid="32771">
                                            <p:txEl>
                                              <p:pRg st="0" end="0"/>
                                            </p:txEl>
                                          </p:spTgt>
                                        </p:tgtEl>
                                        <p:attrNameLst>
                                          <p:attrName>ppt_x</p:attrName>
                                        </p:attrNameLst>
                                      </p:cBhvr>
                                      <p:tavLst>
                                        <p:tav tm="0">
                                          <p:val>
                                            <p:strVal val="#ppt_x"/>
                                          </p:val>
                                        </p:tav>
                                        <p:tav tm="100000">
                                          <p:val>
                                            <p:strVal val="#ppt_x"/>
                                          </p:val>
                                        </p:tav>
                                      </p:tavLst>
                                    </p:anim>
                                    <p:anim calcmode="lin" valueType="num">
                                      <p:cBhvr>
                                        <p:cTn id="14" dur="2700" decel="100000" fill="hold"/>
                                        <p:tgtEl>
                                          <p:spTgt spid="32771">
                                            <p:txEl>
                                              <p:pRg st="0" end="0"/>
                                            </p:txEl>
                                          </p:spTgt>
                                        </p:tgtEl>
                                        <p:attrNameLst>
                                          <p:attrName>ppt_y</p:attrName>
                                        </p:attrNameLst>
                                      </p:cBhvr>
                                      <p:tavLst>
                                        <p:tav tm="0">
                                          <p:val>
                                            <p:strVal val="#ppt_y+1"/>
                                          </p:val>
                                        </p:tav>
                                        <p:tav tm="100000">
                                          <p:val>
                                            <p:strVal val="#ppt_y-.03"/>
                                          </p:val>
                                        </p:tav>
                                      </p:tavLst>
                                    </p:anim>
                                    <p:anim calcmode="lin" valueType="num">
                                      <p:cBhvr>
                                        <p:cTn id="15" dur="300" accel="100000" fill="hold">
                                          <p:stCondLst>
                                            <p:cond delay="2700"/>
                                          </p:stCondLst>
                                        </p:cTn>
                                        <p:tgtEl>
                                          <p:spTgt spid="32771">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37" presetClass="entr" presetSubtype="0" fill="hold" grpId="0" nodeType="clickEffect">
                                  <p:stCondLst>
                                    <p:cond delay="0"/>
                                  </p:stCondLst>
                                  <p:childTnLst>
                                    <p:set>
                                      <p:cBhvr>
                                        <p:cTn id="19" dur="1" fill="hold">
                                          <p:stCondLst>
                                            <p:cond delay="0"/>
                                          </p:stCondLst>
                                        </p:cTn>
                                        <p:tgtEl>
                                          <p:spTgt spid="32771">
                                            <p:txEl>
                                              <p:pRg st="1" end="1"/>
                                            </p:txEl>
                                          </p:spTgt>
                                        </p:tgtEl>
                                        <p:attrNameLst>
                                          <p:attrName>style.visibility</p:attrName>
                                        </p:attrNameLst>
                                      </p:cBhvr>
                                      <p:to>
                                        <p:strVal val="visible"/>
                                      </p:to>
                                    </p:set>
                                    <p:animEffect transition="in" filter="fade">
                                      <p:cBhvr>
                                        <p:cTn id="20" dur="3000"/>
                                        <p:tgtEl>
                                          <p:spTgt spid="32771">
                                            <p:txEl>
                                              <p:pRg st="1" end="1"/>
                                            </p:txEl>
                                          </p:spTgt>
                                        </p:tgtEl>
                                      </p:cBhvr>
                                    </p:animEffect>
                                    <p:anim calcmode="lin" valueType="num">
                                      <p:cBhvr>
                                        <p:cTn id="21" dur="3000" fill="hold"/>
                                        <p:tgtEl>
                                          <p:spTgt spid="32771">
                                            <p:txEl>
                                              <p:pRg st="1" end="1"/>
                                            </p:txEl>
                                          </p:spTgt>
                                        </p:tgtEl>
                                        <p:attrNameLst>
                                          <p:attrName>ppt_x</p:attrName>
                                        </p:attrNameLst>
                                      </p:cBhvr>
                                      <p:tavLst>
                                        <p:tav tm="0">
                                          <p:val>
                                            <p:strVal val="#ppt_x"/>
                                          </p:val>
                                        </p:tav>
                                        <p:tav tm="100000">
                                          <p:val>
                                            <p:strVal val="#ppt_x"/>
                                          </p:val>
                                        </p:tav>
                                      </p:tavLst>
                                    </p:anim>
                                    <p:anim calcmode="lin" valueType="num">
                                      <p:cBhvr>
                                        <p:cTn id="22" dur="2700" decel="100000" fill="hold"/>
                                        <p:tgtEl>
                                          <p:spTgt spid="32771">
                                            <p:txEl>
                                              <p:pRg st="1" end="1"/>
                                            </p:txEl>
                                          </p:spTgt>
                                        </p:tgtEl>
                                        <p:attrNameLst>
                                          <p:attrName>ppt_y</p:attrName>
                                        </p:attrNameLst>
                                      </p:cBhvr>
                                      <p:tavLst>
                                        <p:tav tm="0">
                                          <p:val>
                                            <p:strVal val="#ppt_y+1"/>
                                          </p:val>
                                        </p:tav>
                                        <p:tav tm="100000">
                                          <p:val>
                                            <p:strVal val="#ppt_y-.03"/>
                                          </p:val>
                                        </p:tav>
                                      </p:tavLst>
                                    </p:anim>
                                    <p:anim calcmode="lin" valueType="num">
                                      <p:cBhvr>
                                        <p:cTn id="23" dur="300" accel="100000" fill="hold">
                                          <p:stCondLst>
                                            <p:cond delay="2700"/>
                                          </p:stCondLst>
                                        </p:cTn>
                                        <p:tgtEl>
                                          <p:spTgt spid="32771">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37" presetClass="entr" presetSubtype="0" fill="hold" grpId="0" nodeType="clickEffect">
                                  <p:stCondLst>
                                    <p:cond delay="0"/>
                                  </p:stCondLst>
                                  <p:childTnLst>
                                    <p:set>
                                      <p:cBhvr>
                                        <p:cTn id="27" dur="1" fill="hold">
                                          <p:stCondLst>
                                            <p:cond delay="0"/>
                                          </p:stCondLst>
                                        </p:cTn>
                                        <p:tgtEl>
                                          <p:spTgt spid="32771">
                                            <p:txEl>
                                              <p:pRg st="2" end="2"/>
                                            </p:txEl>
                                          </p:spTgt>
                                        </p:tgtEl>
                                        <p:attrNameLst>
                                          <p:attrName>style.visibility</p:attrName>
                                        </p:attrNameLst>
                                      </p:cBhvr>
                                      <p:to>
                                        <p:strVal val="visible"/>
                                      </p:to>
                                    </p:set>
                                    <p:animEffect transition="in" filter="fade">
                                      <p:cBhvr>
                                        <p:cTn id="28" dur="3000"/>
                                        <p:tgtEl>
                                          <p:spTgt spid="32771">
                                            <p:txEl>
                                              <p:pRg st="2" end="2"/>
                                            </p:txEl>
                                          </p:spTgt>
                                        </p:tgtEl>
                                      </p:cBhvr>
                                    </p:animEffect>
                                    <p:anim calcmode="lin" valueType="num">
                                      <p:cBhvr>
                                        <p:cTn id="29" dur="3000" fill="hold"/>
                                        <p:tgtEl>
                                          <p:spTgt spid="32771">
                                            <p:txEl>
                                              <p:pRg st="2" end="2"/>
                                            </p:txEl>
                                          </p:spTgt>
                                        </p:tgtEl>
                                        <p:attrNameLst>
                                          <p:attrName>ppt_x</p:attrName>
                                        </p:attrNameLst>
                                      </p:cBhvr>
                                      <p:tavLst>
                                        <p:tav tm="0">
                                          <p:val>
                                            <p:strVal val="#ppt_x"/>
                                          </p:val>
                                        </p:tav>
                                        <p:tav tm="100000">
                                          <p:val>
                                            <p:strVal val="#ppt_x"/>
                                          </p:val>
                                        </p:tav>
                                      </p:tavLst>
                                    </p:anim>
                                    <p:anim calcmode="lin" valueType="num">
                                      <p:cBhvr>
                                        <p:cTn id="30" dur="2700" decel="100000" fill="hold"/>
                                        <p:tgtEl>
                                          <p:spTgt spid="32771">
                                            <p:txEl>
                                              <p:pRg st="2" end="2"/>
                                            </p:txEl>
                                          </p:spTgt>
                                        </p:tgtEl>
                                        <p:attrNameLst>
                                          <p:attrName>ppt_y</p:attrName>
                                        </p:attrNameLst>
                                      </p:cBhvr>
                                      <p:tavLst>
                                        <p:tav tm="0">
                                          <p:val>
                                            <p:strVal val="#ppt_y+1"/>
                                          </p:val>
                                        </p:tav>
                                        <p:tav tm="100000">
                                          <p:val>
                                            <p:strVal val="#ppt_y-.03"/>
                                          </p:val>
                                        </p:tav>
                                      </p:tavLst>
                                    </p:anim>
                                    <p:anim calcmode="lin" valueType="num">
                                      <p:cBhvr>
                                        <p:cTn id="31" dur="300" accel="100000" fill="hold">
                                          <p:stCondLst>
                                            <p:cond delay="2700"/>
                                          </p:stCondLst>
                                        </p:cTn>
                                        <p:tgtEl>
                                          <p:spTgt spid="32771">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37" presetClass="entr" presetSubtype="0" fill="hold" grpId="0" nodeType="clickEffect">
                                  <p:stCondLst>
                                    <p:cond delay="0"/>
                                  </p:stCondLst>
                                  <p:childTnLst>
                                    <p:set>
                                      <p:cBhvr>
                                        <p:cTn id="35" dur="1" fill="hold">
                                          <p:stCondLst>
                                            <p:cond delay="0"/>
                                          </p:stCondLst>
                                        </p:cTn>
                                        <p:tgtEl>
                                          <p:spTgt spid="32771">
                                            <p:txEl>
                                              <p:pRg st="3" end="3"/>
                                            </p:txEl>
                                          </p:spTgt>
                                        </p:tgtEl>
                                        <p:attrNameLst>
                                          <p:attrName>style.visibility</p:attrName>
                                        </p:attrNameLst>
                                      </p:cBhvr>
                                      <p:to>
                                        <p:strVal val="visible"/>
                                      </p:to>
                                    </p:set>
                                    <p:animEffect transition="in" filter="fade">
                                      <p:cBhvr>
                                        <p:cTn id="36" dur="3000"/>
                                        <p:tgtEl>
                                          <p:spTgt spid="32771">
                                            <p:txEl>
                                              <p:pRg st="3" end="3"/>
                                            </p:txEl>
                                          </p:spTgt>
                                        </p:tgtEl>
                                      </p:cBhvr>
                                    </p:animEffect>
                                    <p:anim calcmode="lin" valueType="num">
                                      <p:cBhvr>
                                        <p:cTn id="37" dur="3000" fill="hold"/>
                                        <p:tgtEl>
                                          <p:spTgt spid="32771">
                                            <p:txEl>
                                              <p:pRg st="3" end="3"/>
                                            </p:txEl>
                                          </p:spTgt>
                                        </p:tgtEl>
                                        <p:attrNameLst>
                                          <p:attrName>ppt_x</p:attrName>
                                        </p:attrNameLst>
                                      </p:cBhvr>
                                      <p:tavLst>
                                        <p:tav tm="0">
                                          <p:val>
                                            <p:strVal val="#ppt_x"/>
                                          </p:val>
                                        </p:tav>
                                        <p:tav tm="100000">
                                          <p:val>
                                            <p:strVal val="#ppt_x"/>
                                          </p:val>
                                        </p:tav>
                                      </p:tavLst>
                                    </p:anim>
                                    <p:anim calcmode="lin" valueType="num">
                                      <p:cBhvr>
                                        <p:cTn id="38" dur="2700" decel="100000" fill="hold"/>
                                        <p:tgtEl>
                                          <p:spTgt spid="32771">
                                            <p:txEl>
                                              <p:pRg st="3" end="3"/>
                                            </p:txEl>
                                          </p:spTgt>
                                        </p:tgtEl>
                                        <p:attrNameLst>
                                          <p:attrName>ppt_y</p:attrName>
                                        </p:attrNameLst>
                                      </p:cBhvr>
                                      <p:tavLst>
                                        <p:tav tm="0">
                                          <p:val>
                                            <p:strVal val="#ppt_y+1"/>
                                          </p:val>
                                        </p:tav>
                                        <p:tav tm="100000">
                                          <p:val>
                                            <p:strVal val="#ppt_y-.03"/>
                                          </p:val>
                                        </p:tav>
                                      </p:tavLst>
                                    </p:anim>
                                    <p:anim calcmode="lin" valueType="num">
                                      <p:cBhvr>
                                        <p:cTn id="39" dur="300" accel="100000" fill="hold">
                                          <p:stCondLst>
                                            <p:cond delay="2700"/>
                                          </p:stCondLst>
                                        </p:cTn>
                                        <p:tgtEl>
                                          <p:spTgt spid="32771">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37" presetClass="entr" presetSubtype="0" fill="hold" grpId="0" nodeType="clickEffect">
                                  <p:stCondLst>
                                    <p:cond delay="0"/>
                                  </p:stCondLst>
                                  <p:childTnLst>
                                    <p:set>
                                      <p:cBhvr>
                                        <p:cTn id="43" dur="1" fill="hold">
                                          <p:stCondLst>
                                            <p:cond delay="0"/>
                                          </p:stCondLst>
                                        </p:cTn>
                                        <p:tgtEl>
                                          <p:spTgt spid="32771">
                                            <p:txEl>
                                              <p:pRg st="4" end="4"/>
                                            </p:txEl>
                                          </p:spTgt>
                                        </p:tgtEl>
                                        <p:attrNameLst>
                                          <p:attrName>style.visibility</p:attrName>
                                        </p:attrNameLst>
                                      </p:cBhvr>
                                      <p:to>
                                        <p:strVal val="visible"/>
                                      </p:to>
                                    </p:set>
                                    <p:animEffect transition="in" filter="fade">
                                      <p:cBhvr>
                                        <p:cTn id="44" dur="3000"/>
                                        <p:tgtEl>
                                          <p:spTgt spid="32771">
                                            <p:txEl>
                                              <p:pRg st="4" end="4"/>
                                            </p:txEl>
                                          </p:spTgt>
                                        </p:tgtEl>
                                      </p:cBhvr>
                                    </p:animEffect>
                                    <p:anim calcmode="lin" valueType="num">
                                      <p:cBhvr>
                                        <p:cTn id="45" dur="3000" fill="hold"/>
                                        <p:tgtEl>
                                          <p:spTgt spid="32771">
                                            <p:txEl>
                                              <p:pRg st="4" end="4"/>
                                            </p:txEl>
                                          </p:spTgt>
                                        </p:tgtEl>
                                        <p:attrNameLst>
                                          <p:attrName>ppt_x</p:attrName>
                                        </p:attrNameLst>
                                      </p:cBhvr>
                                      <p:tavLst>
                                        <p:tav tm="0">
                                          <p:val>
                                            <p:strVal val="#ppt_x"/>
                                          </p:val>
                                        </p:tav>
                                        <p:tav tm="100000">
                                          <p:val>
                                            <p:strVal val="#ppt_x"/>
                                          </p:val>
                                        </p:tav>
                                      </p:tavLst>
                                    </p:anim>
                                    <p:anim calcmode="lin" valueType="num">
                                      <p:cBhvr>
                                        <p:cTn id="46" dur="2700" decel="100000" fill="hold"/>
                                        <p:tgtEl>
                                          <p:spTgt spid="32771">
                                            <p:txEl>
                                              <p:pRg st="4" end="4"/>
                                            </p:txEl>
                                          </p:spTgt>
                                        </p:tgtEl>
                                        <p:attrNameLst>
                                          <p:attrName>ppt_y</p:attrName>
                                        </p:attrNameLst>
                                      </p:cBhvr>
                                      <p:tavLst>
                                        <p:tav tm="0">
                                          <p:val>
                                            <p:strVal val="#ppt_y+1"/>
                                          </p:val>
                                        </p:tav>
                                        <p:tav tm="100000">
                                          <p:val>
                                            <p:strVal val="#ppt_y-.03"/>
                                          </p:val>
                                        </p:tav>
                                      </p:tavLst>
                                    </p:anim>
                                    <p:anim calcmode="lin" valueType="num">
                                      <p:cBhvr>
                                        <p:cTn id="47" dur="300" accel="100000" fill="hold">
                                          <p:stCondLst>
                                            <p:cond delay="2700"/>
                                          </p:stCondLst>
                                        </p:cTn>
                                        <p:tgtEl>
                                          <p:spTgt spid="32771">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37" presetClass="entr" presetSubtype="0" fill="hold" grpId="0" nodeType="clickEffect">
                                  <p:stCondLst>
                                    <p:cond delay="0"/>
                                  </p:stCondLst>
                                  <p:childTnLst>
                                    <p:set>
                                      <p:cBhvr>
                                        <p:cTn id="51" dur="1" fill="hold">
                                          <p:stCondLst>
                                            <p:cond delay="0"/>
                                          </p:stCondLst>
                                        </p:cTn>
                                        <p:tgtEl>
                                          <p:spTgt spid="32771">
                                            <p:txEl>
                                              <p:pRg st="5" end="5"/>
                                            </p:txEl>
                                          </p:spTgt>
                                        </p:tgtEl>
                                        <p:attrNameLst>
                                          <p:attrName>style.visibility</p:attrName>
                                        </p:attrNameLst>
                                      </p:cBhvr>
                                      <p:to>
                                        <p:strVal val="visible"/>
                                      </p:to>
                                    </p:set>
                                    <p:animEffect transition="in" filter="fade">
                                      <p:cBhvr>
                                        <p:cTn id="52" dur="3000"/>
                                        <p:tgtEl>
                                          <p:spTgt spid="32771">
                                            <p:txEl>
                                              <p:pRg st="5" end="5"/>
                                            </p:txEl>
                                          </p:spTgt>
                                        </p:tgtEl>
                                      </p:cBhvr>
                                    </p:animEffect>
                                    <p:anim calcmode="lin" valueType="num">
                                      <p:cBhvr>
                                        <p:cTn id="53" dur="3000" fill="hold"/>
                                        <p:tgtEl>
                                          <p:spTgt spid="32771">
                                            <p:txEl>
                                              <p:pRg st="5" end="5"/>
                                            </p:txEl>
                                          </p:spTgt>
                                        </p:tgtEl>
                                        <p:attrNameLst>
                                          <p:attrName>ppt_x</p:attrName>
                                        </p:attrNameLst>
                                      </p:cBhvr>
                                      <p:tavLst>
                                        <p:tav tm="0">
                                          <p:val>
                                            <p:strVal val="#ppt_x"/>
                                          </p:val>
                                        </p:tav>
                                        <p:tav tm="100000">
                                          <p:val>
                                            <p:strVal val="#ppt_x"/>
                                          </p:val>
                                        </p:tav>
                                      </p:tavLst>
                                    </p:anim>
                                    <p:anim calcmode="lin" valueType="num">
                                      <p:cBhvr>
                                        <p:cTn id="54" dur="2700" decel="100000" fill="hold"/>
                                        <p:tgtEl>
                                          <p:spTgt spid="32771">
                                            <p:txEl>
                                              <p:pRg st="5" end="5"/>
                                            </p:txEl>
                                          </p:spTgt>
                                        </p:tgtEl>
                                        <p:attrNameLst>
                                          <p:attrName>ppt_y</p:attrName>
                                        </p:attrNameLst>
                                      </p:cBhvr>
                                      <p:tavLst>
                                        <p:tav tm="0">
                                          <p:val>
                                            <p:strVal val="#ppt_y+1"/>
                                          </p:val>
                                        </p:tav>
                                        <p:tav tm="100000">
                                          <p:val>
                                            <p:strVal val="#ppt_y-.03"/>
                                          </p:val>
                                        </p:tav>
                                      </p:tavLst>
                                    </p:anim>
                                    <p:anim calcmode="lin" valueType="num">
                                      <p:cBhvr>
                                        <p:cTn id="55" dur="300" accel="100000" fill="hold">
                                          <p:stCondLst>
                                            <p:cond delay="2700"/>
                                          </p:stCondLst>
                                        </p:cTn>
                                        <p:tgtEl>
                                          <p:spTgt spid="32771">
                                            <p:txEl>
                                              <p:pRg st="5" end="5"/>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ctrTitle"/>
          </p:nvPr>
        </p:nvSpPr>
        <p:spPr>
          <a:xfrm>
            <a:off x="2063750" y="260352"/>
            <a:ext cx="8005160" cy="1042932"/>
          </a:xfrm>
        </p:spPr>
        <p:txBody>
          <a:bodyPr/>
          <a:lstStyle/>
          <a:p>
            <a:pPr eaLnBrk="1" hangingPunct="1"/>
            <a:r>
              <a:rPr lang="tr-TR" sz="3200" dirty="0" smtClean="0">
                <a:solidFill>
                  <a:srgbClr val="0000CC"/>
                </a:solidFill>
              </a:rPr>
              <a:t>KUR’AN’IN  AÇIKLAYICILIĞI VE YOL GÖSTERİCİLİĞİ</a:t>
            </a:r>
            <a:endParaRPr lang="tr-TR" sz="3200" dirty="0">
              <a:solidFill>
                <a:srgbClr val="0000CC"/>
              </a:solidFill>
            </a:endParaRPr>
          </a:p>
        </p:txBody>
      </p:sp>
      <p:sp>
        <p:nvSpPr>
          <p:cNvPr id="23" name="22 Dikdörtgen"/>
          <p:cNvSpPr/>
          <p:nvPr/>
        </p:nvSpPr>
        <p:spPr>
          <a:xfrm>
            <a:off x="3520979" y="1460934"/>
            <a:ext cx="6032924" cy="92491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35128" tIns="24130" rIns="135128" bIns="24130" numCol="1" spcCol="1270" anchor="ctr" anchorCtr="0">
            <a:noAutofit/>
          </a:bodyPr>
          <a:lstStyle/>
          <a:p>
            <a:pPr lvl="0" algn="ctr" defTabSz="844550">
              <a:lnSpc>
                <a:spcPct val="90000"/>
              </a:lnSpc>
              <a:spcBef>
                <a:spcPct val="0"/>
              </a:spcBef>
              <a:spcAft>
                <a:spcPct val="35000"/>
              </a:spcAft>
            </a:pPr>
            <a:r>
              <a:rPr lang="tr-TR" sz="1900" kern="1200" dirty="0" smtClean="0"/>
              <a:t> </a:t>
            </a:r>
            <a:r>
              <a:rPr lang="tr-TR" sz="1900" i="1" kern="1200" dirty="0" smtClean="0">
                <a:solidFill>
                  <a:srgbClr val="7030A0"/>
                </a:solidFill>
              </a:rPr>
              <a:t>Nelere, nasıl inanmamız gerektiğini </a:t>
            </a:r>
          </a:p>
          <a:p>
            <a:pPr lvl="0" algn="ctr" defTabSz="844550">
              <a:lnSpc>
                <a:spcPct val="90000"/>
              </a:lnSpc>
              <a:spcBef>
                <a:spcPct val="0"/>
              </a:spcBef>
              <a:spcAft>
                <a:spcPct val="35000"/>
              </a:spcAft>
            </a:pPr>
            <a:r>
              <a:rPr lang="tr-TR" sz="1900" i="1" dirty="0" smtClean="0">
                <a:solidFill>
                  <a:srgbClr val="7030A0"/>
                </a:solidFill>
              </a:rPr>
              <a:t>Nelerin kişiyi imandan çıkaracağını</a:t>
            </a:r>
            <a:endParaRPr lang="tr-TR" sz="1900" i="1" kern="1200" dirty="0">
              <a:solidFill>
                <a:srgbClr val="7030A0"/>
              </a:solidFill>
            </a:endParaRPr>
          </a:p>
        </p:txBody>
      </p:sp>
      <p:sp>
        <p:nvSpPr>
          <p:cNvPr id="24" name="23 Çentikli Sağ Ok"/>
          <p:cNvSpPr/>
          <p:nvPr/>
        </p:nvSpPr>
        <p:spPr>
          <a:xfrm>
            <a:off x="2196665" y="2722178"/>
            <a:ext cx="2154620" cy="1103587"/>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solidFill>
                  <a:schemeClr val="accent4">
                    <a:lumMod val="60000"/>
                    <a:lumOff val="40000"/>
                  </a:schemeClr>
                </a:solidFill>
              </a:rPr>
              <a:t>İBADET</a:t>
            </a:r>
            <a:endParaRPr lang="tr-TR" b="1" dirty="0">
              <a:solidFill>
                <a:schemeClr val="accent4">
                  <a:lumMod val="60000"/>
                  <a:lumOff val="40000"/>
                </a:schemeClr>
              </a:solidFill>
            </a:endParaRPr>
          </a:p>
        </p:txBody>
      </p:sp>
      <p:sp>
        <p:nvSpPr>
          <p:cNvPr id="26" name="25 Çentikli Sağ Ok"/>
          <p:cNvSpPr/>
          <p:nvPr/>
        </p:nvSpPr>
        <p:spPr>
          <a:xfrm>
            <a:off x="2180897" y="1466192"/>
            <a:ext cx="2154620" cy="1103587"/>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solidFill>
                  <a:schemeClr val="accent4">
                    <a:lumMod val="60000"/>
                    <a:lumOff val="40000"/>
                  </a:schemeClr>
                </a:solidFill>
              </a:rPr>
              <a:t>İMAN</a:t>
            </a:r>
            <a:endParaRPr lang="tr-TR" b="1" dirty="0">
              <a:solidFill>
                <a:schemeClr val="accent4">
                  <a:lumMod val="60000"/>
                  <a:lumOff val="40000"/>
                </a:schemeClr>
              </a:solidFill>
            </a:endParaRPr>
          </a:p>
        </p:txBody>
      </p:sp>
      <p:sp>
        <p:nvSpPr>
          <p:cNvPr id="27" name="26 Dikdörtgen"/>
          <p:cNvSpPr/>
          <p:nvPr/>
        </p:nvSpPr>
        <p:spPr>
          <a:xfrm>
            <a:off x="3284509" y="2764220"/>
            <a:ext cx="6605734" cy="94063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35128" tIns="24130" rIns="135128" bIns="24130" numCol="1" spcCol="1270" anchor="ctr" anchorCtr="0">
            <a:noAutofit/>
          </a:bodyPr>
          <a:lstStyle/>
          <a:p>
            <a:pPr lvl="0" algn="ctr" defTabSz="844550">
              <a:lnSpc>
                <a:spcPct val="90000"/>
              </a:lnSpc>
              <a:spcBef>
                <a:spcPct val="0"/>
              </a:spcBef>
              <a:spcAft>
                <a:spcPct val="35000"/>
              </a:spcAft>
            </a:pPr>
            <a:r>
              <a:rPr lang="tr-TR" sz="1900" i="1" kern="1200" dirty="0" smtClean="0">
                <a:solidFill>
                  <a:srgbClr val="7030A0"/>
                </a:solidFill>
              </a:rPr>
              <a:t>İbadetlerin, neler olduğunu </a:t>
            </a:r>
          </a:p>
          <a:p>
            <a:pPr lvl="0" algn="ctr" defTabSz="844550">
              <a:lnSpc>
                <a:spcPct val="90000"/>
              </a:lnSpc>
              <a:spcBef>
                <a:spcPct val="0"/>
              </a:spcBef>
              <a:spcAft>
                <a:spcPct val="35000"/>
              </a:spcAft>
            </a:pPr>
            <a:r>
              <a:rPr lang="tr-TR" sz="1900" i="1" dirty="0" smtClean="0">
                <a:solidFill>
                  <a:srgbClr val="7030A0"/>
                </a:solidFill>
              </a:rPr>
              <a:t>               Kulluk görevimizi nasıl yerine getirebileceğimizi</a:t>
            </a:r>
            <a:endParaRPr lang="tr-TR" sz="1900" i="1" kern="1200" dirty="0">
              <a:solidFill>
                <a:srgbClr val="7030A0"/>
              </a:solidFill>
            </a:endParaRPr>
          </a:p>
        </p:txBody>
      </p:sp>
      <p:sp>
        <p:nvSpPr>
          <p:cNvPr id="28" name="27 Çentikli Sağ Ok"/>
          <p:cNvSpPr/>
          <p:nvPr/>
        </p:nvSpPr>
        <p:spPr>
          <a:xfrm>
            <a:off x="2201925" y="3925578"/>
            <a:ext cx="2154620" cy="1103587"/>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solidFill>
                  <a:schemeClr val="accent4">
                    <a:lumMod val="60000"/>
                    <a:lumOff val="40000"/>
                  </a:schemeClr>
                </a:solidFill>
              </a:rPr>
              <a:t>AHLAK</a:t>
            </a:r>
            <a:endParaRPr lang="tr-TR" b="1" dirty="0">
              <a:solidFill>
                <a:schemeClr val="accent4">
                  <a:lumMod val="60000"/>
                  <a:lumOff val="40000"/>
                </a:schemeClr>
              </a:solidFill>
            </a:endParaRPr>
          </a:p>
        </p:txBody>
      </p:sp>
      <p:sp>
        <p:nvSpPr>
          <p:cNvPr id="29" name="28 Dikdörtgen"/>
          <p:cNvSpPr/>
          <p:nvPr/>
        </p:nvSpPr>
        <p:spPr>
          <a:xfrm>
            <a:off x="3552519" y="3951888"/>
            <a:ext cx="6653026" cy="107198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35128" tIns="24130" rIns="135128" bIns="24130" numCol="1" spcCol="1270" anchor="ctr" anchorCtr="0">
            <a:noAutofit/>
          </a:bodyPr>
          <a:lstStyle/>
          <a:p>
            <a:pPr lvl="0" algn="ctr" defTabSz="844550">
              <a:lnSpc>
                <a:spcPct val="90000"/>
              </a:lnSpc>
              <a:spcBef>
                <a:spcPct val="0"/>
              </a:spcBef>
              <a:spcAft>
                <a:spcPct val="35000"/>
              </a:spcAft>
            </a:pPr>
            <a:r>
              <a:rPr lang="tr-TR" sz="1900" i="1" kern="1200" dirty="0" smtClean="0">
                <a:solidFill>
                  <a:srgbClr val="7030A0"/>
                </a:solidFill>
              </a:rPr>
              <a:t>İyi ve kötü davranışların neler olduğunu,</a:t>
            </a:r>
          </a:p>
          <a:p>
            <a:pPr lvl="0" algn="ctr" defTabSz="844550">
              <a:lnSpc>
                <a:spcPct val="90000"/>
              </a:lnSpc>
              <a:spcBef>
                <a:spcPct val="0"/>
              </a:spcBef>
              <a:spcAft>
                <a:spcPct val="35000"/>
              </a:spcAft>
            </a:pPr>
            <a:r>
              <a:rPr lang="tr-TR" sz="1900" i="1" dirty="0" smtClean="0">
                <a:solidFill>
                  <a:srgbClr val="7030A0"/>
                </a:solidFill>
              </a:rPr>
              <a:t>         Hangi ahlak özelliklerinin kazanılması gerektiğini,</a:t>
            </a:r>
          </a:p>
          <a:p>
            <a:pPr lvl="0" algn="ctr" defTabSz="844550">
              <a:lnSpc>
                <a:spcPct val="90000"/>
              </a:lnSpc>
              <a:spcBef>
                <a:spcPct val="0"/>
              </a:spcBef>
              <a:spcAft>
                <a:spcPct val="35000"/>
              </a:spcAft>
            </a:pPr>
            <a:r>
              <a:rPr lang="tr-TR" sz="1900" i="1" dirty="0" smtClean="0">
                <a:solidFill>
                  <a:srgbClr val="7030A0"/>
                </a:solidFill>
              </a:rPr>
              <a:t>Hangi ahlak özelliklerinden kaçınılması gerektiğini </a:t>
            </a:r>
            <a:endParaRPr lang="tr-TR" sz="1900" i="1" kern="1200" dirty="0">
              <a:solidFill>
                <a:srgbClr val="7030A0"/>
              </a:solidFill>
            </a:endParaRPr>
          </a:p>
        </p:txBody>
      </p:sp>
      <p:sp>
        <p:nvSpPr>
          <p:cNvPr id="30" name="29 Dikey Kaydırma"/>
          <p:cNvSpPr/>
          <p:nvPr/>
        </p:nvSpPr>
        <p:spPr>
          <a:xfrm>
            <a:off x="9291146" y="5108028"/>
            <a:ext cx="1965434" cy="1566041"/>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solidFill>
                  <a:schemeClr val="accent4">
                    <a:lumMod val="60000"/>
                    <a:lumOff val="40000"/>
                  </a:schemeClr>
                </a:solidFill>
              </a:rPr>
              <a:t>Açıklayan kutsal bir kitaptır.</a:t>
            </a:r>
            <a:endParaRPr lang="tr-TR" b="1" dirty="0">
              <a:solidFill>
                <a:schemeClr val="accent4">
                  <a:lumMod val="60000"/>
                  <a:lumOff val="40000"/>
                </a:schemeClr>
              </a:solidFill>
            </a:endParaRPr>
          </a:p>
        </p:txBody>
      </p:sp>
    </p:spTree>
    <p:custDataLst>
      <p:tags r:id="rId1"/>
    </p:custDataLst>
    <p:extLst>
      <p:ext uri="{BB962C8B-B14F-4D97-AF65-F5344CB8AC3E}">
        <p14:creationId xmlns="" xmlns:p14="http://schemas.microsoft.com/office/powerpoint/2010/main" val="2906982392"/>
      </p:ext>
    </p:extLst>
  </p:cSld>
  <p:clrMapOvr>
    <a:masterClrMapping/>
  </p:clrMapOvr>
  <mc:AlternateContent xmlns:mc="http://schemas.openxmlformats.org/markup-compatibility/2006">
    <mc:Choice xmlns="" xmlns:p14="http://schemas.microsoft.com/office/powerpoint/2010/main" Requires="p14">
      <p:transition p14:dur="0" advTm="16932"/>
    </mc:Choice>
    <mc:Fallback>
      <p:transition advTm="16932"/>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eşgen"/>
          <p:cNvSpPr/>
          <p:nvPr/>
        </p:nvSpPr>
        <p:spPr>
          <a:xfrm>
            <a:off x="367862" y="1008993"/>
            <a:ext cx="10720552" cy="1828799"/>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500" b="1" dirty="0" smtClean="0">
                <a:solidFill>
                  <a:schemeClr val="accent4">
                    <a:lumMod val="60000"/>
                    <a:lumOff val="40000"/>
                  </a:schemeClr>
                </a:solidFill>
              </a:rPr>
              <a:t>İnsanın dünya ve </a:t>
            </a:r>
            <a:r>
              <a:rPr lang="tr-TR" sz="2500" b="1" dirty="0" err="1" smtClean="0">
                <a:solidFill>
                  <a:schemeClr val="accent4">
                    <a:lumMod val="60000"/>
                    <a:lumOff val="40000"/>
                  </a:schemeClr>
                </a:solidFill>
              </a:rPr>
              <a:t>ahiret</a:t>
            </a:r>
            <a:r>
              <a:rPr lang="tr-TR" sz="2500" b="1" dirty="0" smtClean="0">
                <a:solidFill>
                  <a:schemeClr val="accent4">
                    <a:lumMod val="60000"/>
                    <a:lumOff val="40000"/>
                  </a:schemeClr>
                </a:solidFill>
              </a:rPr>
              <a:t> mutluluğunu gaye edinen İslam, hiç şüphesiz insanın beşeri ilişkilerini de belli bir düzene koymuştur. </a:t>
            </a:r>
            <a:endParaRPr lang="tr-TR" sz="2500" dirty="0">
              <a:solidFill>
                <a:schemeClr val="accent4">
                  <a:lumMod val="60000"/>
                  <a:lumOff val="40000"/>
                </a:schemeClr>
              </a:solidFill>
            </a:endParaRPr>
          </a:p>
        </p:txBody>
      </p:sp>
      <p:sp>
        <p:nvSpPr>
          <p:cNvPr id="4" name="3 Beşgen"/>
          <p:cNvSpPr/>
          <p:nvPr/>
        </p:nvSpPr>
        <p:spPr>
          <a:xfrm>
            <a:off x="383627" y="4503683"/>
            <a:ext cx="6174827" cy="2107324"/>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tr-TR" b="1" dirty="0" smtClean="0">
              <a:solidFill>
                <a:schemeClr val="accent4">
                  <a:lumMod val="60000"/>
                  <a:lumOff val="40000"/>
                </a:schemeClr>
              </a:solidFill>
            </a:endParaRPr>
          </a:p>
          <a:p>
            <a:endParaRPr lang="tr-TR" b="1" dirty="0" smtClean="0">
              <a:solidFill>
                <a:schemeClr val="accent4">
                  <a:lumMod val="60000"/>
                  <a:lumOff val="40000"/>
                </a:schemeClr>
              </a:solidFill>
            </a:endParaRPr>
          </a:p>
          <a:p>
            <a:r>
              <a:rPr lang="tr-TR" sz="2000" b="1" dirty="0" smtClean="0">
                <a:solidFill>
                  <a:schemeClr val="accent4">
                    <a:lumMod val="60000"/>
                    <a:lumOff val="40000"/>
                  </a:schemeClr>
                </a:solidFill>
              </a:rPr>
              <a:t>“Muhakkak ki Allah, adaleti, iyiliği, akrabaya yardım etmeyi emreder, çirkin işleri ve azgınlığı yasaklar. O, düşünüp tutasınız diye size öğüt veriyor.” </a:t>
            </a:r>
            <a:endParaRPr lang="tr-TR" sz="2000" dirty="0" smtClean="0"/>
          </a:p>
          <a:p>
            <a:r>
              <a:rPr lang="tr-TR" sz="2000" b="1" dirty="0" smtClean="0">
                <a:solidFill>
                  <a:schemeClr val="accent4">
                    <a:lumMod val="75000"/>
                  </a:schemeClr>
                </a:solidFill>
              </a:rPr>
              <a:t> </a:t>
            </a:r>
            <a:br>
              <a:rPr lang="tr-TR" sz="2000" b="1" dirty="0" smtClean="0">
                <a:solidFill>
                  <a:schemeClr val="accent4">
                    <a:lumMod val="75000"/>
                  </a:schemeClr>
                </a:solidFill>
              </a:rPr>
            </a:br>
            <a:r>
              <a:rPr lang="tr-TR" b="1" dirty="0" smtClean="0">
                <a:solidFill>
                  <a:schemeClr val="accent4">
                    <a:lumMod val="75000"/>
                  </a:schemeClr>
                </a:solidFill>
              </a:rPr>
              <a:t/>
            </a:r>
            <a:br>
              <a:rPr lang="tr-TR" b="1" dirty="0" smtClean="0">
                <a:solidFill>
                  <a:schemeClr val="accent4">
                    <a:lumMod val="75000"/>
                  </a:schemeClr>
                </a:solidFill>
              </a:rPr>
            </a:br>
            <a:endParaRPr lang="tr-TR" b="1" dirty="0" smtClean="0">
              <a:solidFill>
                <a:schemeClr val="accent4">
                  <a:lumMod val="60000"/>
                  <a:lumOff val="40000"/>
                </a:schemeClr>
              </a:solidFill>
            </a:endParaRPr>
          </a:p>
        </p:txBody>
      </p:sp>
      <p:sp>
        <p:nvSpPr>
          <p:cNvPr id="5" name="4 Beşgen"/>
          <p:cNvSpPr/>
          <p:nvPr/>
        </p:nvSpPr>
        <p:spPr>
          <a:xfrm>
            <a:off x="367862" y="2932387"/>
            <a:ext cx="10405242" cy="1450427"/>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b="1" dirty="0" err="1" smtClean="0">
                <a:solidFill>
                  <a:schemeClr val="accent4">
                    <a:lumMod val="60000"/>
                    <a:lumOff val="40000"/>
                  </a:schemeClr>
                </a:solidFill>
              </a:rPr>
              <a:t>Kur’an’ı</a:t>
            </a:r>
            <a:r>
              <a:rPr lang="tr-TR" sz="2000" b="1" dirty="0" smtClean="0">
                <a:solidFill>
                  <a:schemeClr val="accent4">
                    <a:lumMod val="60000"/>
                    <a:lumOff val="40000"/>
                  </a:schemeClr>
                </a:solidFill>
              </a:rPr>
              <a:t> Kerim bir bütün olarak incelendiği zaman; onun beşeri ilişkilere ve beşeri ilişlilerin temelini teşkil eden ahlaki özelliklere bir hayli önem verdiği açıkça anlaşılmaktadır. </a:t>
            </a:r>
          </a:p>
        </p:txBody>
      </p:sp>
      <p:sp>
        <p:nvSpPr>
          <p:cNvPr id="8" name="7 Dikey Kaydırma"/>
          <p:cNvSpPr/>
          <p:nvPr/>
        </p:nvSpPr>
        <p:spPr>
          <a:xfrm>
            <a:off x="6936828" y="4645578"/>
            <a:ext cx="4319752" cy="1870841"/>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solidFill>
                  <a:srgbClr val="FFFF00"/>
                </a:solidFill>
              </a:rPr>
              <a:t>Müminler  ancak kardeştirler. Kardeşlerinizin arasını düzeltiniz.”</a:t>
            </a:r>
            <a:endParaRPr lang="tr-TR" sz="2000" b="1" dirty="0">
              <a:solidFill>
                <a:srgbClr val="FFFF0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eşgen"/>
          <p:cNvSpPr/>
          <p:nvPr/>
        </p:nvSpPr>
        <p:spPr>
          <a:xfrm>
            <a:off x="394137" y="1024757"/>
            <a:ext cx="9117725" cy="142415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tr-TR" b="1" dirty="0" smtClean="0">
              <a:solidFill>
                <a:schemeClr val="accent4">
                  <a:lumMod val="60000"/>
                  <a:lumOff val="40000"/>
                </a:schemeClr>
              </a:solidFill>
            </a:endParaRPr>
          </a:p>
          <a:p>
            <a:endParaRPr lang="tr-TR" b="1" dirty="0" smtClean="0">
              <a:solidFill>
                <a:schemeClr val="accent4">
                  <a:lumMod val="60000"/>
                  <a:lumOff val="40000"/>
                </a:schemeClr>
              </a:solidFill>
            </a:endParaRPr>
          </a:p>
          <a:p>
            <a:r>
              <a:rPr lang="tr-TR" sz="2000" dirty="0" smtClean="0"/>
              <a:t>Bir düzen içinde yörüngelerinde dönüp dolaşan, güneş, ay, yıldız ve gezegenleri var eden kim? Yağmurla birlikte ölmüş topraklara yeniden yaşam veren kim? </a:t>
            </a:r>
            <a:br>
              <a:rPr lang="tr-TR" sz="2000" dirty="0" smtClean="0"/>
            </a:br>
            <a:r>
              <a:rPr lang="tr-TR" sz="2000" b="1" dirty="0" smtClean="0">
                <a:solidFill>
                  <a:schemeClr val="accent4">
                    <a:lumMod val="75000"/>
                  </a:schemeClr>
                </a:solidFill>
              </a:rPr>
              <a:t/>
            </a:r>
            <a:br>
              <a:rPr lang="tr-TR" sz="2000" b="1" dirty="0" smtClean="0">
                <a:solidFill>
                  <a:schemeClr val="accent4">
                    <a:lumMod val="75000"/>
                  </a:schemeClr>
                </a:solidFill>
              </a:rPr>
            </a:br>
            <a:r>
              <a:rPr lang="tr-TR" b="1" dirty="0" smtClean="0">
                <a:solidFill>
                  <a:schemeClr val="accent4">
                    <a:lumMod val="75000"/>
                  </a:schemeClr>
                </a:solidFill>
              </a:rPr>
              <a:t/>
            </a:r>
            <a:br>
              <a:rPr lang="tr-TR" b="1" dirty="0" smtClean="0">
                <a:solidFill>
                  <a:schemeClr val="accent4">
                    <a:lumMod val="75000"/>
                  </a:schemeClr>
                </a:solidFill>
              </a:rPr>
            </a:br>
            <a:endParaRPr lang="tr-TR" b="1" dirty="0" smtClean="0">
              <a:solidFill>
                <a:schemeClr val="accent4">
                  <a:lumMod val="60000"/>
                  <a:lumOff val="40000"/>
                </a:schemeClr>
              </a:solidFill>
            </a:endParaRPr>
          </a:p>
        </p:txBody>
      </p:sp>
      <p:sp>
        <p:nvSpPr>
          <p:cNvPr id="5" name="4 Beşgen"/>
          <p:cNvSpPr/>
          <p:nvPr/>
        </p:nvSpPr>
        <p:spPr>
          <a:xfrm>
            <a:off x="346840" y="2554013"/>
            <a:ext cx="9417270" cy="189186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dirty="0" smtClean="0"/>
              <a:t>Evrende canlı cansız, görünen görünmeyen, bilinen bilinmeyen ne varsa hepsini yaratan, sonsuz gücü ve ilmi olan Allah’tır.  Allah evrenin ve evrende bulunanların yaratıcısıdır; aynı zamanda onları belirli bir süreç içinde geliştirir; onları korur ve yönetir. Bütün varlıklar Allah'a muhtaçtır.</a:t>
            </a:r>
          </a:p>
        </p:txBody>
      </p:sp>
      <p:sp>
        <p:nvSpPr>
          <p:cNvPr id="6" name="5 Dikdörtgen"/>
          <p:cNvSpPr/>
          <p:nvPr/>
        </p:nvSpPr>
        <p:spPr>
          <a:xfrm>
            <a:off x="5591504" y="3530485"/>
            <a:ext cx="6096000" cy="923330"/>
          </a:xfrm>
          <a:prstGeom prst="rect">
            <a:avLst/>
          </a:prstGeom>
        </p:spPr>
        <p:txBody>
          <a:bodyPr>
            <a:spAutoFit/>
          </a:bodyPr>
          <a:lstStyle/>
          <a:p>
            <a:r>
              <a:rPr lang="tr-TR" dirty="0" smtClean="0"/>
              <a:t/>
            </a:r>
            <a:br>
              <a:rPr lang="tr-TR" dirty="0" smtClean="0"/>
            </a:br>
            <a:r>
              <a:rPr lang="tr-TR" dirty="0" smtClean="0"/>
              <a:t/>
            </a:r>
            <a:br>
              <a:rPr lang="tr-TR" dirty="0" smtClean="0"/>
            </a:br>
            <a:endParaRPr lang="tr-TR" dirty="0"/>
          </a:p>
        </p:txBody>
      </p:sp>
      <p:sp>
        <p:nvSpPr>
          <p:cNvPr id="9" name="8 Beşgen"/>
          <p:cNvSpPr/>
          <p:nvPr/>
        </p:nvSpPr>
        <p:spPr>
          <a:xfrm>
            <a:off x="325818" y="4540468"/>
            <a:ext cx="7809189" cy="1765739"/>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tr-TR" sz="2000" dirty="0" smtClean="0"/>
          </a:p>
          <a:p>
            <a:r>
              <a:rPr lang="tr-TR" sz="2000" dirty="0" smtClean="0"/>
              <a:t>Allah evreni ve evrende bulunanları boş bir amaçla yaratmamıştır. Yaratılmış olan her bir şeyin amacı vardır. Evrende Allah'ın izni ve dilemesi olmaksızın hiçbir şey gerçekleşmez. Bütün varlıklar, Allah'ın hakimiyeti  altındadırlar.</a:t>
            </a:r>
          </a:p>
          <a:p>
            <a:endParaRPr lang="tr-TR" sz="2000" dirty="0" smtClean="0"/>
          </a:p>
        </p:txBody>
      </p:sp>
      <p:sp>
        <p:nvSpPr>
          <p:cNvPr id="10" name="9 Dikdörtgen"/>
          <p:cNvSpPr/>
          <p:nvPr/>
        </p:nvSpPr>
        <p:spPr>
          <a:xfrm>
            <a:off x="8208579" y="4855780"/>
            <a:ext cx="3836276" cy="369332"/>
          </a:xfrm>
          <a:prstGeom prst="rect">
            <a:avLst/>
          </a:prstGeom>
        </p:spPr>
        <p:txBody>
          <a:bodyPr wrap="square">
            <a:spAutoFit/>
          </a:bodyPr>
          <a:lstStyle/>
          <a:p>
            <a:endParaRPr lang="tr-TR" dirty="0"/>
          </a:p>
        </p:txBody>
      </p:sp>
      <p:sp>
        <p:nvSpPr>
          <p:cNvPr id="11" name="10 Aşağı Şerit"/>
          <p:cNvSpPr/>
          <p:nvPr/>
        </p:nvSpPr>
        <p:spPr>
          <a:xfrm>
            <a:off x="8460827" y="4624521"/>
            <a:ext cx="3352799" cy="2028497"/>
          </a:xfrm>
          <a:prstGeom prst="ribbon">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dirty="0" smtClean="0">
                <a:solidFill>
                  <a:srgbClr val="FF0000"/>
                </a:solidFill>
              </a:rPr>
              <a:t>“O, her an yaratma halindedir” </a:t>
            </a:r>
          </a:p>
          <a:p>
            <a:r>
              <a:rPr lang="tr-TR" b="1" dirty="0" smtClean="0">
                <a:solidFill>
                  <a:srgbClr val="FF0000"/>
                </a:solidFill>
              </a:rPr>
              <a:t>(Rahman 29)</a:t>
            </a:r>
            <a:r>
              <a:rPr lang="tr-TR" dirty="0" smtClean="0">
                <a:solidFill>
                  <a:srgbClr val="FF0000"/>
                </a:solidFill>
              </a:rPr>
              <a:t/>
            </a:r>
            <a:br>
              <a:rPr lang="tr-TR" dirty="0" smtClean="0">
                <a:solidFill>
                  <a:srgbClr val="FF0000"/>
                </a:solidFill>
              </a:rPr>
            </a:br>
            <a:endParaRPr lang="tr-TR" dirty="0">
              <a:solidFill>
                <a:srgbClr val="FF0000"/>
              </a:solidFill>
            </a:endParaRPr>
          </a:p>
        </p:txBody>
      </p:sp>
    </p:spTree>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1556270" y="246698"/>
            <a:ext cx="8312943" cy="751786"/>
          </a:xfrm>
        </p:spPr>
        <p:txBody>
          <a:bodyPr/>
          <a:lstStyle/>
          <a:p>
            <a:pPr eaLnBrk="1" hangingPunct="1"/>
            <a:r>
              <a:rPr lang="tr-TR" sz="3500" dirty="0" smtClean="0">
                <a:solidFill>
                  <a:srgbClr val="800000"/>
                </a:solidFill>
              </a:rPr>
              <a:t>ALLAH’I ARAYAN İNSAN: HZ. İBRAHİM</a:t>
            </a:r>
          </a:p>
        </p:txBody>
      </p:sp>
      <p:sp>
        <p:nvSpPr>
          <p:cNvPr id="36867" name="Rectangle 3"/>
          <p:cNvSpPr>
            <a:spLocks noGrp="1" noChangeArrowheads="1"/>
          </p:cNvSpPr>
          <p:nvPr>
            <p:ph type="body" idx="1"/>
          </p:nvPr>
        </p:nvSpPr>
        <p:spPr>
          <a:xfrm>
            <a:off x="378370" y="1124599"/>
            <a:ext cx="10481956" cy="5717627"/>
          </a:xfrm>
        </p:spPr>
        <p:txBody>
          <a:bodyPr/>
          <a:lstStyle/>
          <a:p>
            <a:r>
              <a:rPr lang="tr-TR" sz="2000" dirty="0" smtClean="0"/>
              <a:t>Allah, insanlara doğru yolu göstermesi için birçok peygamber göndermiştir. Hz. İbrahim </a:t>
            </a:r>
            <a:r>
              <a:rPr lang="tr-TR" sz="2000" dirty="0" err="1" smtClean="0"/>
              <a:t>Kur'an'da</a:t>
            </a:r>
            <a:r>
              <a:rPr lang="tr-TR" sz="2000" dirty="0" smtClean="0"/>
              <a:t> hayatı genişçe anlatılan peygamberlerden biridir. Onun peygamber olarak görevlendirildiği toplum; güneşe, aya, yıldızlara ve kendi yaptıkları putlara tapıyordu.</a:t>
            </a:r>
          </a:p>
          <a:p>
            <a:r>
              <a:rPr lang="tr-TR" sz="2000" dirty="0" smtClean="0"/>
              <a:t>Hz. İbrahim, </a:t>
            </a:r>
            <a:r>
              <a:rPr lang="tr-TR" sz="2000" dirty="0" err="1" smtClean="0"/>
              <a:t>herşeyi</a:t>
            </a:r>
            <a:r>
              <a:rPr lang="tr-TR" sz="2000" dirty="0" smtClean="0"/>
              <a:t> yaratan büyük bir varlığın olması gerektiğine inanıyordu. O, bir gece gökyüzündeki büyük bir yıldıza baktı ve </a:t>
            </a:r>
            <a:r>
              <a:rPr lang="tr-TR" sz="2000" dirty="0" err="1" smtClean="0"/>
              <a:t>Rabb'im</a:t>
            </a:r>
            <a:r>
              <a:rPr lang="tr-TR" sz="2000" dirty="0" smtClean="0"/>
              <a:t> bu mudur? dedi. Yıldızın batması üzerine bunun bir yaratıcı olamayacağını söyledi. Ardından aya baktı ve tekrar </a:t>
            </a:r>
            <a:r>
              <a:rPr lang="tr-TR" sz="2000" dirty="0" err="1" smtClean="0"/>
              <a:t>Rabb'im</a:t>
            </a:r>
            <a:r>
              <a:rPr lang="tr-TR" sz="2000" dirty="0" smtClean="0"/>
              <a:t> bu mudur? dedi. Ancak ay, gündüzün kaybolduğuna vurgu yaparak "Bir görünüp bir kaybolan ay ve yıldızlar benim </a:t>
            </a:r>
            <a:r>
              <a:rPr lang="tr-TR" sz="2000" dirty="0" err="1" smtClean="0"/>
              <a:t>Rabb'im</a:t>
            </a:r>
            <a:r>
              <a:rPr lang="tr-TR" sz="2000" dirty="0" smtClean="0"/>
              <a:t> olamaz." dedi. Sabah olduğunda güneşi izledi. Güneş battığında İbrahim güneşin de insanların </a:t>
            </a:r>
            <a:r>
              <a:rPr lang="tr-TR" sz="2000" dirty="0" err="1" smtClean="0"/>
              <a:t>Rabb'i</a:t>
            </a:r>
            <a:r>
              <a:rPr lang="tr-TR" sz="2000" dirty="0" smtClean="0"/>
              <a:t> olamayacağını söyledi ve çevresindekilere “...Ben sizin (Allah’a) ortak koştuğunuz şeylerden uzağım. Ben içtenlikle yüzümü, gökleri ve yeri yoktan var edene çevirdim ve ben asla Allah’a ortak koşanlardan değilim.”dedi.</a:t>
            </a:r>
          </a:p>
          <a:p>
            <a:r>
              <a:rPr lang="tr-TR" sz="2000" dirty="0" smtClean="0"/>
              <a:t>Hz. İbrahim'in babası puta tapıyordu. Bu duruma çok üzülen İbrahim, bir gün babasını, "Babacığım, işitmeyen, görmeyen ve sana hiçbir faydası olmayan bu putlara neden tapıyorsun?" diyerek uyardı. Bu duruma çok kızan babası, İbrahim'i yanından uzaklaştırdı.</a:t>
            </a:r>
          </a:p>
        </p:txBody>
      </p:sp>
    </p:spTree>
    <p:custDataLst>
      <p:tags r:id="rId1"/>
    </p:custDataLst>
    <p:extLst>
      <p:ext uri="{BB962C8B-B14F-4D97-AF65-F5344CB8AC3E}">
        <p14:creationId xmlns="" xmlns:p14="http://schemas.microsoft.com/office/powerpoint/2010/main" val="2835061577"/>
      </p:ext>
    </p:extLst>
  </p:cSld>
  <p:clrMapOvr>
    <a:masterClrMapping/>
  </p:clrMapOvr>
  <mc:AlternateContent xmlns:mc="http://schemas.openxmlformats.org/markup-compatibility/2006">
    <mc:Choice xmlns="" xmlns:p14="http://schemas.microsoft.com/office/powerpoint/2010/main" Requires="p14">
      <p:transition p14:dur="0" advTm="22174"/>
    </mc:Choice>
    <mc:Fallback>
      <p:transition advTm="22174"/>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 calcmode="lin" valueType="num">
                                      <p:cBhvr>
                                        <p:cTn id="7" dur="2000" fill="hold"/>
                                        <p:tgtEl>
                                          <p:spTgt spid="36867">
                                            <p:txEl>
                                              <p:pRg st="0" end="0"/>
                                            </p:txEl>
                                          </p:spTgt>
                                        </p:tgtEl>
                                        <p:attrNameLst>
                                          <p:attrName>ppt_w</p:attrName>
                                        </p:attrNameLst>
                                      </p:cBhvr>
                                      <p:tavLst>
                                        <p:tav tm="0">
                                          <p:val>
                                            <p:strVal val="#ppt_w*0.70"/>
                                          </p:val>
                                        </p:tav>
                                        <p:tav tm="100000">
                                          <p:val>
                                            <p:strVal val="#ppt_w"/>
                                          </p:val>
                                        </p:tav>
                                      </p:tavLst>
                                    </p:anim>
                                    <p:anim calcmode="lin" valueType="num">
                                      <p:cBhvr>
                                        <p:cTn id="8" dur="2000" fill="hold"/>
                                        <p:tgtEl>
                                          <p:spTgt spid="36867">
                                            <p:txEl>
                                              <p:pRg st="0" end="0"/>
                                            </p:txEl>
                                          </p:spTgt>
                                        </p:tgtEl>
                                        <p:attrNameLst>
                                          <p:attrName>ppt_h</p:attrName>
                                        </p:attrNameLst>
                                      </p:cBhvr>
                                      <p:tavLst>
                                        <p:tav tm="0">
                                          <p:val>
                                            <p:strVal val="#ppt_h"/>
                                          </p:val>
                                        </p:tav>
                                        <p:tav tm="100000">
                                          <p:val>
                                            <p:strVal val="#ppt_h"/>
                                          </p:val>
                                        </p:tav>
                                      </p:tavLst>
                                    </p:anim>
                                    <p:animEffect transition="in" filter="fade">
                                      <p:cBhvr>
                                        <p:cTn id="9" dur="2000"/>
                                        <p:tgtEl>
                                          <p:spTgt spid="3686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36867">
                                            <p:txEl>
                                              <p:pRg st="1" end="1"/>
                                            </p:txEl>
                                          </p:spTgt>
                                        </p:tgtEl>
                                        <p:attrNameLst>
                                          <p:attrName>style.visibility</p:attrName>
                                        </p:attrNameLst>
                                      </p:cBhvr>
                                      <p:to>
                                        <p:strVal val="visible"/>
                                      </p:to>
                                    </p:set>
                                    <p:anim calcmode="lin" valueType="num">
                                      <p:cBhvr>
                                        <p:cTn id="14" dur="2000" fill="hold"/>
                                        <p:tgtEl>
                                          <p:spTgt spid="36867">
                                            <p:txEl>
                                              <p:pRg st="1" end="1"/>
                                            </p:txEl>
                                          </p:spTgt>
                                        </p:tgtEl>
                                        <p:attrNameLst>
                                          <p:attrName>ppt_w</p:attrName>
                                        </p:attrNameLst>
                                      </p:cBhvr>
                                      <p:tavLst>
                                        <p:tav tm="0">
                                          <p:val>
                                            <p:strVal val="#ppt_w*0.70"/>
                                          </p:val>
                                        </p:tav>
                                        <p:tav tm="100000">
                                          <p:val>
                                            <p:strVal val="#ppt_w"/>
                                          </p:val>
                                        </p:tav>
                                      </p:tavLst>
                                    </p:anim>
                                    <p:anim calcmode="lin" valueType="num">
                                      <p:cBhvr>
                                        <p:cTn id="15" dur="2000" fill="hold"/>
                                        <p:tgtEl>
                                          <p:spTgt spid="36867">
                                            <p:txEl>
                                              <p:pRg st="1" end="1"/>
                                            </p:txEl>
                                          </p:spTgt>
                                        </p:tgtEl>
                                        <p:attrNameLst>
                                          <p:attrName>ppt_h</p:attrName>
                                        </p:attrNameLst>
                                      </p:cBhvr>
                                      <p:tavLst>
                                        <p:tav tm="0">
                                          <p:val>
                                            <p:strVal val="#ppt_h"/>
                                          </p:val>
                                        </p:tav>
                                        <p:tav tm="100000">
                                          <p:val>
                                            <p:strVal val="#ppt_h"/>
                                          </p:val>
                                        </p:tav>
                                      </p:tavLst>
                                    </p:anim>
                                    <p:animEffect transition="in" filter="fade">
                                      <p:cBhvr>
                                        <p:cTn id="16" dur="2000"/>
                                        <p:tgtEl>
                                          <p:spTgt spid="36867">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36867">
                                            <p:txEl>
                                              <p:pRg st="2" end="2"/>
                                            </p:txEl>
                                          </p:spTgt>
                                        </p:tgtEl>
                                        <p:attrNameLst>
                                          <p:attrName>style.visibility</p:attrName>
                                        </p:attrNameLst>
                                      </p:cBhvr>
                                      <p:to>
                                        <p:strVal val="visible"/>
                                      </p:to>
                                    </p:set>
                                    <p:anim calcmode="lin" valueType="num">
                                      <p:cBhvr>
                                        <p:cTn id="21" dur="2000" fill="hold"/>
                                        <p:tgtEl>
                                          <p:spTgt spid="36867">
                                            <p:txEl>
                                              <p:pRg st="2" end="2"/>
                                            </p:txEl>
                                          </p:spTgt>
                                        </p:tgtEl>
                                        <p:attrNameLst>
                                          <p:attrName>ppt_w</p:attrName>
                                        </p:attrNameLst>
                                      </p:cBhvr>
                                      <p:tavLst>
                                        <p:tav tm="0">
                                          <p:val>
                                            <p:strVal val="#ppt_w*0.70"/>
                                          </p:val>
                                        </p:tav>
                                        <p:tav tm="100000">
                                          <p:val>
                                            <p:strVal val="#ppt_w"/>
                                          </p:val>
                                        </p:tav>
                                      </p:tavLst>
                                    </p:anim>
                                    <p:anim calcmode="lin" valueType="num">
                                      <p:cBhvr>
                                        <p:cTn id="22" dur="2000" fill="hold"/>
                                        <p:tgtEl>
                                          <p:spTgt spid="36867">
                                            <p:txEl>
                                              <p:pRg st="2" end="2"/>
                                            </p:txEl>
                                          </p:spTgt>
                                        </p:tgtEl>
                                        <p:attrNameLst>
                                          <p:attrName>ppt_h</p:attrName>
                                        </p:attrNameLst>
                                      </p:cBhvr>
                                      <p:tavLst>
                                        <p:tav tm="0">
                                          <p:val>
                                            <p:strVal val="#ppt_h"/>
                                          </p:val>
                                        </p:tav>
                                        <p:tav tm="100000">
                                          <p:val>
                                            <p:strVal val="#ppt_h"/>
                                          </p:val>
                                        </p:tav>
                                      </p:tavLst>
                                    </p:anim>
                                    <p:animEffect transition="in" filter="fade">
                                      <p:cBhvr>
                                        <p:cTn id="23" dur="2000"/>
                                        <p:tgtEl>
                                          <p:spTgt spid="3686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Resim1"/>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0"/>
            <a:ext cx="12191999"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125" name="Text Box 5"/>
          <p:cNvSpPr txBox="1">
            <a:spLocks noChangeArrowheads="1"/>
          </p:cNvSpPr>
          <p:nvPr/>
        </p:nvSpPr>
        <p:spPr bwMode="auto">
          <a:xfrm>
            <a:off x="1589088" y="4724401"/>
            <a:ext cx="9078912" cy="1800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FontTx/>
              <a:buNone/>
            </a:pPr>
            <a:r>
              <a:rPr lang="tr-TR" sz="2800" b="1">
                <a:solidFill>
                  <a:srgbClr val="FFFFFF"/>
                </a:solidFill>
                <a:cs typeface="Arial" panose="020B0604020202020204" pitchFamily="34" charset="0"/>
              </a:rPr>
              <a:t>KUR’AN-I KERİM 14 ASIR ÖNCE ARABİSTAN’DAN DOĞAN VE TÜM DÜNYAYI AYDINLATAN </a:t>
            </a:r>
          </a:p>
          <a:p>
            <a:pPr algn="ctr" fontAlgn="base">
              <a:spcBef>
                <a:spcPct val="0"/>
              </a:spcBef>
              <a:spcAft>
                <a:spcPct val="0"/>
              </a:spcAft>
              <a:buFontTx/>
              <a:buNone/>
            </a:pPr>
            <a:r>
              <a:rPr lang="tr-TR" sz="2800" b="1">
                <a:solidFill>
                  <a:srgbClr val="FFFFFF"/>
                </a:solidFill>
                <a:cs typeface="Arial" panose="020B0604020202020204" pitchFamily="34" charset="0"/>
              </a:rPr>
              <a:t>BİR IŞIKTIR ,BİR REHBERDİR, </a:t>
            </a:r>
          </a:p>
          <a:p>
            <a:pPr algn="ctr" fontAlgn="base">
              <a:spcBef>
                <a:spcPct val="0"/>
              </a:spcBef>
              <a:spcAft>
                <a:spcPct val="0"/>
              </a:spcAft>
              <a:buFontTx/>
              <a:buNone/>
            </a:pPr>
            <a:r>
              <a:rPr lang="tr-TR" sz="2800" b="1">
                <a:solidFill>
                  <a:srgbClr val="FFFFFF"/>
                </a:solidFill>
                <a:cs typeface="Arial" panose="020B0604020202020204" pitchFamily="34" charset="0"/>
              </a:rPr>
              <a:t>BİR KURTULUŞ REÇETESİDİR</a:t>
            </a:r>
          </a:p>
        </p:txBody>
      </p:sp>
    </p:spTree>
    <p:custDataLst>
      <p:tags r:id="rId1"/>
    </p:custDataLst>
    <p:extLst>
      <p:ext uri="{BB962C8B-B14F-4D97-AF65-F5344CB8AC3E}">
        <p14:creationId xmlns="" xmlns:p14="http://schemas.microsoft.com/office/powerpoint/2010/main" val="3949864330"/>
      </p:ext>
    </p:extLst>
  </p:cSld>
  <p:clrMapOvr>
    <a:masterClrMapping/>
  </p:clrMapOvr>
  <p:transition advTm="12309">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grpId="0" nodeType="clickEffect">
                                  <p:stCondLst>
                                    <p:cond delay="0"/>
                                  </p:stCondLst>
                                  <p:childTnLst>
                                    <p:set>
                                      <p:cBhvr>
                                        <p:cTn id="6" dur="1" fill="hold">
                                          <p:stCondLst>
                                            <p:cond delay="0"/>
                                          </p:stCondLst>
                                        </p:cTn>
                                        <p:tgtEl>
                                          <p:spTgt spid="5125"/>
                                        </p:tgtEl>
                                        <p:attrNameLst>
                                          <p:attrName>style.visibility</p:attrName>
                                        </p:attrNameLst>
                                      </p:cBhvr>
                                      <p:to>
                                        <p:strVal val="visible"/>
                                      </p:to>
                                    </p:set>
                                    <p:anim calcmode="lin" valueType="num">
                                      <p:cBhvr additive="base">
                                        <p:cTn id="7" dur="5000" fill="hold"/>
                                        <p:tgtEl>
                                          <p:spTgt spid="5125"/>
                                        </p:tgtEl>
                                        <p:attrNameLst>
                                          <p:attrName>ppt_x</p:attrName>
                                        </p:attrNameLst>
                                      </p:cBhvr>
                                      <p:tavLst>
                                        <p:tav tm="0">
                                          <p:val>
                                            <p:strVal val="#ppt_x"/>
                                          </p:val>
                                        </p:tav>
                                        <p:tav tm="100000">
                                          <p:val>
                                            <p:strVal val="#ppt_x"/>
                                          </p:val>
                                        </p:tav>
                                      </p:tavLst>
                                    </p:anim>
                                    <p:anim calcmode="lin" valueType="num">
                                      <p:cBhvr additive="base">
                                        <p:cTn id="8" dur="5000" fill="hold"/>
                                        <p:tgtEl>
                                          <p:spTgt spid="51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36867" name="Rectangle 3"/>
          <p:cNvSpPr>
            <a:spLocks noGrp="1" noChangeArrowheads="1"/>
          </p:cNvSpPr>
          <p:nvPr>
            <p:ph type="body" idx="1"/>
          </p:nvPr>
        </p:nvSpPr>
        <p:spPr>
          <a:xfrm>
            <a:off x="168166" y="168166"/>
            <a:ext cx="10692159" cy="6674061"/>
          </a:xfrm>
        </p:spPr>
        <p:txBody>
          <a:bodyPr/>
          <a:lstStyle/>
          <a:p>
            <a:pPr fontAlgn="t"/>
            <a:r>
              <a:rPr lang="tr-TR" sz="2000" dirty="0" smtClean="0"/>
              <a:t>Allah'ın peygamber olarak görevlendirdiği Hz. İbrahim, halkına bıkmadan usanmadan bir olan Allah'a inanmaları ve ibadet etmeleri gerektiğini anlattı. </a:t>
            </a:r>
          </a:p>
          <a:p>
            <a:pPr fontAlgn="t"/>
            <a:endParaRPr lang="tr-TR" sz="2000" dirty="0" smtClean="0"/>
          </a:p>
          <a:p>
            <a:pPr fontAlgn="t"/>
            <a:r>
              <a:rPr lang="tr-TR" sz="2000" dirty="0" smtClean="0"/>
              <a:t>Hz. İbrahim'in yaşadığı ülkenin kralı Nemrut adında biriydi. Hz. İbrahim bir gün Nemrut'a giderek onu Allah'a inanmaya çağırdı. Hz. İbrahim </a:t>
            </a:r>
            <a:r>
              <a:rPr lang="tr-TR" sz="2000" dirty="0" err="1" smtClean="0"/>
              <a:t>aleyhisselam</a:t>
            </a:r>
            <a:r>
              <a:rPr lang="tr-TR" sz="2000" dirty="0" smtClean="0"/>
              <a:t> </a:t>
            </a:r>
            <a:r>
              <a:rPr lang="tr-TR" sz="2000" dirty="0" err="1" smtClean="0"/>
              <a:t>Keldâni</a:t>
            </a:r>
            <a:r>
              <a:rPr lang="tr-TR" sz="2000" dirty="0" smtClean="0"/>
              <a:t> kavmine gönderilmiş bir peygamberdir. Bu kavmin kralı olan kibirli Nemrut kendisinin ilâh (yani tanrı) olduğunu iddia ediyor ve yönettiği halkı kendisine tapmaya zorluyordu. Onun ilâh olduğunu kabul etmeyenleri de öldürtüyordu. Nemrut onu yakalattı ve hapsetti.</a:t>
            </a:r>
            <a:br>
              <a:rPr lang="tr-TR" sz="2000" dirty="0" smtClean="0"/>
            </a:br>
            <a:r>
              <a:rPr lang="tr-TR" sz="2000" dirty="0" smtClean="0"/>
              <a:t>Daha sonra aylarca odun ve çalı-çırpı toplatarak dumanı gökleri kaplayan ve etrafında kuşların bile uçamadığı kocaman bir ateş yaktırdı. Niyeti Hz. İbrahim </a:t>
            </a:r>
            <a:r>
              <a:rPr lang="tr-TR" sz="2000" dirty="0" err="1" smtClean="0"/>
              <a:t>aleyhisselam</a:t>
            </a:r>
            <a:r>
              <a:rPr lang="tr-TR" sz="2000" dirty="0" smtClean="0"/>
              <a:t> ‘ı bu ateşe atıp yakarak cezalandırmaktı.</a:t>
            </a:r>
            <a:br>
              <a:rPr lang="tr-TR" sz="2000" dirty="0" smtClean="0"/>
            </a:br>
            <a:r>
              <a:rPr lang="tr-TR" sz="2000" dirty="0" smtClean="0"/>
              <a:t/>
            </a:r>
            <a:br>
              <a:rPr lang="tr-TR" sz="2000" dirty="0" smtClean="0"/>
            </a:br>
            <a:r>
              <a:rPr lang="tr-TR" sz="2000" dirty="0" smtClean="0"/>
              <a:t>Fakat ateş o kadar büyüktü ki hiç kimse ona yanaşamıyordu. Hz. İbrahim </a:t>
            </a:r>
            <a:r>
              <a:rPr lang="tr-TR" sz="2000" dirty="0" err="1" smtClean="0"/>
              <a:t>aleyhisselam</a:t>
            </a:r>
            <a:r>
              <a:rPr lang="tr-TR" sz="2000" dirty="0" smtClean="0"/>
              <a:t> ‘ı uzaktan ateşe fırlatmaya karar verdiler ve bu yüzden bir mancınık yaptılar. Ardından Hz. İbrahim </a:t>
            </a:r>
            <a:r>
              <a:rPr lang="tr-TR" sz="2000" dirty="0" err="1" smtClean="0"/>
              <a:t>aleyhisselam</a:t>
            </a:r>
            <a:r>
              <a:rPr lang="tr-TR" sz="2000" dirty="0" smtClean="0"/>
              <a:t> ‘ı o mancınığa oturttular. Bütün halk toplanmış bu olayı seyretmekteydi. Hz. İbrahim </a:t>
            </a:r>
            <a:r>
              <a:rPr lang="tr-TR" sz="2000" dirty="0" err="1" smtClean="0"/>
              <a:t>aleyhisselam</a:t>
            </a:r>
            <a:r>
              <a:rPr lang="tr-TR" sz="2000" dirty="0" smtClean="0"/>
              <a:t> ise Allah’a güvenip teslim olmuş bir hâlde hiçbir karşı koymada bulunmadan bekliyordu.</a:t>
            </a:r>
            <a:br>
              <a:rPr lang="tr-TR" sz="2000" dirty="0" smtClean="0"/>
            </a:br>
            <a:r>
              <a:rPr lang="tr-TR" sz="2000" dirty="0" smtClean="0"/>
              <a:t/>
            </a:r>
            <a:br>
              <a:rPr lang="tr-TR" sz="2000" dirty="0" smtClean="0"/>
            </a:br>
            <a:endParaRPr lang="tr-TR" sz="2000" dirty="0"/>
          </a:p>
        </p:txBody>
      </p:sp>
    </p:spTree>
    <p:custDataLst>
      <p:tags r:id="rId1"/>
    </p:custDataLst>
    <p:extLst>
      <p:ext uri="{BB962C8B-B14F-4D97-AF65-F5344CB8AC3E}">
        <p14:creationId xmlns="" xmlns:p14="http://schemas.microsoft.com/office/powerpoint/2010/main" val="2835061577"/>
      </p:ext>
    </p:extLst>
  </p:cSld>
  <p:clrMapOvr>
    <a:masterClrMapping/>
  </p:clrMapOvr>
  <mc:AlternateContent xmlns:mc="http://schemas.openxmlformats.org/markup-compatibility/2006">
    <mc:Choice xmlns="" xmlns:p14="http://schemas.microsoft.com/office/powerpoint/2010/main" Requires="p14">
      <p:transition p14:dur="0" advTm="22174"/>
    </mc:Choice>
    <mc:Fallback>
      <p:transition advTm="2217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6867">
                                            <p:txEl>
                                              <p:pRg st="2" end="2"/>
                                            </p:txEl>
                                          </p:spTgt>
                                        </p:tgtEl>
                                        <p:attrNameLst>
                                          <p:attrName>style.visibility</p:attrName>
                                        </p:attrNameLst>
                                      </p:cBhvr>
                                      <p:to>
                                        <p:strVal val="visible"/>
                                      </p:to>
                                    </p:set>
                                    <p:anim calcmode="lin" valueType="num">
                                      <p:cBhvr>
                                        <p:cTn id="7" dur="2000" fill="hold"/>
                                        <p:tgtEl>
                                          <p:spTgt spid="36867">
                                            <p:txEl>
                                              <p:pRg st="2" end="2"/>
                                            </p:txEl>
                                          </p:spTgt>
                                        </p:tgtEl>
                                        <p:attrNameLst>
                                          <p:attrName>ppt_w</p:attrName>
                                        </p:attrNameLst>
                                      </p:cBhvr>
                                      <p:tavLst>
                                        <p:tav tm="0">
                                          <p:val>
                                            <p:strVal val="#ppt_w*0.70"/>
                                          </p:val>
                                        </p:tav>
                                        <p:tav tm="100000">
                                          <p:val>
                                            <p:strVal val="#ppt_w"/>
                                          </p:val>
                                        </p:tav>
                                      </p:tavLst>
                                    </p:anim>
                                    <p:anim calcmode="lin" valueType="num">
                                      <p:cBhvr>
                                        <p:cTn id="8" dur="2000" fill="hold"/>
                                        <p:tgtEl>
                                          <p:spTgt spid="36867">
                                            <p:txEl>
                                              <p:pRg st="2" end="2"/>
                                            </p:txEl>
                                          </p:spTgt>
                                        </p:tgtEl>
                                        <p:attrNameLst>
                                          <p:attrName>ppt_h</p:attrName>
                                        </p:attrNameLst>
                                      </p:cBhvr>
                                      <p:tavLst>
                                        <p:tav tm="0">
                                          <p:val>
                                            <p:strVal val="#ppt_h"/>
                                          </p:val>
                                        </p:tav>
                                        <p:tav tm="100000">
                                          <p:val>
                                            <p:strVal val="#ppt_h"/>
                                          </p:val>
                                        </p:tav>
                                      </p:tavLst>
                                    </p:anim>
                                    <p:animEffect transition="in" filter="fade">
                                      <p:cBhvr>
                                        <p:cTn id="9" dur="2000"/>
                                        <p:tgtEl>
                                          <p:spTgt spid="36867">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36867">
                                            <p:txEl>
                                              <p:pRg st="0" end="0"/>
                                            </p:txEl>
                                          </p:spTgt>
                                        </p:tgtEl>
                                        <p:attrNameLst>
                                          <p:attrName>style.visibility</p:attrName>
                                        </p:attrNameLst>
                                      </p:cBhvr>
                                      <p:to>
                                        <p:strVal val="visible"/>
                                      </p:to>
                                    </p:set>
                                    <p:anim calcmode="lin" valueType="num">
                                      <p:cBhvr>
                                        <p:cTn id="14" dur="2000" fill="hold"/>
                                        <p:tgtEl>
                                          <p:spTgt spid="36867">
                                            <p:txEl>
                                              <p:pRg st="0" end="0"/>
                                            </p:txEl>
                                          </p:spTgt>
                                        </p:tgtEl>
                                        <p:attrNameLst>
                                          <p:attrName>ppt_w</p:attrName>
                                        </p:attrNameLst>
                                      </p:cBhvr>
                                      <p:tavLst>
                                        <p:tav tm="0">
                                          <p:val>
                                            <p:strVal val="#ppt_w*0.70"/>
                                          </p:val>
                                        </p:tav>
                                        <p:tav tm="100000">
                                          <p:val>
                                            <p:strVal val="#ppt_w"/>
                                          </p:val>
                                        </p:tav>
                                      </p:tavLst>
                                    </p:anim>
                                    <p:anim calcmode="lin" valueType="num">
                                      <p:cBhvr>
                                        <p:cTn id="15" dur="2000" fill="hold"/>
                                        <p:tgtEl>
                                          <p:spTgt spid="36867">
                                            <p:txEl>
                                              <p:pRg st="0" end="0"/>
                                            </p:txEl>
                                          </p:spTgt>
                                        </p:tgtEl>
                                        <p:attrNameLst>
                                          <p:attrName>ppt_h</p:attrName>
                                        </p:attrNameLst>
                                      </p:cBhvr>
                                      <p:tavLst>
                                        <p:tav tm="0">
                                          <p:val>
                                            <p:strVal val="#ppt_h"/>
                                          </p:val>
                                        </p:tav>
                                        <p:tav tm="100000">
                                          <p:val>
                                            <p:strVal val="#ppt_h"/>
                                          </p:val>
                                        </p:tav>
                                      </p:tavLst>
                                    </p:anim>
                                    <p:animEffect transition="in" filter="fade">
                                      <p:cBhvr>
                                        <p:cTn id="16" dur="2000"/>
                                        <p:tgtEl>
                                          <p:spTgt spid="3686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36867" name="Rectangle 3"/>
          <p:cNvSpPr>
            <a:spLocks noGrp="1" noChangeArrowheads="1"/>
          </p:cNvSpPr>
          <p:nvPr>
            <p:ph type="body" idx="1"/>
          </p:nvPr>
        </p:nvSpPr>
        <p:spPr>
          <a:xfrm>
            <a:off x="168166" y="168166"/>
            <a:ext cx="11004331" cy="5896303"/>
          </a:xfrm>
        </p:spPr>
        <p:txBody>
          <a:bodyPr/>
          <a:lstStyle/>
          <a:p>
            <a:pPr fontAlgn="t"/>
            <a:endParaRPr lang="tr-TR" sz="2000" dirty="0" smtClean="0"/>
          </a:p>
          <a:p>
            <a:pPr fontAlgn="t"/>
            <a:endParaRPr lang="tr-TR" sz="2000" dirty="0" smtClean="0"/>
          </a:p>
          <a:p>
            <a:pPr fontAlgn="t"/>
            <a:endParaRPr lang="tr-TR" sz="2000" dirty="0" smtClean="0"/>
          </a:p>
          <a:p>
            <a:pPr fontAlgn="t"/>
            <a:r>
              <a:rPr lang="tr-TR" sz="2000" dirty="0" smtClean="0"/>
              <a:t>Nitekim Hz. İbrahim </a:t>
            </a:r>
            <a:r>
              <a:rPr lang="tr-TR" sz="2000" dirty="0" err="1" smtClean="0"/>
              <a:t>aleyhisselam</a:t>
            </a:r>
            <a:r>
              <a:rPr lang="tr-TR" sz="2000" dirty="0" smtClean="0"/>
              <a:t> ‘ı ateşe fırlattılar. O sırada Allah ateşe şöyle emretti: “Ey ateş! İbrahim’e serin ve selametli ol!” (21;69) Bundan sonra Hz. İbrahim </a:t>
            </a:r>
            <a:r>
              <a:rPr lang="tr-TR" sz="2000" dirty="0" err="1" smtClean="0"/>
              <a:t>aleyhisselam</a:t>
            </a:r>
            <a:r>
              <a:rPr lang="tr-TR" sz="2000" dirty="0" smtClean="0"/>
              <a:t> ‘</a:t>
            </a:r>
            <a:r>
              <a:rPr lang="tr-TR" sz="2000" dirty="0" err="1" smtClean="0"/>
              <a:t>ın</a:t>
            </a:r>
            <a:r>
              <a:rPr lang="tr-TR" sz="2000" dirty="0" smtClean="0"/>
              <a:t> düştüğü ateş bir gül bahçesine döndü. O kocaman ateşten eser kalmadı. Bu olayı gözleriyle gören halk şaşkınlıktan öylece kalakaldı ve onlardan bir kısmı hemen oracıkta Hz. İbrahim </a:t>
            </a:r>
            <a:r>
              <a:rPr lang="tr-TR" sz="2000" dirty="0" err="1" smtClean="0"/>
              <a:t>aleyhisselam</a:t>
            </a:r>
            <a:r>
              <a:rPr lang="tr-TR" sz="2000" dirty="0" smtClean="0"/>
              <a:t> ‘a iman ettiler.</a:t>
            </a:r>
            <a:br>
              <a:rPr lang="tr-TR" sz="2000" dirty="0" smtClean="0"/>
            </a:br>
            <a:r>
              <a:rPr lang="tr-TR" sz="2000" dirty="0" smtClean="0"/>
              <a:t/>
            </a:r>
            <a:br>
              <a:rPr lang="tr-TR" sz="2000" dirty="0" smtClean="0"/>
            </a:br>
            <a:r>
              <a:rPr lang="tr-TR" sz="2000" dirty="0" smtClean="0"/>
              <a:t>Fakat Nemrut ise kibrinden dolayı bu apaçık mucizeyle bile imana gelmedi. Onu büyüklük duygusu öylesine bürümüştü ki gözünün önünde gül bahçesine dönen ateş bile iman etmesini sağlayamadı. </a:t>
            </a:r>
            <a:endParaRPr lang="tr-TR" sz="2000" dirty="0"/>
          </a:p>
        </p:txBody>
      </p:sp>
    </p:spTree>
    <p:custDataLst>
      <p:tags r:id="rId1"/>
    </p:custDataLst>
    <p:extLst>
      <p:ext uri="{BB962C8B-B14F-4D97-AF65-F5344CB8AC3E}">
        <p14:creationId xmlns="" xmlns:p14="http://schemas.microsoft.com/office/powerpoint/2010/main" val="2835061577"/>
      </p:ext>
    </p:extLst>
  </p:cSld>
  <p:clrMapOvr>
    <a:masterClrMapping/>
  </p:clrMapOvr>
  <mc:AlternateContent xmlns:mc="http://schemas.openxmlformats.org/markup-compatibility/2006">
    <mc:Choice xmlns="" xmlns:p14="http://schemas.microsoft.com/office/powerpoint/2010/main" Requires="p14">
      <p:transition p14:dur="0" advTm="22174"/>
    </mc:Choice>
    <mc:Fallback>
      <p:transition advTm="2217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6867">
                                            <p:txEl>
                                              <p:pRg st="3" end="3"/>
                                            </p:txEl>
                                          </p:spTgt>
                                        </p:tgtEl>
                                        <p:attrNameLst>
                                          <p:attrName>style.visibility</p:attrName>
                                        </p:attrNameLst>
                                      </p:cBhvr>
                                      <p:to>
                                        <p:strVal val="visible"/>
                                      </p:to>
                                    </p:set>
                                    <p:anim calcmode="lin" valueType="num">
                                      <p:cBhvr>
                                        <p:cTn id="7" dur="2000" fill="hold"/>
                                        <p:tgtEl>
                                          <p:spTgt spid="36867">
                                            <p:txEl>
                                              <p:pRg st="3" end="3"/>
                                            </p:txEl>
                                          </p:spTgt>
                                        </p:tgtEl>
                                        <p:attrNameLst>
                                          <p:attrName>ppt_w</p:attrName>
                                        </p:attrNameLst>
                                      </p:cBhvr>
                                      <p:tavLst>
                                        <p:tav tm="0">
                                          <p:val>
                                            <p:strVal val="#ppt_w*0.70"/>
                                          </p:val>
                                        </p:tav>
                                        <p:tav tm="100000">
                                          <p:val>
                                            <p:strVal val="#ppt_w"/>
                                          </p:val>
                                        </p:tav>
                                      </p:tavLst>
                                    </p:anim>
                                    <p:anim calcmode="lin" valueType="num">
                                      <p:cBhvr>
                                        <p:cTn id="8" dur="2000" fill="hold"/>
                                        <p:tgtEl>
                                          <p:spTgt spid="36867">
                                            <p:txEl>
                                              <p:pRg st="3" end="3"/>
                                            </p:txEl>
                                          </p:spTgt>
                                        </p:tgtEl>
                                        <p:attrNameLst>
                                          <p:attrName>ppt_h</p:attrName>
                                        </p:attrNameLst>
                                      </p:cBhvr>
                                      <p:tavLst>
                                        <p:tav tm="0">
                                          <p:val>
                                            <p:strVal val="#ppt_h"/>
                                          </p:val>
                                        </p:tav>
                                        <p:tav tm="100000">
                                          <p:val>
                                            <p:strVal val="#ppt_h"/>
                                          </p:val>
                                        </p:tav>
                                      </p:tavLst>
                                    </p:anim>
                                    <p:animEffect transition="in" filter="fade">
                                      <p:cBhvr>
                                        <p:cTn id="9" dur="2000"/>
                                        <p:tgtEl>
                                          <p:spTgt spid="3686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1556270" y="246698"/>
            <a:ext cx="8312943" cy="751786"/>
          </a:xfrm>
        </p:spPr>
        <p:txBody>
          <a:bodyPr/>
          <a:lstStyle/>
          <a:p>
            <a:pPr eaLnBrk="1" hangingPunct="1"/>
            <a:r>
              <a:rPr lang="tr-TR" sz="3500" dirty="0" smtClean="0">
                <a:solidFill>
                  <a:srgbClr val="800000"/>
                </a:solidFill>
              </a:rPr>
              <a:t>HZ. YUSUF</a:t>
            </a:r>
          </a:p>
        </p:txBody>
      </p:sp>
      <p:sp>
        <p:nvSpPr>
          <p:cNvPr id="36867" name="Rectangle 3"/>
          <p:cNvSpPr>
            <a:spLocks noGrp="1" noChangeArrowheads="1"/>
          </p:cNvSpPr>
          <p:nvPr>
            <p:ph type="body" idx="1"/>
          </p:nvPr>
        </p:nvSpPr>
        <p:spPr>
          <a:xfrm>
            <a:off x="378370" y="1124599"/>
            <a:ext cx="11130458" cy="5528449"/>
          </a:xfrm>
        </p:spPr>
        <p:txBody>
          <a:bodyPr/>
          <a:lstStyle/>
          <a:p>
            <a:pPr fontAlgn="b"/>
            <a:r>
              <a:rPr lang="tr-TR" sz="2000" dirty="0" smtClean="0"/>
              <a:t>Hz .Yusuf </a:t>
            </a:r>
            <a:r>
              <a:rPr lang="tr-TR" sz="2000" dirty="0" err="1" smtClean="0"/>
              <a:t>aleyhisselam</a:t>
            </a:r>
            <a:r>
              <a:rPr lang="tr-TR" sz="2000" dirty="0" smtClean="0"/>
              <a:t>, Mısır </a:t>
            </a:r>
            <a:r>
              <a:rPr lang="tr-TR" sz="2000" dirty="0" err="1" smtClean="0"/>
              <a:t>hâlkına</a:t>
            </a:r>
            <a:r>
              <a:rPr lang="tr-TR" sz="2000" dirty="0" smtClean="0"/>
              <a:t> </a:t>
            </a:r>
            <a:r>
              <a:rPr lang="tr-TR" sz="2000" dirty="0" err="1" smtClean="0"/>
              <a:t>gönderîlmiş</a:t>
            </a:r>
            <a:r>
              <a:rPr lang="tr-TR" sz="2000" dirty="0" smtClean="0"/>
              <a:t> bir </a:t>
            </a:r>
            <a:r>
              <a:rPr lang="tr-TR" sz="2000" dirty="0" err="1" smtClean="0"/>
              <a:t>peygamberdîr</a:t>
            </a:r>
            <a:r>
              <a:rPr lang="tr-TR" sz="2000" dirty="0" smtClean="0"/>
              <a:t> ve </a:t>
            </a:r>
            <a:r>
              <a:rPr lang="tr-TR" sz="2000" dirty="0" err="1" smtClean="0"/>
              <a:t>Yakub</a:t>
            </a:r>
            <a:r>
              <a:rPr lang="tr-TR" sz="2000" dirty="0" smtClean="0"/>
              <a:t> a.s. oğludur. Annesinin adı </a:t>
            </a:r>
            <a:r>
              <a:rPr lang="tr-TR" sz="2000" dirty="0" err="1" smtClean="0"/>
              <a:t>Rahil’dir</a:t>
            </a:r>
            <a:r>
              <a:rPr lang="tr-TR" sz="2000" dirty="0" smtClean="0"/>
              <a:t>. </a:t>
            </a:r>
            <a:r>
              <a:rPr lang="tr-TR" sz="2000" dirty="0" err="1" smtClean="0"/>
              <a:t>İsrailoğullarından</a:t>
            </a:r>
            <a:r>
              <a:rPr lang="tr-TR" sz="2000" dirty="0" smtClean="0"/>
              <a:t> </a:t>
            </a:r>
            <a:r>
              <a:rPr lang="tr-TR" sz="2000" dirty="0" err="1" smtClean="0"/>
              <a:t>Yakub</a:t>
            </a:r>
            <a:r>
              <a:rPr lang="tr-TR" sz="2000" dirty="0" smtClean="0"/>
              <a:t> </a:t>
            </a:r>
            <a:r>
              <a:rPr lang="tr-TR" sz="2000" dirty="0" err="1" smtClean="0"/>
              <a:t>aleyhisselamın</a:t>
            </a:r>
            <a:r>
              <a:rPr lang="tr-TR" sz="2000" dirty="0" smtClean="0"/>
              <a:t> neslinden gönderilen ilk </a:t>
            </a:r>
            <a:r>
              <a:rPr lang="tr-TR" sz="2000" dirty="0" err="1" smtClean="0"/>
              <a:t>peygamberdîr</a:t>
            </a:r>
            <a:r>
              <a:rPr lang="tr-TR" sz="2000" dirty="0" smtClean="0"/>
              <a:t>.</a:t>
            </a:r>
            <a:br>
              <a:rPr lang="tr-TR" sz="2000" dirty="0" smtClean="0"/>
            </a:br>
            <a:endParaRPr lang="tr-TR" sz="2000" dirty="0" smtClean="0"/>
          </a:p>
          <a:p>
            <a:r>
              <a:rPr lang="tr-TR" sz="2000" dirty="0" smtClean="0"/>
              <a:t>Henüz küçük yaşta iken annesi </a:t>
            </a:r>
            <a:r>
              <a:rPr lang="tr-TR" sz="2000" dirty="0" err="1" smtClean="0"/>
              <a:t>vefât</a:t>
            </a:r>
            <a:r>
              <a:rPr lang="tr-TR" sz="2000" dirty="0" smtClean="0"/>
              <a:t> </a:t>
            </a:r>
            <a:r>
              <a:rPr lang="tr-TR" sz="2000" dirty="0" err="1" smtClean="0"/>
              <a:t>etmiştîr</a:t>
            </a:r>
            <a:r>
              <a:rPr lang="tr-TR" sz="2000" dirty="0" smtClean="0"/>
              <a:t> </a:t>
            </a:r>
            <a:r>
              <a:rPr lang="tr-TR" sz="2000" dirty="0" err="1" smtClean="0"/>
              <a:t>Hz.Yusuf</a:t>
            </a:r>
            <a:r>
              <a:rPr lang="tr-TR" sz="2000" dirty="0" smtClean="0"/>
              <a:t> </a:t>
            </a:r>
            <a:r>
              <a:rPr lang="tr-TR" sz="2000" dirty="0" err="1" smtClean="0"/>
              <a:t>aleyhîsselam</a:t>
            </a:r>
            <a:r>
              <a:rPr lang="tr-TR" sz="2000" dirty="0" smtClean="0"/>
              <a:t> ve küçük kardeşi </a:t>
            </a:r>
            <a:r>
              <a:rPr lang="tr-TR" sz="2000" dirty="0" err="1" smtClean="0"/>
              <a:t>Bünyâmin’i</a:t>
            </a:r>
            <a:r>
              <a:rPr lang="tr-TR" sz="2000" dirty="0" smtClean="0"/>
              <a:t> babaları olan </a:t>
            </a:r>
            <a:r>
              <a:rPr lang="tr-TR" sz="2000" dirty="0" err="1" smtClean="0"/>
              <a:t>Yakub</a:t>
            </a:r>
            <a:r>
              <a:rPr lang="tr-TR" sz="2000" dirty="0" smtClean="0"/>
              <a:t> </a:t>
            </a:r>
            <a:r>
              <a:rPr lang="tr-TR" sz="2000" dirty="0" err="1" smtClean="0"/>
              <a:t>âleyhisselam</a:t>
            </a:r>
            <a:r>
              <a:rPr lang="tr-TR" sz="2000" dirty="0" smtClean="0"/>
              <a:t> </a:t>
            </a:r>
            <a:r>
              <a:rPr lang="tr-TR" sz="2000" dirty="0" err="1" smtClean="0"/>
              <a:t>şefkâtle</a:t>
            </a:r>
            <a:r>
              <a:rPr lang="tr-TR" sz="2000" dirty="0" smtClean="0"/>
              <a:t> bakıp </a:t>
            </a:r>
            <a:r>
              <a:rPr lang="tr-TR" sz="2000" dirty="0" err="1" smtClean="0"/>
              <a:t>büyütyordu</a:t>
            </a:r>
            <a:r>
              <a:rPr lang="tr-TR" sz="2000" dirty="0" smtClean="0"/>
              <a:t> ve </a:t>
            </a:r>
            <a:r>
              <a:rPr lang="tr-TR" sz="2000" dirty="0" err="1" smtClean="0"/>
              <a:t>Yakub</a:t>
            </a:r>
            <a:r>
              <a:rPr lang="tr-TR" sz="2000" dirty="0" smtClean="0"/>
              <a:t> (a.s.) diğer hanımlarından olan </a:t>
            </a:r>
            <a:r>
              <a:rPr lang="tr-TR" sz="2000" dirty="0" err="1" smtClean="0"/>
              <a:t>Râbil</a:t>
            </a:r>
            <a:r>
              <a:rPr lang="tr-TR" sz="2000" dirty="0" smtClean="0"/>
              <a:t>, </a:t>
            </a:r>
            <a:r>
              <a:rPr lang="tr-TR" sz="2000" dirty="0" err="1" smtClean="0"/>
              <a:t>Şem’un</a:t>
            </a:r>
            <a:r>
              <a:rPr lang="tr-TR" sz="2000" dirty="0" smtClean="0"/>
              <a:t>, </a:t>
            </a:r>
            <a:r>
              <a:rPr lang="tr-TR" sz="2000" dirty="0" err="1" smtClean="0"/>
              <a:t>Lavi</a:t>
            </a:r>
            <a:r>
              <a:rPr lang="tr-TR" sz="2000" dirty="0" smtClean="0"/>
              <a:t>, </a:t>
            </a:r>
            <a:r>
              <a:rPr lang="tr-TR" sz="2000" dirty="0" err="1" smtClean="0"/>
              <a:t>Yehûda</a:t>
            </a:r>
            <a:r>
              <a:rPr lang="tr-TR" sz="2000" dirty="0" smtClean="0"/>
              <a:t>, </a:t>
            </a:r>
            <a:r>
              <a:rPr lang="tr-TR" sz="2000" dirty="0" err="1" smtClean="0"/>
              <a:t>İsahar</a:t>
            </a:r>
            <a:r>
              <a:rPr lang="tr-TR" sz="2000" dirty="0" smtClean="0"/>
              <a:t>, </a:t>
            </a:r>
            <a:r>
              <a:rPr lang="tr-TR" sz="2000" dirty="0" err="1" smtClean="0"/>
              <a:t>Zablun</a:t>
            </a:r>
            <a:r>
              <a:rPr lang="tr-TR" sz="2000" dirty="0" smtClean="0"/>
              <a:t>, </a:t>
            </a:r>
            <a:r>
              <a:rPr lang="tr-TR" sz="2000" dirty="0" err="1" smtClean="0"/>
              <a:t>Dân</a:t>
            </a:r>
            <a:r>
              <a:rPr lang="tr-TR" sz="2000" dirty="0" smtClean="0"/>
              <a:t>, </a:t>
            </a:r>
            <a:r>
              <a:rPr lang="tr-TR" sz="2000" dirty="0" err="1" smtClean="0"/>
              <a:t>Neftali</a:t>
            </a:r>
            <a:r>
              <a:rPr lang="tr-TR" sz="2000" dirty="0" smtClean="0"/>
              <a:t>, Cad ve </a:t>
            </a:r>
            <a:r>
              <a:rPr lang="tr-TR" sz="2000" dirty="0" err="1" smtClean="0"/>
              <a:t>Âşir</a:t>
            </a:r>
            <a:r>
              <a:rPr lang="tr-TR" sz="2000" dirty="0" smtClean="0"/>
              <a:t> adlı oğulları Yusuf ve </a:t>
            </a:r>
            <a:r>
              <a:rPr lang="tr-TR" sz="2000" dirty="0" err="1" smtClean="0"/>
              <a:t>krdeşi</a:t>
            </a:r>
            <a:r>
              <a:rPr lang="tr-TR" sz="2000" dirty="0" smtClean="0"/>
              <a:t> </a:t>
            </a:r>
            <a:r>
              <a:rPr lang="tr-TR" sz="2000" dirty="0" err="1" smtClean="0"/>
              <a:t>Bünyamin’i</a:t>
            </a:r>
            <a:r>
              <a:rPr lang="tr-TR" sz="2000" dirty="0" smtClean="0"/>
              <a:t> babalarının daha çok sevmesini kıskanıyor bu yüzden </a:t>
            </a:r>
            <a:r>
              <a:rPr lang="tr-TR" sz="2000" dirty="0" err="1" smtClean="0"/>
              <a:t>çekemîyorlardı</a:t>
            </a:r>
            <a:r>
              <a:rPr lang="tr-TR" sz="2000" dirty="0" smtClean="0"/>
              <a:t>.</a:t>
            </a:r>
            <a:br>
              <a:rPr lang="tr-TR" sz="2000" dirty="0" smtClean="0"/>
            </a:br>
            <a:r>
              <a:rPr lang="tr-TR" sz="2000" dirty="0" smtClean="0"/>
              <a:t/>
            </a:r>
            <a:br>
              <a:rPr lang="tr-TR" sz="2000" dirty="0" smtClean="0"/>
            </a:br>
            <a:r>
              <a:rPr lang="tr-TR" sz="2000" dirty="0" smtClean="0"/>
              <a:t>Yusuf (a.s.) 7 ya da 12 yaşlarındayken bir gece rüyasında on bir yıldız, ay ve güneşin kendisine secde ettiklerini gördü. Bu </a:t>
            </a:r>
            <a:r>
              <a:rPr lang="tr-TR" sz="2000" dirty="0" err="1" smtClean="0"/>
              <a:t>rüysını</a:t>
            </a:r>
            <a:r>
              <a:rPr lang="tr-TR" sz="2000" dirty="0" smtClean="0"/>
              <a:t> </a:t>
            </a:r>
            <a:r>
              <a:rPr lang="tr-TR" sz="2000" dirty="0" err="1" smtClean="0"/>
              <a:t>babâsına</a:t>
            </a:r>
            <a:r>
              <a:rPr lang="tr-TR" sz="2000" dirty="0" smtClean="0"/>
              <a:t> anlatır ve oğlu Yusuf </a:t>
            </a:r>
            <a:r>
              <a:rPr lang="tr-TR" sz="2000" dirty="0" err="1" smtClean="0"/>
              <a:t>aleyhîsselam</a:t>
            </a:r>
            <a:r>
              <a:rPr lang="tr-TR" sz="2000" dirty="0" smtClean="0"/>
              <a:t> anlattıklarını dinleyen </a:t>
            </a:r>
            <a:r>
              <a:rPr lang="tr-TR" sz="2000" dirty="0" err="1" smtClean="0"/>
              <a:t>Yakub</a:t>
            </a:r>
            <a:r>
              <a:rPr lang="tr-TR" sz="2000" dirty="0" smtClean="0"/>
              <a:t> </a:t>
            </a:r>
            <a:r>
              <a:rPr lang="tr-TR" sz="2000" dirty="0" err="1" smtClean="0"/>
              <a:t>aleyhisselam</a:t>
            </a:r>
            <a:r>
              <a:rPr lang="tr-TR" sz="2000" dirty="0" smtClean="0"/>
              <a:t> on bir yıldızın diğer oğulları güneşin kendisi, ayın da hanımı olduğu şeklinde </a:t>
            </a:r>
            <a:r>
              <a:rPr lang="tr-TR" sz="2000" dirty="0" err="1" smtClean="0"/>
              <a:t>tâbir</a:t>
            </a:r>
            <a:r>
              <a:rPr lang="tr-TR" sz="2000" dirty="0" smtClean="0"/>
              <a:t> etti. İleride Hz. Yusuf (a.s) büyük </a:t>
            </a:r>
            <a:r>
              <a:rPr lang="tr-TR" sz="2000" dirty="0" err="1" smtClean="0"/>
              <a:t>nîmetlere</a:t>
            </a:r>
            <a:r>
              <a:rPr lang="tr-TR" sz="2000" dirty="0" smtClean="0"/>
              <a:t> mazhar olacağını ve ona </a:t>
            </a:r>
            <a:r>
              <a:rPr lang="tr-TR" sz="2000" dirty="0" err="1" smtClean="0"/>
              <a:t>Peygamberlîk</a:t>
            </a:r>
            <a:r>
              <a:rPr lang="tr-TR" sz="2000" dirty="0" smtClean="0"/>
              <a:t> </a:t>
            </a:r>
            <a:r>
              <a:rPr lang="tr-TR" sz="2000" dirty="0" err="1" smtClean="0"/>
              <a:t>verileceğîni</a:t>
            </a:r>
            <a:r>
              <a:rPr lang="tr-TR" sz="2000" dirty="0" smtClean="0"/>
              <a:t> anladı ve bu </a:t>
            </a:r>
            <a:r>
              <a:rPr lang="tr-TR" sz="2000" dirty="0" err="1" smtClean="0"/>
              <a:t>rüyâyı</a:t>
            </a:r>
            <a:r>
              <a:rPr lang="tr-TR" sz="2000" dirty="0" smtClean="0"/>
              <a:t> duydukları takdirde kardeşlerinin kendisini daha çok kıskanacaklarını ve şeytanın vesvesesiyle ona bir kötülük yapabileceklerini düşünerek, </a:t>
            </a:r>
            <a:r>
              <a:rPr lang="tr-TR" sz="2000" dirty="0" err="1" smtClean="0"/>
              <a:t>rüyâsını</a:t>
            </a:r>
            <a:r>
              <a:rPr lang="tr-TR" sz="2000" dirty="0" smtClean="0"/>
              <a:t> kardeşlerine anlatmamasını Hz. Yusuf’a söyledi.</a:t>
            </a:r>
            <a:br>
              <a:rPr lang="tr-TR" sz="2000" dirty="0" smtClean="0"/>
            </a:br>
            <a:r>
              <a:rPr lang="tr-TR" sz="2000" dirty="0" smtClean="0"/>
              <a:t/>
            </a:r>
            <a:br>
              <a:rPr lang="tr-TR" sz="2000" dirty="0" smtClean="0"/>
            </a:br>
            <a:endParaRPr lang="tr-TR" sz="2000" dirty="0"/>
          </a:p>
        </p:txBody>
      </p:sp>
    </p:spTree>
    <p:custDataLst>
      <p:tags r:id="rId1"/>
    </p:custDataLst>
    <p:extLst>
      <p:ext uri="{BB962C8B-B14F-4D97-AF65-F5344CB8AC3E}">
        <p14:creationId xmlns="" xmlns:p14="http://schemas.microsoft.com/office/powerpoint/2010/main" val="2835061577"/>
      </p:ext>
    </p:extLst>
  </p:cSld>
  <p:clrMapOvr>
    <a:masterClrMapping/>
  </p:clrMapOvr>
  <mc:AlternateContent xmlns:mc="http://schemas.openxmlformats.org/markup-compatibility/2006">
    <mc:Choice xmlns="" xmlns:p14="http://schemas.microsoft.com/office/powerpoint/2010/main" Requires="p14">
      <p:transition p14:dur="0" advTm="22174"/>
    </mc:Choice>
    <mc:Fallback>
      <p:transition advTm="2217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 calcmode="lin" valueType="num">
                                      <p:cBhvr>
                                        <p:cTn id="7" dur="2000" fill="hold"/>
                                        <p:tgtEl>
                                          <p:spTgt spid="36867">
                                            <p:txEl>
                                              <p:pRg st="0" end="0"/>
                                            </p:txEl>
                                          </p:spTgt>
                                        </p:tgtEl>
                                        <p:attrNameLst>
                                          <p:attrName>ppt_w</p:attrName>
                                        </p:attrNameLst>
                                      </p:cBhvr>
                                      <p:tavLst>
                                        <p:tav tm="0">
                                          <p:val>
                                            <p:strVal val="#ppt_w*0.70"/>
                                          </p:val>
                                        </p:tav>
                                        <p:tav tm="100000">
                                          <p:val>
                                            <p:strVal val="#ppt_w"/>
                                          </p:val>
                                        </p:tav>
                                      </p:tavLst>
                                    </p:anim>
                                    <p:anim calcmode="lin" valueType="num">
                                      <p:cBhvr>
                                        <p:cTn id="8" dur="2000" fill="hold"/>
                                        <p:tgtEl>
                                          <p:spTgt spid="36867">
                                            <p:txEl>
                                              <p:pRg st="0" end="0"/>
                                            </p:txEl>
                                          </p:spTgt>
                                        </p:tgtEl>
                                        <p:attrNameLst>
                                          <p:attrName>ppt_h</p:attrName>
                                        </p:attrNameLst>
                                      </p:cBhvr>
                                      <p:tavLst>
                                        <p:tav tm="0">
                                          <p:val>
                                            <p:strVal val="#ppt_h"/>
                                          </p:val>
                                        </p:tav>
                                        <p:tav tm="100000">
                                          <p:val>
                                            <p:strVal val="#ppt_h"/>
                                          </p:val>
                                        </p:tav>
                                      </p:tavLst>
                                    </p:anim>
                                    <p:animEffect transition="in" filter="fade">
                                      <p:cBhvr>
                                        <p:cTn id="9" dur="2000"/>
                                        <p:tgtEl>
                                          <p:spTgt spid="3686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36867" name="Rectangle 3"/>
          <p:cNvSpPr>
            <a:spLocks noGrp="1" noChangeArrowheads="1"/>
          </p:cNvSpPr>
          <p:nvPr>
            <p:ph type="body" idx="1"/>
          </p:nvPr>
        </p:nvSpPr>
        <p:spPr>
          <a:xfrm>
            <a:off x="157655" y="178676"/>
            <a:ext cx="11351173" cy="6679323"/>
          </a:xfrm>
        </p:spPr>
        <p:txBody>
          <a:bodyPr/>
          <a:lstStyle/>
          <a:p>
            <a:r>
              <a:rPr lang="tr-TR" sz="2000" dirty="0" smtClean="0"/>
              <a:t>Yusuf'un büyük </a:t>
            </a:r>
            <a:r>
              <a:rPr lang="tr-TR" sz="2000" dirty="0" err="1" smtClean="0"/>
              <a:t>kârdeşleri</a:t>
            </a:r>
            <a:r>
              <a:rPr lang="tr-TR" sz="2000" dirty="0" smtClean="0"/>
              <a:t>, Hz. Yusuf </a:t>
            </a:r>
            <a:r>
              <a:rPr lang="tr-TR" sz="2000" dirty="0" err="1" smtClean="0"/>
              <a:t>aleyhisselam'ı</a:t>
            </a:r>
            <a:r>
              <a:rPr lang="tr-TR" sz="2000" dirty="0" smtClean="0"/>
              <a:t> kıskandılar ve hile ile onu kıra götürüp bir kuyuya </a:t>
            </a:r>
            <a:r>
              <a:rPr lang="tr-TR" sz="2000" dirty="0" err="1" smtClean="0"/>
              <a:t>attılr</a:t>
            </a:r>
            <a:r>
              <a:rPr lang="tr-TR" sz="2000" dirty="0" smtClean="0"/>
              <a:t> ve babalarına ise "Onu bir kurt yedi"  </a:t>
            </a:r>
            <a:r>
              <a:rPr lang="tr-TR" sz="2000" dirty="0" err="1" smtClean="0"/>
              <a:t>dedîler</a:t>
            </a:r>
            <a:r>
              <a:rPr lang="tr-TR" sz="2000" dirty="0" smtClean="0"/>
              <a:t> ve sonra geri dönüp "Yusuf'u bir kervana ucuz fiyata köle diye </a:t>
            </a:r>
            <a:r>
              <a:rPr lang="tr-TR" sz="2000" dirty="0" err="1" smtClean="0"/>
              <a:t>sâttılar</a:t>
            </a:r>
            <a:r>
              <a:rPr lang="tr-TR" sz="2000" dirty="0" smtClean="0"/>
              <a:t>. Hazreti Yusuf o zaman 18 yaşında idi ve kardeşlerinden korkup sustu ve </a:t>
            </a:r>
            <a:r>
              <a:rPr lang="tr-TR" sz="2000" dirty="0" err="1" smtClean="0"/>
              <a:t>Allah'u</a:t>
            </a:r>
            <a:r>
              <a:rPr lang="tr-TR" sz="2000" dirty="0" smtClean="0"/>
              <a:t> </a:t>
            </a:r>
            <a:r>
              <a:rPr lang="tr-TR" sz="2000" dirty="0" err="1" smtClean="0"/>
              <a:t>Azze</a:t>
            </a:r>
            <a:r>
              <a:rPr lang="tr-TR" sz="2000" dirty="0" smtClean="0"/>
              <a:t> ve </a:t>
            </a:r>
            <a:r>
              <a:rPr lang="tr-TR" sz="2000" dirty="0" err="1" smtClean="0"/>
              <a:t>celle'ye</a:t>
            </a:r>
            <a:r>
              <a:rPr lang="tr-TR" sz="2000" dirty="0" smtClean="0"/>
              <a:t> dayanarak kervanla Mısır'a gitti ve burada Mısır'ın maliye bakanı (Aziz) tarafından satın alındı.</a:t>
            </a:r>
            <a:br>
              <a:rPr lang="tr-TR" sz="2000" dirty="0" smtClean="0"/>
            </a:br>
            <a:r>
              <a:rPr lang="tr-TR" sz="2000" dirty="0" smtClean="0"/>
              <a:t/>
            </a:r>
            <a:br>
              <a:rPr lang="tr-TR" sz="2000" dirty="0" smtClean="0"/>
            </a:br>
            <a:r>
              <a:rPr lang="tr-TR" sz="2000" dirty="0" smtClean="0"/>
              <a:t>Hazreti Yusuf'un eşi emsali olmayan </a:t>
            </a:r>
            <a:r>
              <a:rPr lang="tr-TR" sz="2000" dirty="0" err="1" smtClean="0"/>
              <a:t>güzellîği</a:t>
            </a:r>
            <a:r>
              <a:rPr lang="tr-TR" sz="2000" dirty="0" smtClean="0"/>
              <a:t>, Aziz'in karısı </a:t>
            </a:r>
            <a:r>
              <a:rPr lang="tr-TR" sz="2000" dirty="0" err="1" smtClean="0"/>
              <a:t>Zelîha'yı</a:t>
            </a:r>
            <a:r>
              <a:rPr lang="tr-TR" sz="2000" dirty="0" smtClean="0"/>
              <a:t> adeta büyüledi ve </a:t>
            </a:r>
            <a:r>
              <a:rPr lang="tr-TR" sz="2000" dirty="0" err="1" smtClean="0"/>
              <a:t>Zeliha'nın</a:t>
            </a:r>
            <a:r>
              <a:rPr lang="tr-TR" sz="2000" dirty="0" smtClean="0"/>
              <a:t> </a:t>
            </a:r>
            <a:r>
              <a:rPr lang="tr-TR" sz="2000" dirty="0" err="1" smtClean="0"/>
              <a:t>tekliflerni</a:t>
            </a:r>
            <a:r>
              <a:rPr lang="tr-TR" sz="2000" dirty="0" smtClean="0"/>
              <a:t> reddetti ve yine bir gün </a:t>
            </a:r>
            <a:r>
              <a:rPr lang="tr-TR" sz="2000" dirty="0" err="1" smtClean="0"/>
              <a:t>Zeliha</a:t>
            </a:r>
            <a:r>
              <a:rPr lang="tr-TR" sz="2000" dirty="0" smtClean="0"/>
              <a:t> onun </a:t>
            </a:r>
            <a:r>
              <a:rPr lang="tr-TR" sz="2000" dirty="0" err="1" smtClean="0"/>
              <a:t>odâsına</a:t>
            </a:r>
            <a:r>
              <a:rPr lang="tr-TR" sz="2000" dirty="0" smtClean="0"/>
              <a:t> </a:t>
            </a:r>
            <a:r>
              <a:rPr lang="tr-TR" sz="2000" dirty="0" err="1" smtClean="0"/>
              <a:t>gîrdi</a:t>
            </a:r>
            <a:r>
              <a:rPr lang="tr-TR" sz="2000" dirty="0" smtClean="0"/>
              <a:t> ve </a:t>
            </a:r>
            <a:r>
              <a:rPr lang="tr-TR" sz="2000" dirty="0" err="1" smtClean="0"/>
              <a:t>Hâzreti</a:t>
            </a:r>
            <a:r>
              <a:rPr lang="tr-TR" sz="2000" dirty="0" smtClean="0"/>
              <a:t> Yusuf ondan kaçarken gömleği yırtıldı. </a:t>
            </a:r>
            <a:r>
              <a:rPr lang="tr-TR" sz="2000" dirty="0" err="1" smtClean="0"/>
              <a:t>HazretiYusuf</a:t>
            </a:r>
            <a:r>
              <a:rPr lang="tr-TR" sz="2000" dirty="0" smtClean="0"/>
              <a:t> dışarı çıkınca Azizi </a:t>
            </a:r>
            <a:r>
              <a:rPr lang="tr-TR" sz="2000" dirty="0" err="1" smtClean="0"/>
              <a:t>kâpı</a:t>
            </a:r>
            <a:r>
              <a:rPr lang="tr-TR" sz="2000" dirty="0" smtClean="0"/>
              <a:t> önünde buldu ve </a:t>
            </a:r>
            <a:r>
              <a:rPr lang="tr-TR" sz="2000" dirty="0" err="1" smtClean="0"/>
              <a:t>Zelîha</a:t>
            </a:r>
            <a:r>
              <a:rPr lang="tr-TR" sz="2000" dirty="0" smtClean="0"/>
              <a:t> ise Yusuf'un </a:t>
            </a:r>
            <a:r>
              <a:rPr lang="tr-TR" sz="2000" dirty="0" err="1" smtClean="0"/>
              <a:t>kendîsine</a:t>
            </a:r>
            <a:r>
              <a:rPr lang="tr-TR" sz="2000" dirty="0" smtClean="0"/>
              <a:t> saldırdığını söyleyerek onu zindana </a:t>
            </a:r>
            <a:r>
              <a:rPr lang="tr-TR" sz="2000" dirty="0" err="1" smtClean="0"/>
              <a:t>atttırdı</a:t>
            </a:r>
            <a:r>
              <a:rPr lang="tr-TR" sz="2000" dirty="0" smtClean="0"/>
              <a:t>. </a:t>
            </a:r>
            <a:r>
              <a:rPr lang="tr-TR" sz="2000" dirty="0" err="1" smtClean="0"/>
              <a:t>Zindân</a:t>
            </a:r>
            <a:r>
              <a:rPr lang="tr-TR" sz="2000" dirty="0" smtClean="0"/>
              <a:t> da 2 </a:t>
            </a:r>
            <a:r>
              <a:rPr lang="tr-TR" sz="2000" dirty="0" err="1" smtClean="0"/>
              <a:t>kölenîn</a:t>
            </a:r>
            <a:r>
              <a:rPr lang="tr-TR" sz="2000" dirty="0" smtClean="0"/>
              <a:t> gördüğü rüyalar, Yusuf'un yorumladığı gibi çıktı ve </a:t>
            </a:r>
            <a:r>
              <a:rPr lang="tr-TR" sz="2000" dirty="0" err="1" smtClean="0"/>
              <a:t>Nihâyet</a:t>
            </a:r>
            <a:r>
              <a:rPr lang="tr-TR" sz="2000" dirty="0" smtClean="0"/>
              <a:t> Mısır hükümdarının gördüğü bir rüyayı da doğru tabir etmesi üzerine, zindandan çıkarılarak maliye bakanlığına getirildi.</a:t>
            </a:r>
            <a:br>
              <a:rPr lang="tr-TR" sz="2000" dirty="0" smtClean="0"/>
            </a:br>
            <a:r>
              <a:rPr lang="tr-TR" sz="2000" dirty="0" smtClean="0"/>
              <a:t/>
            </a:r>
            <a:br>
              <a:rPr lang="tr-TR" sz="2000" dirty="0" smtClean="0"/>
            </a:br>
            <a:r>
              <a:rPr lang="tr-TR" sz="2000" dirty="0" err="1" smtClean="0"/>
              <a:t>Zelîha</a:t>
            </a:r>
            <a:r>
              <a:rPr lang="tr-TR" sz="2000" dirty="0" smtClean="0"/>
              <a:t>, bir </a:t>
            </a:r>
            <a:r>
              <a:rPr lang="tr-TR" sz="2000" dirty="0" err="1" smtClean="0"/>
              <a:t>hükümdârın</a:t>
            </a:r>
            <a:r>
              <a:rPr lang="tr-TR" sz="2000" dirty="0" smtClean="0"/>
              <a:t> kızı ve çok güzeldi kocası ölünce bütün servetini Yusuftan haber verenlere </a:t>
            </a:r>
            <a:r>
              <a:rPr lang="tr-TR" sz="2000" dirty="0" err="1" smtClean="0"/>
              <a:t>bâğışladı</a:t>
            </a:r>
            <a:r>
              <a:rPr lang="tr-TR" sz="2000" dirty="0" smtClean="0"/>
              <a:t>. Yıllarca yalnız kaldı, Yusuf'u düşündü ve bu arada Hz. Yusuf, Mısır'da tarımı geliştirdi ve 7 yıl içinde pek çok zahire </a:t>
            </a:r>
            <a:r>
              <a:rPr lang="tr-TR" sz="2000" dirty="0" err="1" smtClean="0"/>
              <a:t>biriktrdi</a:t>
            </a:r>
            <a:r>
              <a:rPr lang="tr-TR" sz="2000" dirty="0" smtClean="0"/>
              <a:t>. Daha sonra hükümdarın gördüğü </a:t>
            </a:r>
            <a:r>
              <a:rPr lang="tr-TR" sz="2000" dirty="0" err="1" smtClean="0"/>
              <a:t>rüyâdaki</a:t>
            </a:r>
            <a:r>
              <a:rPr lang="tr-TR" sz="2000" dirty="0" smtClean="0"/>
              <a:t> kıtlık ve pahalılık seneleri geldi, 7 sene sürdü ve bu kıtlık seneleri </a:t>
            </a:r>
            <a:r>
              <a:rPr lang="tr-TR" sz="2000" dirty="0" err="1" smtClean="0"/>
              <a:t>içînde</a:t>
            </a:r>
            <a:r>
              <a:rPr lang="tr-TR" sz="2000" dirty="0" smtClean="0"/>
              <a:t> Hazreti Yusuf </a:t>
            </a:r>
            <a:r>
              <a:rPr lang="tr-TR" sz="2000" dirty="0" err="1" smtClean="0"/>
              <a:t>zahîreyi</a:t>
            </a:r>
            <a:r>
              <a:rPr lang="tr-TR" sz="2000" dirty="0" smtClean="0"/>
              <a:t> </a:t>
            </a:r>
            <a:r>
              <a:rPr lang="tr-TR" sz="2000" dirty="0" err="1" smtClean="0"/>
              <a:t>adâletli</a:t>
            </a:r>
            <a:r>
              <a:rPr lang="tr-TR" sz="2000" dirty="0" smtClean="0"/>
              <a:t> bir şekilde mevcut nüfusa göre tevzi ederdi. Bu kıtlık senelerinde Yusuf'un kardeşleri de Kenan ilinden kalkıp zahire almak için Mısır'a gelirler ve Hazreti Yusuf bir oyunla, öteki kardeşleri </a:t>
            </a:r>
            <a:r>
              <a:rPr lang="tr-TR" sz="2000" dirty="0" err="1" smtClean="0"/>
              <a:t>Bünyamîn'i</a:t>
            </a:r>
            <a:r>
              <a:rPr lang="tr-TR" sz="2000" dirty="0" smtClean="0"/>
              <a:t> de zahire almak için getirmelerini sağladı ve hükümdarın tasını onun yüküne saklayarak hırsızlık suçuyla onu alıkoydu.</a:t>
            </a:r>
            <a:br>
              <a:rPr lang="tr-TR" sz="2000" dirty="0" smtClean="0"/>
            </a:br>
            <a:r>
              <a:rPr lang="tr-TR" sz="2000" dirty="0" smtClean="0"/>
              <a:t/>
            </a:r>
            <a:br>
              <a:rPr lang="tr-TR" sz="2000" dirty="0" smtClean="0"/>
            </a:br>
            <a:endParaRPr lang="tr-TR" sz="2000" dirty="0"/>
          </a:p>
        </p:txBody>
      </p:sp>
    </p:spTree>
    <p:custDataLst>
      <p:tags r:id="rId1"/>
    </p:custDataLst>
    <p:extLst>
      <p:ext uri="{BB962C8B-B14F-4D97-AF65-F5344CB8AC3E}">
        <p14:creationId xmlns="" xmlns:p14="http://schemas.microsoft.com/office/powerpoint/2010/main" val="2835061577"/>
      </p:ext>
    </p:extLst>
  </p:cSld>
  <p:clrMapOvr>
    <a:masterClrMapping/>
  </p:clrMapOvr>
  <mc:AlternateContent xmlns:mc="http://schemas.openxmlformats.org/markup-compatibility/2006">
    <mc:Choice xmlns="" xmlns:p14="http://schemas.microsoft.com/office/powerpoint/2010/main" Requires="p14">
      <p:transition p14:dur="0" advTm="22174"/>
    </mc:Choice>
    <mc:Fallback>
      <p:transition advTm="2217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 calcmode="lin" valueType="num">
                                      <p:cBhvr>
                                        <p:cTn id="7" dur="2000" fill="hold"/>
                                        <p:tgtEl>
                                          <p:spTgt spid="36867">
                                            <p:txEl>
                                              <p:pRg st="0" end="0"/>
                                            </p:txEl>
                                          </p:spTgt>
                                        </p:tgtEl>
                                        <p:attrNameLst>
                                          <p:attrName>ppt_w</p:attrName>
                                        </p:attrNameLst>
                                      </p:cBhvr>
                                      <p:tavLst>
                                        <p:tav tm="0">
                                          <p:val>
                                            <p:strVal val="#ppt_w*0.70"/>
                                          </p:val>
                                        </p:tav>
                                        <p:tav tm="100000">
                                          <p:val>
                                            <p:strVal val="#ppt_w"/>
                                          </p:val>
                                        </p:tav>
                                      </p:tavLst>
                                    </p:anim>
                                    <p:anim calcmode="lin" valueType="num">
                                      <p:cBhvr>
                                        <p:cTn id="8" dur="2000" fill="hold"/>
                                        <p:tgtEl>
                                          <p:spTgt spid="36867">
                                            <p:txEl>
                                              <p:pRg st="0" end="0"/>
                                            </p:txEl>
                                          </p:spTgt>
                                        </p:tgtEl>
                                        <p:attrNameLst>
                                          <p:attrName>ppt_h</p:attrName>
                                        </p:attrNameLst>
                                      </p:cBhvr>
                                      <p:tavLst>
                                        <p:tav tm="0">
                                          <p:val>
                                            <p:strVal val="#ppt_h"/>
                                          </p:val>
                                        </p:tav>
                                        <p:tav tm="100000">
                                          <p:val>
                                            <p:strVal val="#ppt_h"/>
                                          </p:val>
                                        </p:tav>
                                      </p:tavLst>
                                    </p:anim>
                                    <p:animEffect transition="in" filter="fade">
                                      <p:cBhvr>
                                        <p:cTn id="9" dur="2000"/>
                                        <p:tgtEl>
                                          <p:spTgt spid="3686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36867" name="Rectangle 3"/>
          <p:cNvSpPr>
            <a:spLocks noGrp="1" noChangeArrowheads="1"/>
          </p:cNvSpPr>
          <p:nvPr>
            <p:ph type="body" idx="1"/>
          </p:nvPr>
        </p:nvSpPr>
        <p:spPr>
          <a:xfrm>
            <a:off x="157655" y="178676"/>
            <a:ext cx="11782097" cy="5759669"/>
          </a:xfrm>
        </p:spPr>
        <p:txBody>
          <a:bodyPr/>
          <a:lstStyle/>
          <a:p>
            <a:endParaRPr lang="tr-TR" sz="2000" dirty="0" smtClean="0"/>
          </a:p>
          <a:p>
            <a:endParaRPr lang="tr-TR" sz="2000" dirty="0" smtClean="0"/>
          </a:p>
          <a:p>
            <a:r>
              <a:rPr lang="tr-TR" sz="2000" dirty="0" smtClean="0"/>
              <a:t>Yusuf kayıp olalı yirmi bir yıl olmuştu. O vakitten beri ondan bir haber alınmadığı için kardeşleri onun sağlığından ümitlerini kesmişlerdi. </a:t>
            </a:r>
            <a:r>
              <a:rPr lang="tr-TR" sz="2000" dirty="0" err="1" smtClean="0"/>
              <a:t>Yakub</a:t>
            </a:r>
            <a:r>
              <a:rPr lang="tr-TR" sz="2000" dirty="0" smtClean="0"/>
              <a:t> (</a:t>
            </a:r>
            <a:r>
              <a:rPr lang="tr-TR" sz="2000" dirty="0" err="1" smtClean="0"/>
              <a:t>aleyhisselam</a:t>
            </a:r>
            <a:r>
              <a:rPr lang="tr-TR" sz="2000" dirty="0" smtClean="0"/>
              <a:t>) ise Yusufun küçüklükte görüp de kendisine söylemiş olduğu rüyaya nazaran onun, huzurunda kardeşleri secdeye varmadan vefat etmeyeceğini biliyor; dönüşünü büyük bir sabırla bekliyordu. Buna binaen oğullarını, Yusuf ve </a:t>
            </a:r>
            <a:r>
              <a:rPr lang="tr-TR" sz="2000" dirty="0" err="1" smtClean="0"/>
              <a:t>Bünyamin'i</a:t>
            </a:r>
            <a:r>
              <a:rPr lang="tr-TR" sz="2000" dirty="0" smtClean="0"/>
              <a:t> arayıp bulmaları için Mısır'a gönderdi.</a:t>
            </a:r>
            <a:br>
              <a:rPr lang="tr-TR" sz="2000" dirty="0" smtClean="0"/>
            </a:br>
            <a:r>
              <a:rPr lang="tr-TR" sz="2000" dirty="0" smtClean="0"/>
              <a:t/>
            </a:r>
            <a:br>
              <a:rPr lang="tr-TR" sz="2000" dirty="0" smtClean="0"/>
            </a:br>
            <a:r>
              <a:rPr lang="tr-TR" sz="2000" dirty="0" smtClean="0"/>
              <a:t>Kıssanın bundan sonrası; Yusuf un kardeşlerine kendisini tanıtması, babasına onlar vasıtasıyla gönderdiği gömleği gözlerine sürmesiyle gözlerinin açılması ve bütün aile efradını yanına alarak Mısır'da yerleşmeleriyle sona erer. Bu arada Yusuf da </a:t>
            </a:r>
            <a:r>
              <a:rPr lang="tr-TR" sz="2000" dirty="0" err="1" smtClean="0"/>
              <a:t>Zeliha'ya</a:t>
            </a:r>
            <a:r>
              <a:rPr lang="tr-TR" sz="2000" dirty="0" smtClean="0"/>
              <a:t> acımış ve onu nikah ile almıştır. Allah, </a:t>
            </a:r>
            <a:r>
              <a:rPr lang="tr-TR" sz="2000" dirty="0" err="1" smtClean="0"/>
              <a:t>Zeliha'ya</a:t>
            </a:r>
            <a:r>
              <a:rPr lang="tr-TR" sz="2000" dirty="0" smtClean="0"/>
              <a:t> eski güzelliğini vermiş ve Yusuf'tan </a:t>
            </a:r>
            <a:r>
              <a:rPr lang="tr-TR" sz="2000" dirty="0" err="1" smtClean="0"/>
              <a:t>Ef</a:t>
            </a:r>
            <a:r>
              <a:rPr lang="tr-TR" sz="2000" dirty="0" smtClean="0"/>
              <a:t>- </a:t>
            </a:r>
            <a:r>
              <a:rPr lang="tr-TR" sz="2000" dirty="0" err="1" smtClean="0"/>
              <a:t>rayim</a:t>
            </a:r>
            <a:r>
              <a:rPr lang="tr-TR" sz="2000" dirty="0" smtClean="0"/>
              <a:t> ve </a:t>
            </a:r>
            <a:r>
              <a:rPr lang="tr-TR" sz="2000" dirty="0" err="1" smtClean="0"/>
              <a:t>Menşha</a:t>
            </a:r>
            <a:r>
              <a:rPr lang="tr-TR" sz="2000" dirty="0" smtClean="0"/>
              <a:t> adında iki oğlu ile Rahme adında bir kızı olmuştur.</a:t>
            </a:r>
            <a:br>
              <a:rPr lang="tr-TR" sz="2000" dirty="0" smtClean="0"/>
            </a:br>
            <a:r>
              <a:rPr lang="tr-TR" sz="2000" dirty="0" smtClean="0"/>
              <a:t/>
            </a:r>
            <a:br>
              <a:rPr lang="tr-TR" sz="2000" dirty="0" smtClean="0"/>
            </a:br>
            <a:r>
              <a:rPr lang="tr-TR" sz="2000" dirty="0" smtClean="0"/>
              <a:t>Yusuf kıssası </a:t>
            </a:r>
            <a:r>
              <a:rPr lang="tr-TR" sz="2000" dirty="0" err="1" smtClean="0"/>
              <a:t>Kur'an</a:t>
            </a:r>
            <a:r>
              <a:rPr lang="tr-TR" sz="2000" dirty="0" smtClean="0"/>
              <a:t>-ı Kerim'in en güzel kıssası olup, "</a:t>
            </a:r>
            <a:r>
              <a:rPr lang="tr-TR" sz="2000" dirty="0" err="1" smtClean="0"/>
              <a:t>Ahsenu</a:t>
            </a:r>
            <a:r>
              <a:rPr lang="tr-TR" sz="2000" dirty="0" smtClean="0"/>
              <a:t>l-</a:t>
            </a:r>
            <a:r>
              <a:rPr lang="tr-TR" sz="2000" dirty="0" err="1" smtClean="0"/>
              <a:t>kassas</a:t>
            </a:r>
            <a:r>
              <a:rPr lang="tr-TR" sz="2000" dirty="0" smtClean="0"/>
              <a:t>" olarak vasıflandırılır. </a:t>
            </a:r>
            <a:endParaRPr lang="tr-TR" sz="2000" dirty="0"/>
          </a:p>
        </p:txBody>
      </p:sp>
    </p:spTree>
    <p:custDataLst>
      <p:tags r:id="rId1"/>
    </p:custDataLst>
    <p:extLst>
      <p:ext uri="{BB962C8B-B14F-4D97-AF65-F5344CB8AC3E}">
        <p14:creationId xmlns="" xmlns:p14="http://schemas.microsoft.com/office/powerpoint/2010/main" val="2835061577"/>
      </p:ext>
    </p:extLst>
  </p:cSld>
  <p:clrMapOvr>
    <a:masterClrMapping/>
  </p:clrMapOvr>
  <mc:AlternateContent xmlns:mc="http://schemas.openxmlformats.org/markup-compatibility/2006">
    <mc:Choice xmlns="" xmlns:p14="http://schemas.microsoft.com/office/powerpoint/2010/main" Requires="p14">
      <p:transition p14:dur="0" advTm="22174"/>
    </mc:Choice>
    <mc:Fallback>
      <p:transition advTm="2217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6867">
                                            <p:txEl>
                                              <p:pRg st="2" end="2"/>
                                            </p:txEl>
                                          </p:spTgt>
                                        </p:tgtEl>
                                        <p:attrNameLst>
                                          <p:attrName>style.visibility</p:attrName>
                                        </p:attrNameLst>
                                      </p:cBhvr>
                                      <p:to>
                                        <p:strVal val="visible"/>
                                      </p:to>
                                    </p:set>
                                    <p:anim calcmode="lin" valueType="num">
                                      <p:cBhvr>
                                        <p:cTn id="7" dur="2000" fill="hold"/>
                                        <p:tgtEl>
                                          <p:spTgt spid="36867">
                                            <p:txEl>
                                              <p:pRg st="2" end="2"/>
                                            </p:txEl>
                                          </p:spTgt>
                                        </p:tgtEl>
                                        <p:attrNameLst>
                                          <p:attrName>ppt_w</p:attrName>
                                        </p:attrNameLst>
                                      </p:cBhvr>
                                      <p:tavLst>
                                        <p:tav tm="0">
                                          <p:val>
                                            <p:strVal val="#ppt_w*0.70"/>
                                          </p:val>
                                        </p:tav>
                                        <p:tav tm="100000">
                                          <p:val>
                                            <p:strVal val="#ppt_w"/>
                                          </p:val>
                                        </p:tav>
                                      </p:tavLst>
                                    </p:anim>
                                    <p:anim calcmode="lin" valueType="num">
                                      <p:cBhvr>
                                        <p:cTn id="8" dur="2000" fill="hold"/>
                                        <p:tgtEl>
                                          <p:spTgt spid="36867">
                                            <p:txEl>
                                              <p:pRg st="2" end="2"/>
                                            </p:txEl>
                                          </p:spTgt>
                                        </p:tgtEl>
                                        <p:attrNameLst>
                                          <p:attrName>ppt_h</p:attrName>
                                        </p:attrNameLst>
                                      </p:cBhvr>
                                      <p:tavLst>
                                        <p:tav tm="0">
                                          <p:val>
                                            <p:strVal val="#ppt_h"/>
                                          </p:val>
                                        </p:tav>
                                        <p:tav tm="100000">
                                          <p:val>
                                            <p:strVal val="#ppt_h"/>
                                          </p:val>
                                        </p:tav>
                                      </p:tavLst>
                                    </p:anim>
                                    <p:animEffect transition="in" filter="fade">
                                      <p:cBhvr>
                                        <p:cTn id="9" dur="2000"/>
                                        <p:tgtEl>
                                          <p:spTgt spid="3686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1903141" y="519966"/>
            <a:ext cx="8229600" cy="993775"/>
          </a:xfrm>
        </p:spPr>
        <p:txBody>
          <a:bodyPr/>
          <a:lstStyle/>
          <a:p>
            <a:pPr eaLnBrk="1" hangingPunct="1"/>
            <a:r>
              <a:rPr lang="tr-TR" dirty="0" smtClean="0">
                <a:solidFill>
                  <a:srgbClr val="800000"/>
                </a:solidFill>
              </a:rPr>
              <a:t>SONUÇ</a:t>
            </a:r>
          </a:p>
        </p:txBody>
      </p:sp>
      <p:sp>
        <p:nvSpPr>
          <p:cNvPr id="36867" name="Rectangle 3"/>
          <p:cNvSpPr>
            <a:spLocks noGrp="1" noChangeArrowheads="1"/>
          </p:cNvSpPr>
          <p:nvPr>
            <p:ph type="body" idx="1"/>
          </p:nvPr>
        </p:nvSpPr>
        <p:spPr>
          <a:xfrm>
            <a:off x="1175554" y="1602951"/>
            <a:ext cx="9684774" cy="4967287"/>
          </a:xfrm>
        </p:spPr>
        <p:txBody>
          <a:bodyPr/>
          <a:lstStyle/>
          <a:p>
            <a:pPr eaLnBrk="1" hangingPunct="1"/>
            <a:r>
              <a:rPr lang="tr-TR" sz="2800" b="1" dirty="0">
                <a:solidFill>
                  <a:srgbClr val="0000CC"/>
                </a:solidFill>
              </a:rPr>
              <a:t>14 asır önce inen Kur’an-ı Kerim bugün hala ilk günkü gibi canlılığını korumaktadır. </a:t>
            </a:r>
          </a:p>
          <a:p>
            <a:pPr eaLnBrk="1" hangingPunct="1">
              <a:buFontTx/>
              <a:buNone/>
            </a:pPr>
            <a:r>
              <a:rPr lang="tr-TR" sz="2800" b="1" dirty="0">
                <a:solidFill>
                  <a:srgbClr val="0000CC"/>
                </a:solidFill>
              </a:rPr>
              <a:t>   Kur’an bütün  insanlık değerlerini yitirmiş ve ruhen ölü bir toplumdan insanlığa örnek bir nesil meydana getirmiştir. İnsanlığın kurtuluşu için reçete olmuştur. Ne yazık </a:t>
            </a:r>
            <a:r>
              <a:rPr lang="tr-TR" sz="2800" b="1" dirty="0" smtClean="0">
                <a:solidFill>
                  <a:srgbClr val="0000CC"/>
                </a:solidFill>
              </a:rPr>
              <a:t>ki geçen </a:t>
            </a:r>
            <a:r>
              <a:rPr lang="tr-TR" sz="2800" b="1" dirty="0">
                <a:solidFill>
                  <a:srgbClr val="0000CC"/>
                </a:solidFill>
              </a:rPr>
              <a:t>süreç içerisinde kutsal kitabımız sadece ölmek üzere olanların başucunda ve ölülerin arkasından okunan bir kitap haline </a:t>
            </a:r>
            <a:r>
              <a:rPr lang="tr-TR" sz="2800" b="1" dirty="0" smtClean="0">
                <a:solidFill>
                  <a:srgbClr val="0000CC"/>
                </a:solidFill>
              </a:rPr>
              <a:t>getirilmiştir. </a:t>
            </a:r>
            <a:endParaRPr lang="tr-TR" sz="2800" b="1" dirty="0">
              <a:solidFill>
                <a:srgbClr val="0000CC"/>
              </a:solidFill>
            </a:endParaRPr>
          </a:p>
        </p:txBody>
      </p:sp>
    </p:spTree>
    <p:custDataLst>
      <p:tags r:id="rId1"/>
    </p:custDataLst>
    <p:extLst>
      <p:ext uri="{BB962C8B-B14F-4D97-AF65-F5344CB8AC3E}">
        <p14:creationId xmlns="" xmlns:p14="http://schemas.microsoft.com/office/powerpoint/2010/main" val="2835061577"/>
      </p:ext>
    </p:extLst>
  </p:cSld>
  <p:clrMapOvr>
    <a:masterClrMapping/>
  </p:clrMapOvr>
  <mc:AlternateContent xmlns:mc="http://schemas.openxmlformats.org/markup-compatibility/2006">
    <mc:Choice xmlns="" xmlns:p14="http://schemas.microsoft.com/office/powerpoint/2010/main" Requires="p14">
      <p:transition p14:dur="0" advTm="22174"/>
    </mc:Choice>
    <mc:Fallback>
      <p:transition advTm="22174"/>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 calcmode="lin" valueType="num">
                                      <p:cBhvr>
                                        <p:cTn id="7" dur="2000" fill="hold"/>
                                        <p:tgtEl>
                                          <p:spTgt spid="36867">
                                            <p:txEl>
                                              <p:pRg st="0" end="0"/>
                                            </p:txEl>
                                          </p:spTgt>
                                        </p:tgtEl>
                                        <p:attrNameLst>
                                          <p:attrName>ppt_w</p:attrName>
                                        </p:attrNameLst>
                                      </p:cBhvr>
                                      <p:tavLst>
                                        <p:tav tm="0">
                                          <p:val>
                                            <p:strVal val="#ppt_w*0.70"/>
                                          </p:val>
                                        </p:tav>
                                        <p:tav tm="100000">
                                          <p:val>
                                            <p:strVal val="#ppt_w"/>
                                          </p:val>
                                        </p:tav>
                                      </p:tavLst>
                                    </p:anim>
                                    <p:anim calcmode="lin" valueType="num">
                                      <p:cBhvr>
                                        <p:cTn id="8" dur="2000" fill="hold"/>
                                        <p:tgtEl>
                                          <p:spTgt spid="36867">
                                            <p:txEl>
                                              <p:pRg st="0" end="0"/>
                                            </p:txEl>
                                          </p:spTgt>
                                        </p:tgtEl>
                                        <p:attrNameLst>
                                          <p:attrName>ppt_h</p:attrName>
                                        </p:attrNameLst>
                                      </p:cBhvr>
                                      <p:tavLst>
                                        <p:tav tm="0">
                                          <p:val>
                                            <p:strVal val="#ppt_h"/>
                                          </p:val>
                                        </p:tav>
                                        <p:tav tm="100000">
                                          <p:val>
                                            <p:strVal val="#ppt_h"/>
                                          </p:val>
                                        </p:tav>
                                      </p:tavLst>
                                    </p:anim>
                                    <p:animEffect transition="in" filter="fade">
                                      <p:cBhvr>
                                        <p:cTn id="9" dur="2000"/>
                                        <p:tgtEl>
                                          <p:spTgt spid="36867">
                                            <p:txEl>
                                              <p:pRg st="0" end="0"/>
                                            </p:txEl>
                                          </p:spTgt>
                                        </p:tgtEl>
                                      </p:cBhvr>
                                    </p:animEffect>
                                  </p:childTnLst>
                                </p:cTn>
                              </p:par>
                              <p:par>
                                <p:cTn id="10" presetID="55" presetClass="entr" presetSubtype="0" fill="hold" nodeType="withEffect">
                                  <p:stCondLst>
                                    <p:cond delay="0"/>
                                  </p:stCondLst>
                                  <p:childTnLst>
                                    <p:set>
                                      <p:cBhvr>
                                        <p:cTn id="11" dur="1" fill="hold">
                                          <p:stCondLst>
                                            <p:cond delay="0"/>
                                          </p:stCondLst>
                                        </p:cTn>
                                        <p:tgtEl>
                                          <p:spTgt spid="36867">
                                            <p:txEl>
                                              <p:pRg st="1" end="1"/>
                                            </p:txEl>
                                          </p:spTgt>
                                        </p:tgtEl>
                                        <p:attrNameLst>
                                          <p:attrName>style.visibility</p:attrName>
                                        </p:attrNameLst>
                                      </p:cBhvr>
                                      <p:to>
                                        <p:strVal val="visible"/>
                                      </p:to>
                                    </p:set>
                                    <p:anim calcmode="lin" valueType="num">
                                      <p:cBhvr>
                                        <p:cTn id="12" dur="2000" fill="hold"/>
                                        <p:tgtEl>
                                          <p:spTgt spid="36867">
                                            <p:txEl>
                                              <p:pRg st="1" end="1"/>
                                            </p:txEl>
                                          </p:spTgt>
                                        </p:tgtEl>
                                        <p:attrNameLst>
                                          <p:attrName>ppt_w</p:attrName>
                                        </p:attrNameLst>
                                      </p:cBhvr>
                                      <p:tavLst>
                                        <p:tav tm="0">
                                          <p:val>
                                            <p:strVal val="#ppt_w*0.70"/>
                                          </p:val>
                                        </p:tav>
                                        <p:tav tm="100000">
                                          <p:val>
                                            <p:strVal val="#ppt_w"/>
                                          </p:val>
                                        </p:tav>
                                      </p:tavLst>
                                    </p:anim>
                                    <p:anim calcmode="lin" valueType="num">
                                      <p:cBhvr>
                                        <p:cTn id="13" dur="2000" fill="hold"/>
                                        <p:tgtEl>
                                          <p:spTgt spid="36867">
                                            <p:txEl>
                                              <p:pRg st="1" end="1"/>
                                            </p:txEl>
                                          </p:spTgt>
                                        </p:tgtEl>
                                        <p:attrNameLst>
                                          <p:attrName>ppt_h</p:attrName>
                                        </p:attrNameLst>
                                      </p:cBhvr>
                                      <p:tavLst>
                                        <p:tav tm="0">
                                          <p:val>
                                            <p:strVal val="#ppt_h"/>
                                          </p:val>
                                        </p:tav>
                                        <p:tav tm="100000">
                                          <p:val>
                                            <p:strVal val="#ppt_h"/>
                                          </p:val>
                                        </p:tav>
                                      </p:tavLst>
                                    </p:anim>
                                    <p:animEffect transition="in" filter="fade">
                                      <p:cBhvr>
                                        <p:cTn id="14" dur="2000"/>
                                        <p:tgtEl>
                                          <p:spTgt spid="3686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37891" name="Rectangle 3"/>
          <p:cNvSpPr>
            <a:spLocks noGrp="1" noChangeArrowheads="1"/>
          </p:cNvSpPr>
          <p:nvPr>
            <p:ph type="body" idx="4294967295"/>
          </p:nvPr>
        </p:nvSpPr>
        <p:spPr>
          <a:xfrm>
            <a:off x="993057" y="765893"/>
            <a:ext cx="10318955" cy="5434013"/>
          </a:xfrm>
        </p:spPr>
        <p:txBody>
          <a:bodyPr/>
          <a:lstStyle/>
          <a:p>
            <a:pPr eaLnBrk="1" hangingPunct="1">
              <a:lnSpc>
                <a:spcPct val="90000"/>
              </a:lnSpc>
            </a:pPr>
            <a:r>
              <a:rPr lang="tr-TR" b="1" dirty="0" smtClean="0">
                <a:solidFill>
                  <a:srgbClr val="0000CC"/>
                </a:solidFill>
              </a:rPr>
              <a:t>İnsanlar Kur’an-ı tozlu raflara terk etmişler,</a:t>
            </a:r>
          </a:p>
          <a:p>
            <a:pPr eaLnBrk="1" hangingPunct="1">
              <a:lnSpc>
                <a:spcPct val="90000"/>
              </a:lnSpc>
              <a:buFontTx/>
              <a:buNone/>
            </a:pPr>
            <a:r>
              <a:rPr lang="tr-TR" b="1" dirty="0" smtClean="0">
                <a:solidFill>
                  <a:srgbClr val="0000CC"/>
                </a:solidFill>
              </a:rPr>
              <a:t>   Kur’an’ın anlaşılması ikinci plana bırakılmış.</a:t>
            </a:r>
          </a:p>
          <a:p>
            <a:pPr eaLnBrk="1" hangingPunct="1">
              <a:lnSpc>
                <a:spcPct val="90000"/>
              </a:lnSpc>
              <a:buFontTx/>
              <a:buNone/>
            </a:pPr>
            <a:r>
              <a:rPr lang="tr-TR" b="1" dirty="0" smtClean="0">
                <a:solidFill>
                  <a:srgbClr val="0000CC"/>
                </a:solidFill>
              </a:rPr>
              <a:t>   Arapça kutsallaştırılmış, Kur’an’ın peygamber efendimizin dili Arapça olduğu için , onun anlaması için Arapça olarak indirildiği göz ardı edilmiştir.</a:t>
            </a:r>
          </a:p>
          <a:p>
            <a:pPr eaLnBrk="1" hangingPunct="1">
              <a:lnSpc>
                <a:spcPct val="90000"/>
              </a:lnSpc>
              <a:buFontTx/>
              <a:buNone/>
            </a:pPr>
            <a:r>
              <a:rPr lang="tr-TR" b="1" dirty="0" smtClean="0">
                <a:solidFill>
                  <a:srgbClr val="0000CC"/>
                </a:solidFill>
              </a:rPr>
              <a:t>   “Biz onu anlayasınız diye Arapça Kur’an olarak indirdik” (Yusuf/2)</a:t>
            </a:r>
          </a:p>
          <a:p>
            <a:pPr eaLnBrk="1" hangingPunct="1">
              <a:lnSpc>
                <a:spcPct val="90000"/>
              </a:lnSpc>
              <a:buFontTx/>
              <a:buNone/>
            </a:pPr>
            <a:r>
              <a:rPr lang="tr-TR" b="1" dirty="0" smtClean="0">
                <a:solidFill>
                  <a:srgbClr val="0000CC"/>
                </a:solidFill>
              </a:rPr>
              <a:t>   Bugün insanlığın her zamankinden daha fazla Kur’an-ı anlamaya ve onu hayatına aktarmaya ihtiyacı vardır. </a:t>
            </a:r>
          </a:p>
        </p:txBody>
      </p:sp>
    </p:spTree>
    <p:custDataLst>
      <p:tags r:id="rId1"/>
    </p:custDataLst>
    <p:extLst>
      <p:ext uri="{BB962C8B-B14F-4D97-AF65-F5344CB8AC3E}">
        <p14:creationId xmlns="" xmlns:p14="http://schemas.microsoft.com/office/powerpoint/2010/main" val="383855585"/>
      </p:ext>
    </p:extLst>
  </p:cSld>
  <p:clrMapOvr>
    <a:masterClrMapping/>
  </p:clrMapOvr>
  <mc:AlternateContent xmlns:mc="http://schemas.openxmlformats.org/markup-compatibility/2006">
    <mc:Choice xmlns="" xmlns:p14="http://schemas.microsoft.com/office/powerpoint/2010/main" Requires="p14">
      <p:transition p14:dur="0" advTm="20567"/>
    </mc:Choice>
    <mc:Fallback>
      <p:transition advTm="20567"/>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 calcmode="lin" valueType="num">
                                      <p:cBhvr>
                                        <p:cTn id="7" dur="2000" fill="hold"/>
                                        <p:tgtEl>
                                          <p:spTgt spid="37891">
                                            <p:txEl>
                                              <p:pRg st="0" end="0"/>
                                            </p:txEl>
                                          </p:spTgt>
                                        </p:tgtEl>
                                        <p:attrNameLst>
                                          <p:attrName>ppt_w</p:attrName>
                                        </p:attrNameLst>
                                      </p:cBhvr>
                                      <p:tavLst>
                                        <p:tav tm="0">
                                          <p:val>
                                            <p:strVal val="#ppt_w*0.70"/>
                                          </p:val>
                                        </p:tav>
                                        <p:tav tm="100000">
                                          <p:val>
                                            <p:strVal val="#ppt_w"/>
                                          </p:val>
                                        </p:tav>
                                      </p:tavLst>
                                    </p:anim>
                                    <p:anim calcmode="lin" valueType="num">
                                      <p:cBhvr>
                                        <p:cTn id="8" dur="2000" fill="hold"/>
                                        <p:tgtEl>
                                          <p:spTgt spid="37891">
                                            <p:txEl>
                                              <p:pRg st="0" end="0"/>
                                            </p:txEl>
                                          </p:spTgt>
                                        </p:tgtEl>
                                        <p:attrNameLst>
                                          <p:attrName>ppt_h</p:attrName>
                                        </p:attrNameLst>
                                      </p:cBhvr>
                                      <p:tavLst>
                                        <p:tav tm="0">
                                          <p:val>
                                            <p:strVal val="#ppt_h"/>
                                          </p:val>
                                        </p:tav>
                                        <p:tav tm="100000">
                                          <p:val>
                                            <p:strVal val="#ppt_h"/>
                                          </p:val>
                                        </p:tav>
                                      </p:tavLst>
                                    </p:anim>
                                    <p:animEffect transition="in" filter="fade">
                                      <p:cBhvr>
                                        <p:cTn id="9" dur="2000"/>
                                        <p:tgtEl>
                                          <p:spTgt spid="37891">
                                            <p:txEl>
                                              <p:pRg st="0" end="0"/>
                                            </p:txEl>
                                          </p:spTgt>
                                        </p:tgtEl>
                                      </p:cBhvr>
                                    </p:animEffect>
                                  </p:childTnLst>
                                </p:cTn>
                              </p:par>
                              <p:par>
                                <p:cTn id="10" presetID="55" presetClass="entr" presetSubtype="0" fill="hold" nodeType="withEffect">
                                  <p:stCondLst>
                                    <p:cond delay="0"/>
                                  </p:stCondLst>
                                  <p:childTnLst>
                                    <p:set>
                                      <p:cBhvr>
                                        <p:cTn id="11" dur="1" fill="hold">
                                          <p:stCondLst>
                                            <p:cond delay="0"/>
                                          </p:stCondLst>
                                        </p:cTn>
                                        <p:tgtEl>
                                          <p:spTgt spid="37891">
                                            <p:txEl>
                                              <p:pRg st="1" end="1"/>
                                            </p:txEl>
                                          </p:spTgt>
                                        </p:tgtEl>
                                        <p:attrNameLst>
                                          <p:attrName>style.visibility</p:attrName>
                                        </p:attrNameLst>
                                      </p:cBhvr>
                                      <p:to>
                                        <p:strVal val="visible"/>
                                      </p:to>
                                    </p:set>
                                    <p:anim calcmode="lin" valueType="num">
                                      <p:cBhvr>
                                        <p:cTn id="12" dur="2000" fill="hold"/>
                                        <p:tgtEl>
                                          <p:spTgt spid="37891">
                                            <p:txEl>
                                              <p:pRg st="1" end="1"/>
                                            </p:txEl>
                                          </p:spTgt>
                                        </p:tgtEl>
                                        <p:attrNameLst>
                                          <p:attrName>ppt_w</p:attrName>
                                        </p:attrNameLst>
                                      </p:cBhvr>
                                      <p:tavLst>
                                        <p:tav tm="0">
                                          <p:val>
                                            <p:strVal val="#ppt_w*0.70"/>
                                          </p:val>
                                        </p:tav>
                                        <p:tav tm="100000">
                                          <p:val>
                                            <p:strVal val="#ppt_w"/>
                                          </p:val>
                                        </p:tav>
                                      </p:tavLst>
                                    </p:anim>
                                    <p:anim calcmode="lin" valueType="num">
                                      <p:cBhvr>
                                        <p:cTn id="13" dur="2000" fill="hold"/>
                                        <p:tgtEl>
                                          <p:spTgt spid="37891">
                                            <p:txEl>
                                              <p:pRg st="1" end="1"/>
                                            </p:txEl>
                                          </p:spTgt>
                                        </p:tgtEl>
                                        <p:attrNameLst>
                                          <p:attrName>ppt_h</p:attrName>
                                        </p:attrNameLst>
                                      </p:cBhvr>
                                      <p:tavLst>
                                        <p:tav tm="0">
                                          <p:val>
                                            <p:strVal val="#ppt_h"/>
                                          </p:val>
                                        </p:tav>
                                        <p:tav tm="100000">
                                          <p:val>
                                            <p:strVal val="#ppt_h"/>
                                          </p:val>
                                        </p:tav>
                                      </p:tavLst>
                                    </p:anim>
                                    <p:animEffect transition="in" filter="fade">
                                      <p:cBhvr>
                                        <p:cTn id="14" dur="2000"/>
                                        <p:tgtEl>
                                          <p:spTgt spid="37891">
                                            <p:txEl>
                                              <p:pRg st="1" end="1"/>
                                            </p:txEl>
                                          </p:spTgt>
                                        </p:tgtEl>
                                      </p:cBhvr>
                                    </p:animEffect>
                                  </p:childTnLst>
                                </p:cTn>
                              </p:par>
                              <p:par>
                                <p:cTn id="15" presetID="55" presetClass="entr" presetSubtype="0" fill="hold" nodeType="withEffect">
                                  <p:stCondLst>
                                    <p:cond delay="0"/>
                                  </p:stCondLst>
                                  <p:childTnLst>
                                    <p:set>
                                      <p:cBhvr>
                                        <p:cTn id="16" dur="1" fill="hold">
                                          <p:stCondLst>
                                            <p:cond delay="0"/>
                                          </p:stCondLst>
                                        </p:cTn>
                                        <p:tgtEl>
                                          <p:spTgt spid="37891">
                                            <p:txEl>
                                              <p:pRg st="2" end="2"/>
                                            </p:txEl>
                                          </p:spTgt>
                                        </p:tgtEl>
                                        <p:attrNameLst>
                                          <p:attrName>style.visibility</p:attrName>
                                        </p:attrNameLst>
                                      </p:cBhvr>
                                      <p:to>
                                        <p:strVal val="visible"/>
                                      </p:to>
                                    </p:set>
                                    <p:anim calcmode="lin" valueType="num">
                                      <p:cBhvr>
                                        <p:cTn id="17" dur="2000" fill="hold"/>
                                        <p:tgtEl>
                                          <p:spTgt spid="37891">
                                            <p:txEl>
                                              <p:pRg st="2" end="2"/>
                                            </p:txEl>
                                          </p:spTgt>
                                        </p:tgtEl>
                                        <p:attrNameLst>
                                          <p:attrName>ppt_w</p:attrName>
                                        </p:attrNameLst>
                                      </p:cBhvr>
                                      <p:tavLst>
                                        <p:tav tm="0">
                                          <p:val>
                                            <p:strVal val="#ppt_w*0.70"/>
                                          </p:val>
                                        </p:tav>
                                        <p:tav tm="100000">
                                          <p:val>
                                            <p:strVal val="#ppt_w"/>
                                          </p:val>
                                        </p:tav>
                                      </p:tavLst>
                                    </p:anim>
                                    <p:anim calcmode="lin" valueType="num">
                                      <p:cBhvr>
                                        <p:cTn id="18" dur="2000" fill="hold"/>
                                        <p:tgtEl>
                                          <p:spTgt spid="37891">
                                            <p:txEl>
                                              <p:pRg st="2" end="2"/>
                                            </p:txEl>
                                          </p:spTgt>
                                        </p:tgtEl>
                                        <p:attrNameLst>
                                          <p:attrName>ppt_h</p:attrName>
                                        </p:attrNameLst>
                                      </p:cBhvr>
                                      <p:tavLst>
                                        <p:tav tm="0">
                                          <p:val>
                                            <p:strVal val="#ppt_h"/>
                                          </p:val>
                                        </p:tav>
                                        <p:tav tm="100000">
                                          <p:val>
                                            <p:strVal val="#ppt_h"/>
                                          </p:val>
                                        </p:tav>
                                      </p:tavLst>
                                    </p:anim>
                                    <p:animEffect transition="in" filter="fade">
                                      <p:cBhvr>
                                        <p:cTn id="19" dur="2000"/>
                                        <p:tgtEl>
                                          <p:spTgt spid="37891">
                                            <p:txEl>
                                              <p:pRg st="2" end="2"/>
                                            </p:txEl>
                                          </p:spTgt>
                                        </p:tgtEl>
                                      </p:cBhvr>
                                    </p:animEffect>
                                  </p:childTnLst>
                                </p:cTn>
                              </p:par>
                              <p:par>
                                <p:cTn id="20" presetID="55" presetClass="entr" presetSubtype="0" fill="hold" nodeType="withEffect">
                                  <p:stCondLst>
                                    <p:cond delay="0"/>
                                  </p:stCondLst>
                                  <p:childTnLst>
                                    <p:set>
                                      <p:cBhvr>
                                        <p:cTn id="21" dur="1" fill="hold">
                                          <p:stCondLst>
                                            <p:cond delay="0"/>
                                          </p:stCondLst>
                                        </p:cTn>
                                        <p:tgtEl>
                                          <p:spTgt spid="37891">
                                            <p:txEl>
                                              <p:pRg st="3" end="3"/>
                                            </p:txEl>
                                          </p:spTgt>
                                        </p:tgtEl>
                                        <p:attrNameLst>
                                          <p:attrName>style.visibility</p:attrName>
                                        </p:attrNameLst>
                                      </p:cBhvr>
                                      <p:to>
                                        <p:strVal val="visible"/>
                                      </p:to>
                                    </p:set>
                                    <p:anim calcmode="lin" valueType="num">
                                      <p:cBhvr>
                                        <p:cTn id="22" dur="2000" fill="hold"/>
                                        <p:tgtEl>
                                          <p:spTgt spid="37891">
                                            <p:txEl>
                                              <p:pRg st="3" end="3"/>
                                            </p:txEl>
                                          </p:spTgt>
                                        </p:tgtEl>
                                        <p:attrNameLst>
                                          <p:attrName>ppt_w</p:attrName>
                                        </p:attrNameLst>
                                      </p:cBhvr>
                                      <p:tavLst>
                                        <p:tav tm="0">
                                          <p:val>
                                            <p:strVal val="#ppt_w*0.70"/>
                                          </p:val>
                                        </p:tav>
                                        <p:tav tm="100000">
                                          <p:val>
                                            <p:strVal val="#ppt_w"/>
                                          </p:val>
                                        </p:tav>
                                      </p:tavLst>
                                    </p:anim>
                                    <p:anim calcmode="lin" valueType="num">
                                      <p:cBhvr>
                                        <p:cTn id="23" dur="2000" fill="hold"/>
                                        <p:tgtEl>
                                          <p:spTgt spid="37891">
                                            <p:txEl>
                                              <p:pRg st="3" end="3"/>
                                            </p:txEl>
                                          </p:spTgt>
                                        </p:tgtEl>
                                        <p:attrNameLst>
                                          <p:attrName>ppt_h</p:attrName>
                                        </p:attrNameLst>
                                      </p:cBhvr>
                                      <p:tavLst>
                                        <p:tav tm="0">
                                          <p:val>
                                            <p:strVal val="#ppt_h"/>
                                          </p:val>
                                        </p:tav>
                                        <p:tav tm="100000">
                                          <p:val>
                                            <p:strVal val="#ppt_h"/>
                                          </p:val>
                                        </p:tav>
                                      </p:tavLst>
                                    </p:anim>
                                    <p:animEffect transition="in" filter="fade">
                                      <p:cBhvr>
                                        <p:cTn id="24" dur="2000"/>
                                        <p:tgtEl>
                                          <p:spTgt spid="37891">
                                            <p:txEl>
                                              <p:pRg st="3" end="3"/>
                                            </p:txEl>
                                          </p:spTgt>
                                        </p:tgtEl>
                                      </p:cBhvr>
                                    </p:animEffect>
                                  </p:childTnLst>
                                </p:cTn>
                              </p:par>
                              <p:par>
                                <p:cTn id="25" presetID="55" presetClass="entr" presetSubtype="0" fill="hold" nodeType="withEffect">
                                  <p:stCondLst>
                                    <p:cond delay="0"/>
                                  </p:stCondLst>
                                  <p:childTnLst>
                                    <p:set>
                                      <p:cBhvr>
                                        <p:cTn id="26" dur="1" fill="hold">
                                          <p:stCondLst>
                                            <p:cond delay="0"/>
                                          </p:stCondLst>
                                        </p:cTn>
                                        <p:tgtEl>
                                          <p:spTgt spid="37891">
                                            <p:txEl>
                                              <p:pRg st="4" end="4"/>
                                            </p:txEl>
                                          </p:spTgt>
                                        </p:tgtEl>
                                        <p:attrNameLst>
                                          <p:attrName>style.visibility</p:attrName>
                                        </p:attrNameLst>
                                      </p:cBhvr>
                                      <p:to>
                                        <p:strVal val="visible"/>
                                      </p:to>
                                    </p:set>
                                    <p:anim calcmode="lin" valueType="num">
                                      <p:cBhvr>
                                        <p:cTn id="27" dur="2000" fill="hold"/>
                                        <p:tgtEl>
                                          <p:spTgt spid="37891">
                                            <p:txEl>
                                              <p:pRg st="4" end="4"/>
                                            </p:txEl>
                                          </p:spTgt>
                                        </p:tgtEl>
                                        <p:attrNameLst>
                                          <p:attrName>ppt_w</p:attrName>
                                        </p:attrNameLst>
                                      </p:cBhvr>
                                      <p:tavLst>
                                        <p:tav tm="0">
                                          <p:val>
                                            <p:strVal val="#ppt_w*0.70"/>
                                          </p:val>
                                        </p:tav>
                                        <p:tav tm="100000">
                                          <p:val>
                                            <p:strVal val="#ppt_w"/>
                                          </p:val>
                                        </p:tav>
                                      </p:tavLst>
                                    </p:anim>
                                    <p:anim calcmode="lin" valueType="num">
                                      <p:cBhvr>
                                        <p:cTn id="28" dur="2000" fill="hold"/>
                                        <p:tgtEl>
                                          <p:spTgt spid="37891">
                                            <p:txEl>
                                              <p:pRg st="4" end="4"/>
                                            </p:txEl>
                                          </p:spTgt>
                                        </p:tgtEl>
                                        <p:attrNameLst>
                                          <p:attrName>ppt_h</p:attrName>
                                        </p:attrNameLst>
                                      </p:cBhvr>
                                      <p:tavLst>
                                        <p:tav tm="0">
                                          <p:val>
                                            <p:strVal val="#ppt_h"/>
                                          </p:val>
                                        </p:tav>
                                        <p:tav tm="100000">
                                          <p:val>
                                            <p:strVal val="#ppt_h"/>
                                          </p:val>
                                        </p:tav>
                                      </p:tavLst>
                                    </p:anim>
                                    <p:animEffect transition="in" filter="fade">
                                      <p:cBhvr>
                                        <p:cTn id="29" dur="2000"/>
                                        <p:tgtEl>
                                          <p:spTgt spid="3789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38915" name="Rectangle 3"/>
          <p:cNvSpPr>
            <a:spLocks noGrp="1" noChangeArrowheads="1"/>
          </p:cNvSpPr>
          <p:nvPr>
            <p:ph type="body" idx="4294967295"/>
          </p:nvPr>
        </p:nvSpPr>
        <p:spPr>
          <a:xfrm>
            <a:off x="1724409" y="673265"/>
            <a:ext cx="8838488" cy="4455783"/>
          </a:xfrm>
        </p:spPr>
        <p:txBody>
          <a:bodyPr/>
          <a:lstStyle/>
          <a:p>
            <a:pPr algn="ctr" eaLnBrk="1" hangingPunct="1">
              <a:lnSpc>
                <a:spcPct val="80000"/>
              </a:lnSpc>
              <a:buFontTx/>
              <a:buNone/>
            </a:pPr>
            <a:r>
              <a:rPr lang="tr-TR" sz="2800" dirty="0"/>
              <a:t>    </a:t>
            </a:r>
            <a:endParaRPr lang="tr-TR" sz="2800" dirty="0" smtClean="0"/>
          </a:p>
          <a:p>
            <a:pPr algn="ctr" eaLnBrk="1" hangingPunct="1">
              <a:lnSpc>
                <a:spcPct val="80000"/>
              </a:lnSpc>
              <a:buFontTx/>
              <a:buNone/>
            </a:pPr>
            <a:endParaRPr lang="tr-TR" sz="2800" b="1" dirty="0" smtClean="0">
              <a:solidFill>
                <a:srgbClr val="0000CC"/>
              </a:solidFill>
            </a:endParaRPr>
          </a:p>
          <a:p>
            <a:pPr algn="ctr" eaLnBrk="1" hangingPunct="1">
              <a:lnSpc>
                <a:spcPct val="80000"/>
              </a:lnSpc>
              <a:buFontTx/>
              <a:buNone/>
            </a:pPr>
            <a:r>
              <a:rPr lang="tr-TR" sz="2800" b="1" dirty="0" smtClean="0">
                <a:solidFill>
                  <a:srgbClr val="0000CC"/>
                </a:solidFill>
              </a:rPr>
              <a:t>     Biz Müslüman </a:t>
            </a:r>
            <a:r>
              <a:rPr lang="tr-TR" sz="2800" b="1" dirty="0">
                <a:solidFill>
                  <a:srgbClr val="0000CC"/>
                </a:solidFill>
              </a:rPr>
              <a:t>olarak kendi kutsal kitabımız okumalı, anlamalı ve hayatımıza aktarmalıyız. Bizim tek kurtuluş çaremiz budur. </a:t>
            </a:r>
          </a:p>
        </p:txBody>
      </p:sp>
    </p:spTree>
    <p:custDataLst>
      <p:tags r:id="rId1"/>
    </p:custDataLst>
    <p:extLst>
      <p:ext uri="{BB962C8B-B14F-4D97-AF65-F5344CB8AC3E}">
        <p14:creationId xmlns="" xmlns:p14="http://schemas.microsoft.com/office/powerpoint/2010/main" val="1900457398"/>
      </p:ext>
    </p:extLst>
  </p:cSld>
  <p:clrMapOvr>
    <a:masterClrMapping/>
  </p:clrMapOvr>
  <mc:AlternateContent xmlns:mc="http://schemas.openxmlformats.org/markup-compatibility/2006">
    <mc:Choice xmlns="" xmlns:p14="http://schemas.microsoft.com/office/powerpoint/2010/main" Requires="p14">
      <p:transition p14:dur="0" advTm="23050"/>
    </mc:Choice>
    <mc:Fallback>
      <p:transition advTm="2305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 calcmode="lin" valueType="num">
                                      <p:cBhvr>
                                        <p:cTn id="7" dur="1000" fill="hold"/>
                                        <p:tgtEl>
                                          <p:spTgt spid="38915">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8915">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891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38915">
                                            <p:txEl>
                                              <p:pRg st="2" end="2"/>
                                            </p:txEl>
                                          </p:spTgt>
                                        </p:tgtEl>
                                        <p:attrNameLst>
                                          <p:attrName>style.visibility</p:attrName>
                                        </p:attrNameLst>
                                      </p:cBhvr>
                                      <p:to>
                                        <p:strVal val="visible"/>
                                      </p:to>
                                    </p:set>
                                    <p:anim calcmode="lin" valueType="num">
                                      <p:cBhvr>
                                        <p:cTn id="14" dur="1000" fill="hold"/>
                                        <p:tgtEl>
                                          <p:spTgt spid="38915">
                                            <p:txEl>
                                              <p:pRg st="2" end="2"/>
                                            </p:txEl>
                                          </p:spTgt>
                                        </p:tgtEl>
                                        <p:attrNameLst>
                                          <p:attrName>ppt_w</p:attrName>
                                        </p:attrNameLst>
                                      </p:cBhvr>
                                      <p:tavLst>
                                        <p:tav tm="0">
                                          <p:val>
                                            <p:strVal val="#ppt_w*0.70"/>
                                          </p:val>
                                        </p:tav>
                                        <p:tav tm="100000">
                                          <p:val>
                                            <p:strVal val="#ppt_w"/>
                                          </p:val>
                                        </p:tav>
                                      </p:tavLst>
                                    </p:anim>
                                    <p:anim calcmode="lin" valueType="num">
                                      <p:cBhvr>
                                        <p:cTn id="15" dur="1000" fill="hold"/>
                                        <p:tgtEl>
                                          <p:spTgt spid="38915">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389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38915" name="Rectangle 3"/>
          <p:cNvSpPr>
            <a:spLocks noGrp="1" noChangeArrowheads="1"/>
          </p:cNvSpPr>
          <p:nvPr>
            <p:ph type="body" idx="4294967295"/>
          </p:nvPr>
        </p:nvSpPr>
        <p:spPr>
          <a:xfrm>
            <a:off x="1724408" y="673265"/>
            <a:ext cx="8460115" cy="3299645"/>
          </a:xfrm>
        </p:spPr>
        <p:txBody>
          <a:bodyPr/>
          <a:lstStyle/>
          <a:p>
            <a:pPr algn="ctr" eaLnBrk="1" hangingPunct="1">
              <a:lnSpc>
                <a:spcPct val="80000"/>
              </a:lnSpc>
              <a:buFontTx/>
              <a:buNone/>
            </a:pPr>
            <a:r>
              <a:rPr lang="tr-TR" sz="2800" dirty="0"/>
              <a:t>    </a:t>
            </a:r>
            <a:endParaRPr lang="tr-TR" sz="2800" dirty="0" smtClean="0"/>
          </a:p>
          <a:p>
            <a:pPr algn="ctr" eaLnBrk="1" hangingPunct="1">
              <a:lnSpc>
                <a:spcPct val="80000"/>
              </a:lnSpc>
              <a:buFontTx/>
              <a:buNone/>
            </a:pPr>
            <a:endParaRPr lang="tr-TR" sz="2800" b="1" dirty="0" smtClean="0">
              <a:solidFill>
                <a:srgbClr val="0000CC"/>
              </a:solidFill>
            </a:endParaRPr>
          </a:p>
          <a:p>
            <a:pPr algn="ctr" eaLnBrk="1" hangingPunct="1">
              <a:lnSpc>
                <a:spcPct val="80000"/>
              </a:lnSpc>
              <a:buFontTx/>
              <a:buNone/>
            </a:pPr>
            <a:r>
              <a:rPr lang="tr-TR" sz="2800" b="1" dirty="0" smtClean="0">
                <a:solidFill>
                  <a:srgbClr val="0000CC"/>
                </a:solidFill>
              </a:rPr>
              <a:t>     </a:t>
            </a:r>
            <a:r>
              <a:rPr lang="tr-TR" sz="4000" b="1" dirty="0" smtClean="0">
                <a:solidFill>
                  <a:srgbClr val="0000CC"/>
                </a:solidFill>
              </a:rPr>
              <a:t>Soru 1: </a:t>
            </a:r>
            <a:r>
              <a:rPr lang="tr-TR" sz="4000" b="1" dirty="0" err="1" smtClean="0">
                <a:solidFill>
                  <a:srgbClr val="0000CC"/>
                </a:solidFill>
              </a:rPr>
              <a:t>Kur’an</a:t>
            </a:r>
            <a:r>
              <a:rPr lang="tr-TR" sz="4000" b="1" dirty="0" smtClean="0">
                <a:solidFill>
                  <a:srgbClr val="0000CC"/>
                </a:solidFill>
              </a:rPr>
              <a:t>-ı Kerim nerede ve ne zaman inmiştir? </a:t>
            </a:r>
          </a:p>
          <a:p>
            <a:pPr algn="ctr" eaLnBrk="1" hangingPunct="1">
              <a:lnSpc>
                <a:spcPct val="80000"/>
              </a:lnSpc>
              <a:buFontTx/>
              <a:buNone/>
            </a:pPr>
            <a:endParaRPr lang="tr-TR" sz="4000" b="1" dirty="0">
              <a:solidFill>
                <a:srgbClr val="0000CC"/>
              </a:solidFill>
            </a:endParaRPr>
          </a:p>
        </p:txBody>
      </p:sp>
    </p:spTree>
    <p:custDataLst>
      <p:tags r:id="rId1"/>
    </p:custDataLst>
    <p:extLst>
      <p:ext uri="{BB962C8B-B14F-4D97-AF65-F5344CB8AC3E}">
        <p14:creationId xmlns="" xmlns:p14="http://schemas.microsoft.com/office/powerpoint/2010/main" val="1900457398"/>
      </p:ext>
    </p:extLst>
  </p:cSld>
  <p:clrMapOvr>
    <a:masterClrMapping/>
  </p:clrMapOvr>
  <mc:AlternateContent xmlns:mc="http://schemas.openxmlformats.org/markup-compatibility/2006">
    <mc:Choice xmlns="" xmlns:p14="http://schemas.microsoft.com/office/powerpoint/2010/main" Requires="p14">
      <p:transition p14:dur="0" advTm="23050"/>
    </mc:Choice>
    <mc:Fallback>
      <p:transition advTm="2305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 calcmode="lin" valueType="num">
                                      <p:cBhvr>
                                        <p:cTn id="7" dur="1000" fill="hold"/>
                                        <p:tgtEl>
                                          <p:spTgt spid="38915">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8915">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891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38915">
                                            <p:txEl>
                                              <p:pRg st="2" end="2"/>
                                            </p:txEl>
                                          </p:spTgt>
                                        </p:tgtEl>
                                        <p:attrNameLst>
                                          <p:attrName>style.visibility</p:attrName>
                                        </p:attrNameLst>
                                      </p:cBhvr>
                                      <p:to>
                                        <p:strVal val="visible"/>
                                      </p:to>
                                    </p:set>
                                    <p:anim calcmode="lin" valueType="num">
                                      <p:cBhvr>
                                        <p:cTn id="14" dur="1000" fill="hold"/>
                                        <p:tgtEl>
                                          <p:spTgt spid="38915">
                                            <p:txEl>
                                              <p:pRg st="2" end="2"/>
                                            </p:txEl>
                                          </p:spTgt>
                                        </p:tgtEl>
                                        <p:attrNameLst>
                                          <p:attrName>ppt_w</p:attrName>
                                        </p:attrNameLst>
                                      </p:cBhvr>
                                      <p:tavLst>
                                        <p:tav tm="0">
                                          <p:val>
                                            <p:strVal val="#ppt_w*0.70"/>
                                          </p:val>
                                        </p:tav>
                                        <p:tav tm="100000">
                                          <p:val>
                                            <p:strVal val="#ppt_w"/>
                                          </p:val>
                                        </p:tav>
                                      </p:tavLst>
                                    </p:anim>
                                    <p:anim calcmode="lin" valueType="num">
                                      <p:cBhvr>
                                        <p:cTn id="15" dur="1000" fill="hold"/>
                                        <p:tgtEl>
                                          <p:spTgt spid="38915">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389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38915" name="Rectangle 3"/>
          <p:cNvSpPr>
            <a:spLocks noGrp="1" noChangeArrowheads="1"/>
          </p:cNvSpPr>
          <p:nvPr>
            <p:ph type="body" idx="4294967295"/>
          </p:nvPr>
        </p:nvSpPr>
        <p:spPr>
          <a:xfrm>
            <a:off x="1724408" y="673265"/>
            <a:ext cx="8460115" cy="3299645"/>
          </a:xfrm>
        </p:spPr>
        <p:txBody>
          <a:bodyPr/>
          <a:lstStyle/>
          <a:p>
            <a:pPr algn="ctr" eaLnBrk="1" hangingPunct="1">
              <a:lnSpc>
                <a:spcPct val="80000"/>
              </a:lnSpc>
              <a:buFontTx/>
              <a:buNone/>
            </a:pPr>
            <a:r>
              <a:rPr lang="tr-TR" sz="2800" dirty="0"/>
              <a:t>    </a:t>
            </a:r>
            <a:endParaRPr lang="tr-TR" sz="2800" dirty="0" smtClean="0"/>
          </a:p>
          <a:p>
            <a:pPr algn="ctr" eaLnBrk="1" hangingPunct="1">
              <a:lnSpc>
                <a:spcPct val="80000"/>
              </a:lnSpc>
              <a:buFontTx/>
              <a:buNone/>
            </a:pPr>
            <a:endParaRPr lang="tr-TR" sz="2800" b="1" dirty="0" smtClean="0">
              <a:solidFill>
                <a:srgbClr val="0000CC"/>
              </a:solidFill>
            </a:endParaRPr>
          </a:p>
          <a:p>
            <a:pPr algn="ctr" eaLnBrk="1" hangingPunct="1">
              <a:lnSpc>
                <a:spcPct val="80000"/>
              </a:lnSpc>
              <a:buFontTx/>
              <a:buNone/>
            </a:pPr>
            <a:r>
              <a:rPr lang="tr-TR" sz="2800" b="1" dirty="0" smtClean="0">
                <a:solidFill>
                  <a:srgbClr val="0000CC"/>
                </a:solidFill>
              </a:rPr>
              <a:t>     </a:t>
            </a:r>
            <a:r>
              <a:rPr lang="tr-TR" sz="4000" b="1" dirty="0" smtClean="0">
                <a:solidFill>
                  <a:srgbClr val="0000CC"/>
                </a:solidFill>
              </a:rPr>
              <a:t>Cevap 1: </a:t>
            </a:r>
            <a:r>
              <a:rPr lang="tr-TR" sz="4000" b="1" dirty="0" err="1" smtClean="0">
                <a:solidFill>
                  <a:srgbClr val="0000CC"/>
                </a:solidFill>
              </a:rPr>
              <a:t>Kur’an</a:t>
            </a:r>
            <a:r>
              <a:rPr lang="tr-TR" sz="4000" b="1" dirty="0" smtClean="0">
                <a:solidFill>
                  <a:srgbClr val="0000CC"/>
                </a:solidFill>
              </a:rPr>
              <a:t>-ı Kerim 610 yılı Ramazan ayında Nur Dağ’ında </a:t>
            </a:r>
            <a:r>
              <a:rPr lang="tr-TR" sz="4000" b="1" dirty="0" err="1" smtClean="0">
                <a:solidFill>
                  <a:srgbClr val="0000CC"/>
                </a:solidFill>
              </a:rPr>
              <a:t>Hira</a:t>
            </a:r>
            <a:r>
              <a:rPr lang="tr-TR" sz="4000" b="1" dirty="0" smtClean="0">
                <a:solidFill>
                  <a:srgbClr val="0000CC"/>
                </a:solidFill>
              </a:rPr>
              <a:t> Mağara’sında inmiştir.</a:t>
            </a:r>
            <a:endParaRPr lang="tr-TR" sz="4000" b="1" dirty="0">
              <a:solidFill>
                <a:srgbClr val="0000CC"/>
              </a:solidFill>
            </a:endParaRPr>
          </a:p>
        </p:txBody>
      </p:sp>
    </p:spTree>
    <p:custDataLst>
      <p:tags r:id="rId1"/>
    </p:custDataLst>
    <p:extLst>
      <p:ext uri="{BB962C8B-B14F-4D97-AF65-F5344CB8AC3E}">
        <p14:creationId xmlns="" xmlns:p14="http://schemas.microsoft.com/office/powerpoint/2010/main" val="1900457398"/>
      </p:ext>
    </p:extLst>
  </p:cSld>
  <p:clrMapOvr>
    <a:masterClrMapping/>
  </p:clrMapOvr>
  <mc:AlternateContent xmlns:mc="http://schemas.openxmlformats.org/markup-compatibility/2006">
    <mc:Choice xmlns="" xmlns:p14="http://schemas.microsoft.com/office/powerpoint/2010/main" Requires="p14">
      <p:transition p14:dur="0" advTm="23050"/>
    </mc:Choice>
    <mc:Fallback>
      <p:transition advTm="2305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 calcmode="lin" valueType="num">
                                      <p:cBhvr>
                                        <p:cTn id="7" dur="1000" fill="hold"/>
                                        <p:tgtEl>
                                          <p:spTgt spid="38915">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8915">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891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38915">
                                            <p:txEl>
                                              <p:pRg st="2" end="2"/>
                                            </p:txEl>
                                          </p:spTgt>
                                        </p:tgtEl>
                                        <p:attrNameLst>
                                          <p:attrName>style.visibility</p:attrName>
                                        </p:attrNameLst>
                                      </p:cBhvr>
                                      <p:to>
                                        <p:strVal val="visible"/>
                                      </p:to>
                                    </p:set>
                                    <p:anim calcmode="lin" valueType="num">
                                      <p:cBhvr>
                                        <p:cTn id="14" dur="1000" fill="hold"/>
                                        <p:tgtEl>
                                          <p:spTgt spid="38915">
                                            <p:txEl>
                                              <p:pRg st="2" end="2"/>
                                            </p:txEl>
                                          </p:spTgt>
                                        </p:tgtEl>
                                        <p:attrNameLst>
                                          <p:attrName>ppt_w</p:attrName>
                                        </p:attrNameLst>
                                      </p:cBhvr>
                                      <p:tavLst>
                                        <p:tav tm="0">
                                          <p:val>
                                            <p:strVal val="#ppt_w*0.70"/>
                                          </p:val>
                                        </p:tav>
                                        <p:tav tm="100000">
                                          <p:val>
                                            <p:strVal val="#ppt_w"/>
                                          </p:val>
                                        </p:tav>
                                      </p:tavLst>
                                    </p:anim>
                                    <p:anim calcmode="lin" valueType="num">
                                      <p:cBhvr>
                                        <p:cTn id="15" dur="1000" fill="hold"/>
                                        <p:tgtEl>
                                          <p:spTgt spid="38915">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389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19458" name="Rectangle 3"/>
          <p:cNvSpPr>
            <a:spLocks noGrp="1" noChangeArrowheads="1"/>
          </p:cNvSpPr>
          <p:nvPr>
            <p:ph type="body" idx="4294967295"/>
          </p:nvPr>
        </p:nvSpPr>
        <p:spPr>
          <a:xfrm>
            <a:off x="1836737" y="673101"/>
            <a:ext cx="8757691" cy="5853823"/>
          </a:xfrm>
        </p:spPr>
        <p:txBody>
          <a:bodyPr/>
          <a:lstStyle/>
          <a:p>
            <a:pPr algn="ctr" eaLnBrk="1" hangingPunct="1">
              <a:buFontTx/>
              <a:buNone/>
            </a:pPr>
            <a:r>
              <a:rPr lang="tr-TR" b="1" dirty="0" smtClean="0">
                <a:solidFill>
                  <a:srgbClr val="CC0000"/>
                </a:solidFill>
              </a:rPr>
              <a:t>KUR’AN-I KERİM:</a:t>
            </a:r>
            <a:endParaRPr lang="tr-TR" sz="4000" i="1" dirty="0" smtClean="0"/>
          </a:p>
          <a:p>
            <a:pPr algn="ctr" eaLnBrk="1" hangingPunct="1">
              <a:buFontTx/>
              <a:buNone/>
            </a:pPr>
            <a:r>
              <a:rPr lang="tr-TR" sz="4000" i="1" dirty="0" smtClean="0"/>
              <a:t>Allah tarafından </a:t>
            </a:r>
            <a:r>
              <a:rPr lang="tr-TR" sz="4000" i="1" dirty="0" err="1" smtClean="0"/>
              <a:t>Resûlullah’a</a:t>
            </a:r>
            <a:r>
              <a:rPr lang="tr-TR" sz="4000" i="1" dirty="0" smtClean="0"/>
              <a:t> (s.a.) vahiy yoluyla indirilen, ondan bize kadar kuşaktan kuşağa, hiçbir değişiklik ya da şüphe olmaksızın aktarılan (</a:t>
            </a:r>
            <a:r>
              <a:rPr lang="tr-TR" sz="4000" i="1" dirty="0" err="1" smtClean="0"/>
              <a:t>mütevatir</a:t>
            </a:r>
            <a:r>
              <a:rPr lang="tr-TR" sz="4000" i="1" dirty="0" smtClean="0"/>
              <a:t>), </a:t>
            </a:r>
            <a:r>
              <a:rPr lang="tr-TR" sz="4000" i="1" dirty="0" err="1" smtClean="0"/>
              <a:t>Musha</a:t>
            </a:r>
            <a:r>
              <a:rPr lang="tr-TR" sz="4000" i="1" dirty="0" smtClean="0"/>
              <a:t>ﬂarda yazılı olan, okunması ile ibadet yapılan, mucizevî, özlü ve evrensel kitabın adıdır.”</a:t>
            </a:r>
            <a:endParaRPr lang="tr-TR" sz="4000" b="1" i="1" dirty="0" smtClean="0">
              <a:solidFill>
                <a:srgbClr val="0000CC"/>
              </a:solidFill>
            </a:endParaRPr>
          </a:p>
        </p:txBody>
      </p:sp>
    </p:spTree>
    <p:custDataLst>
      <p:tags r:id="rId1"/>
    </p:custDataLst>
    <p:extLst>
      <p:ext uri="{BB962C8B-B14F-4D97-AF65-F5344CB8AC3E}">
        <p14:creationId xmlns="" xmlns:p14="http://schemas.microsoft.com/office/powerpoint/2010/main" val="1659441019"/>
      </p:ext>
    </p:extLst>
  </p:cSld>
  <p:clrMapOvr>
    <a:masterClrMapping/>
  </p:clrMapOvr>
  <mc:AlternateContent xmlns:mc="http://schemas.openxmlformats.org/markup-compatibility/2006">
    <mc:Choice xmlns="" xmlns:p14="http://schemas.microsoft.com/office/powerpoint/2010/main" Requires="p14">
      <p:transition p14:dur="0" advTm="22229"/>
    </mc:Choice>
    <mc:Fallback>
      <p:transition advTm="22229"/>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38915" name="Rectangle 3"/>
          <p:cNvSpPr>
            <a:spLocks noGrp="1" noChangeArrowheads="1"/>
          </p:cNvSpPr>
          <p:nvPr>
            <p:ph type="body" idx="4294967295"/>
          </p:nvPr>
        </p:nvSpPr>
        <p:spPr>
          <a:xfrm>
            <a:off x="1724408" y="673265"/>
            <a:ext cx="8460115" cy="3299645"/>
          </a:xfrm>
        </p:spPr>
        <p:txBody>
          <a:bodyPr/>
          <a:lstStyle/>
          <a:p>
            <a:pPr algn="ctr" eaLnBrk="1" hangingPunct="1">
              <a:lnSpc>
                <a:spcPct val="80000"/>
              </a:lnSpc>
              <a:buFontTx/>
              <a:buNone/>
            </a:pPr>
            <a:r>
              <a:rPr lang="tr-TR" sz="2800" dirty="0"/>
              <a:t>    </a:t>
            </a:r>
            <a:endParaRPr lang="tr-TR" sz="2800" dirty="0" smtClean="0"/>
          </a:p>
          <a:p>
            <a:pPr algn="ctr" eaLnBrk="1" hangingPunct="1">
              <a:lnSpc>
                <a:spcPct val="80000"/>
              </a:lnSpc>
              <a:buFontTx/>
              <a:buNone/>
            </a:pPr>
            <a:endParaRPr lang="tr-TR" sz="2800" b="1" dirty="0" smtClean="0">
              <a:solidFill>
                <a:srgbClr val="0000CC"/>
              </a:solidFill>
            </a:endParaRPr>
          </a:p>
          <a:p>
            <a:pPr algn="ctr" eaLnBrk="1" hangingPunct="1">
              <a:lnSpc>
                <a:spcPct val="80000"/>
              </a:lnSpc>
              <a:buFontTx/>
              <a:buNone/>
            </a:pPr>
            <a:r>
              <a:rPr lang="tr-TR" sz="2800" b="1" dirty="0" smtClean="0">
                <a:solidFill>
                  <a:srgbClr val="0000CC"/>
                </a:solidFill>
              </a:rPr>
              <a:t>     </a:t>
            </a:r>
            <a:r>
              <a:rPr lang="tr-TR" sz="4000" b="1" dirty="0" smtClean="0">
                <a:solidFill>
                  <a:srgbClr val="0000CC"/>
                </a:solidFill>
              </a:rPr>
              <a:t>Soru 2: </a:t>
            </a:r>
            <a:r>
              <a:rPr lang="tr-TR" sz="4000" b="1" dirty="0" err="1" smtClean="0">
                <a:solidFill>
                  <a:srgbClr val="0000CC"/>
                </a:solidFill>
              </a:rPr>
              <a:t>Kur’an</a:t>
            </a:r>
            <a:r>
              <a:rPr lang="tr-TR" sz="4000" b="1" dirty="0" smtClean="0">
                <a:solidFill>
                  <a:srgbClr val="0000CC"/>
                </a:solidFill>
              </a:rPr>
              <a:t>-ı Kerim kim zamanında çoğaltılmıştır?</a:t>
            </a:r>
          </a:p>
          <a:p>
            <a:pPr algn="ctr" eaLnBrk="1" hangingPunct="1">
              <a:lnSpc>
                <a:spcPct val="80000"/>
              </a:lnSpc>
              <a:buFontTx/>
              <a:buNone/>
            </a:pPr>
            <a:endParaRPr lang="tr-TR" sz="4000" b="1" dirty="0">
              <a:solidFill>
                <a:srgbClr val="0000CC"/>
              </a:solidFill>
            </a:endParaRPr>
          </a:p>
        </p:txBody>
      </p:sp>
    </p:spTree>
    <p:custDataLst>
      <p:tags r:id="rId1"/>
    </p:custDataLst>
    <p:extLst>
      <p:ext uri="{BB962C8B-B14F-4D97-AF65-F5344CB8AC3E}">
        <p14:creationId xmlns="" xmlns:p14="http://schemas.microsoft.com/office/powerpoint/2010/main" val="1900457398"/>
      </p:ext>
    </p:extLst>
  </p:cSld>
  <p:clrMapOvr>
    <a:masterClrMapping/>
  </p:clrMapOvr>
  <mc:AlternateContent xmlns:mc="http://schemas.openxmlformats.org/markup-compatibility/2006">
    <mc:Choice xmlns="" xmlns:p14="http://schemas.microsoft.com/office/powerpoint/2010/main" Requires="p14">
      <p:transition p14:dur="0" advTm="23050"/>
    </mc:Choice>
    <mc:Fallback>
      <p:transition advTm="2305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 calcmode="lin" valueType="num">
                                      <p:cBhvr>
                                        <p:cTn id="7" dur="1000" fill="hold"/>
                                        <p:tgtEl>
                                          <p:spTgt spid="38915">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8915">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891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38915">
                                            <p:txEl>
                                              <p:pRg st="2" end="2"/>
                                            </p:txEl>
                                          </p:spTgt>
                                        </p:tgtEl>
                                        <p:attrNameLst>
                                          <p:attrName>style.visibility</p:attrName>
                                        </p:attrNameLst>
                                      </p:cBhvr>
                                      <p:to>
                                        <p:strVal val="visible"/>
                                      </p:to>
                                    </p:set>
                                    <p:anim calcmode="lin" valueType="num">
                                      <p:cBhvr>
                                        <p:cTn id="14" dur="1000" fill="hold"/>
                                        <p:tgtEl>
                                          <p:spTgt spid="38915">
                                            <p:txEl>
                                              <p:pRg st="2" end="2"/>
                                            </p:txEl>
                                          </p:spTgt>
                                        </p:tgtEl>
                                        <p:attrNameLst>
                                          <p:attrName>ppt_w</p:attrName>
                                        </p:attrNameLst>
                                      </p:cBhvr>
                                      <p:tavLst>
                                        <p:tav tm="0">
                                          <p:val>
                                            <p:strVal val="#ppt_w*0.70"/>
                                          </p:val>
                                        </p:tav>
                                        <p:tav tm="100000">
                                          <p:val>
                                            <p:strVal val="#ppt_w"/>
                                          </p:val>
                                        </p:tav>
                                      </p:tavLst>
                                    </p:anim>
                                    <p:anim calcmode="lin" valueType="num">
                                      <p:cBhvr>
                                        <p:cTn id="15" dur="1000" fill="hold"/>
                                        <p:tgtEl>
                                          <p:spTgt spid="38915">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389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38915" name="Rectangle 3"/>
          <p:cNvSpPr>
            <a:spLocks noGrp="1" noChangeArrowheads="1"/>
          </p:cNvSpPr>
          <p:nvPr>
            <p:ph type="body" idx="4294967295"/>
          </p:nvPr>
        </p:nvSpPr>
        <p:spPr>
          <a:xfrm>
            <a:off x="1724408" y="673265"/>
            <a:ext cx="8460115" cy="3299645"/>
          </a:xfrm>
        </p:spPr>
        <p:txBody>
          <a:bodyPr/>
          <a:lstStyle/>
          <a:p>
            <a:pPr algn="ctr" eaLnBrk="1" hangingPunct="1">
              <a:lnSpc>
                <a:spcPct val="80000"/>
              </a:lnSpc>
              <a:buFontTx/>
              <a:buNone/>
            </a:pPr>
            <a:r>
              <a:rPr lang="tr-TR" sz="2800" dirty="0"/>
              <a:t>    </a:t>
            </a:r>
            <a:endParaRPr lang="tr-TR" sz="2800" dirty="0" smtClean="0"/>
          </a:p>
          <a:p>
            <a:pPr algn="ctr" eaLnBrk="1" hangingPunct="1">
              <a:lnSpc>
                <a:spcPct val="80000"/>
              </a:lnSpc>
              <a:buFontTx/>
              <a:buNone/>
            </a:pPr>
            <a:endParaRPr lang="tr-TR" sz="2800" b="1" dirty="0" smtClean="0">
              <a:solidFill>
                <a:srgbClr val="0000CC"/>
              </a:solidFill>
            </a:endParaRPr>
          </a:p>
          <a:p>
            <a:pPr algn="ctr" eaLnBrk="1" hangingPunct="1">
              <a:lnSpc>
                <a:spcPct val="80000"/>
              </a:lnSpc>
              <a:buFontTx/>
              <a:buNone/>
            </a:pPr>
            <a:r>
              <a:rPr lang="tr-TR" sz="2800" b="1" dirty="0" smtClean="0">
                <a:solidFill>
                  <a:srgbClr val="0000CC"/>
                </a:solidFill>
              </a:rPr>
              <a:t>     </a:t>
            </a:r>
            <a:r>
              <a:rPr lang="tr-TR" sz="4000" b="1" dirty="0" smtClean="0">
                <a:solidFill>
                  <a:srgbClr val="0000CC"/>
                </a:solidFill>
              </a:rPr>
              <a:t>Cevap 2: </a:t>
            </a:r>
            <a:r>
              <a:rPr lang="tr-TR" sz="4000" b="1" dirty="0" err="1" smtClean="0">
                <a:solidFill>
                  <a:srgbClr val="0000CC"/>
                </a:solidFill>
              </a:rPr>
              <a:t>Kur’an</a:t>
            </a:r>
            <a:r>
              <a:rPr lang="tr-TR" sz="4000" b="1" dirty="0" smtClean="0">
                <a:solidFill>
                  <a:srgbClr val="0000CC"/>
                </a:solidFill>
              </a:rPr>
              <a:t>-ı Kerim Hz. Osman zamanında çoğaltılmıştır.</a:t>
            </a:r>
          </a:p>
          <a:p>
            <a:pPr algn="ctr" eaLnBrk="1" hangingPunct="1">
              <a:lnSpc>
                <a:spcPct val="80000"/>
              </a:lnSpc>
              <a:buFontTx/>
              <a:buNone/>
            </a:pPr>
            <a:endParaRPr lang="tr-TR" sz="4000" b="1" dirty="0">
              <a:solidFill>
                <a:srgbClr val="0000CC"/>
              </a:solidFill>
            </a:endParaRPr>
          </a:p>
        </p:txBody>
      </p:sp>
    </p:spTree>
    <p:custDataLst>
      <p:tags r:id="rId1"/>
    </p:custDataLst>
    <p:extLst>
      <p:ext uri="{BB962C8B-B14F-4D97-AF65-F5344CB8AC3E}">
        <p14:creationId xmlns="" xmlns:p14="http://schemas.microsoft.com/office/powerpoint/2010/main" val="1900457398"/>
      </p:ext>
    </p:extLst>
  </p:cSld>
  <p:clrMapOvr>
    <a:masterClrMapping/>
  </p:clrMapOvr>
  <mc:AlternateContent xmlns:mc="http://schemas.openxmlformats.org/markup-compatibility/2006">
    <mc:Choice xmlns="" xmlns:p14="http://schemas.microsoft.com/office/powerpoint/2010/main" Requires="p14">
      <p:transition p14:dur="0" advTm="23050"/>
    </mc:Choice>
    <mc:Fallback>
      <p:transition advTm="2305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 calcmode="lin" valueType="num">
                                      <p:cBhvr>
                                        <p:cTn id="7" dur="1000" fill="hold"/>
                                        <p:tgtEl>
                                          <p:spTgt spid="38915">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8915">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891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38915">
                                            <p:txEl>
                                              <p:pRg st="2" end="2"/>
                                            </p:txEl>
                                          </p:spTgt>
                                        </p:tgtEl>
                                        <p:attrNameLst>
                                          <p:attrName>style.visibility</p:attrName>
                                        </p:attrNameLst>
                                      </p:cBhvr>
                                      <p:to>
                                        <p:strVal val="visible"/>
                                      </p:to>
                                    </p:set>
                                    <p:anim calcmode="lin" valueType="num">
                                      <p:cBhvr>
                                        <p:cTn id="14" dur="1000" fill="hold"/>
                                        <p:tgtEl>
                                          <p:spTgt spid="38915">
                                            <p:txEl>
                                              <p:pRg st="2" end="2"/>
                                            </p:txEl>
                                          </p:spTgt>
                                        </p:tgtEl>
                                        <p:attrNameLst>
                                          <p:attrName>ppt_w</p:attrName>
                                        </p:attrNameLst>
                                      </p:cBhvr>
                                      <p:tavLst>
                                        <p:tav tm="0">
                                          <p:val>
                                            <p:strVal val="#ppt_w*0.70"/>
                                          </p:val>
                                        </p:tav>
                                        <p:tav tm="100000">
                                          <p:val>
                                            <p:strVal val="#ppt_w"/>
                                          </p:val>
                                        </p:tav>
                                      </p:tavLst>
                                    </p:anim>
                                    <p:anim calcmode="lin" valueType="num">
                                      <p:cBhvr>
                                        <p:cTn id="15" dur="1000" fill="hold"/>
                                        <p:tgtEl>
                                          <p:spTgt spid="38915">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389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38915" name="Rectangle 3"/>
          <p:cNvSpPr>
            <a:spLocks noGrp="1" noChangeArrowheads="1"/>
          </p:cNvSpPr>
          <p:nvPr>
            <p:ph type="body" idx="4294967295"/>
          </p:nvPr>
        </p:nvSpPr>
        <p:spPr>
          <a:xfrm>
            <a:off x="1724408" y="673265"/>
            <a:ext cx="8460115" cy="3299645"/>
          </a:xfrm>
        </p:spPr>
        <p:txBody>
          <a:bodyPr/>
          <a:lstStyle/>
          <a:p>
            <a:pPr algn="ctr" eaLnBrk="1" hangingPunct="1">
              <a:lnSpc>
                <a:spcPct val="80000"/>
              </a:lnSpc>
              <a:buFontTx/>
              <a:buNone/>
            </a:pPr>
            <a:r>
              <a:rPr lang="tr-TR" sz="2800" dirty="0"/>
              <a:t>    </a:t>
            </a:r>
            <a:endParaRPr lang="tr-TR" sz="2800" dirty="0" smtClean="0"/>
          </a:p>
          <a:p>
            <a:pPr algn="ctr" eaLnBrk="1" hangingPunct="1">
              <a:lnSpc>
                <a:spcPct val="80000"/>
              </a:lnSpc>
              <a:buFontTx/>
              <a:buNone/>
            </a:pPr>
            <a:endParaRPr lang="tr-TR" sz="2800" b="1" dirty="0" smtClean="0">
              <a:solidFill>
                <a:srgbClr val="0000CC"/>
              </a:solidFill>
            </a:endParaRPr>
          </a:p>
          <a:p>
            <a:pPr algn="ctr" eaLnBrk="1" hangingPunct="1">
              <a:lnSpc>
                <a:spcPct val="80000"/>
              </a:lnSpc>
              <a:buFontTx/>
              <a:buNone/>
            </a:pPr>
            <a:r>
              <a:rPr lang="tr-TR" sz="2800" b="1" dirty="0" smtClean="0">
                <a:solidFill>
                  <a:srgbClr val="0000CC"/>
                </a:solidFill>
              </a:rPr>
              <a:t>     </a:t>
            </a:r>
            <a:r>
              <a:rPr lang="tr-TR" sz="4000" b="1" dirty="0" smtClean="0">
                <a:solidFill>
                  <a:srgbClr val="0000CC"/>
                </a:solidFill>
              </a:rPr>
              <a:t>Soru 3: Vahiy Nedir?</a:t>
            </a:r>
          </a:p>
          <a:p>
            <a:pPr algn="ctr" eaLnBrk="1" hangingPunct="1">
              <a:lnSpc>
                <a:spcPct val="80000"/>
              </a:lnSpc>
              <a:buFontTx/>
              <a:buNone/>
            </a:pPr>
            <a:endParaRPr lang="tr-TR" sz="4000" b="1" dirty="0">
              <a:solidFill>
                <a:srgbClr val="0000CC"/>
              </a:solidFill>
            </a:endParaRPr>
          </a:p>
        </p:txBody>
      </p:sp>
    </p:spTree>
    <p:custDataLst>
      <p:tags r:id="rId1"/>
    </p:custDataLst>
    <p:extLst>
      <p:ext uri="{BB962C8B-B14F-4D97-AF65-F5344CB8AC3E}">
        <p14:creationId xmlns="" xmlns:p14="http://schemas.microsoft.com/office/powerpoint/2010/main" val="1900457398"/>
      </p:ext>
    </p:extLst>
  </p:cSld>
  <p:clrMapOvr>
    <a:masterClrMapping/>
  </p:clrMapOvr>
  <mc:AlternateContent xmlns:mc="http://schemas.openxmlformats.org/markup-compatibility/2006">
    <mc:Choice xmlns="" xmlns:p14="http://schemas.microsoft.com/office/powerpoint/2010/main" Requires="p14">
      <p:transition p14:dur="0" advTm="23050"/>
    </mc:Choice>
    <mc:Fallback>
      <p:transition advTm="2305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 calcmode="lin" valueType="num">
                                      <p:cBhvr>
                                        <p:cTn id="7" dur="1000" fill="hold"/>
                                        <p:tgtEl>
                                          <p:spTgt spid="38915">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8915">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891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38915">
                                            <p:txEl>
                                              <p:pRg st="2" end="2"/>
                                            </p:txEl>
                                          </p:spTgt>
                                        </p:tgtEl>
                                        <p:attrNameLst>
                                          <p:attrName>style.visibility</p:attrName>
                                        </p:attrNameLst>
                                      </p:cBhvr>
                                      <p:to>
                                        <p:strVal val="visible"/>
                                      </p:to>
                                    </p:set>
                                    <p:anim calcmode="lin" valueType="num">
                                      <p:cBhvr>
                                        <p:cTn id="14" dur="1000" fill="hold"/>
                                        <p:tgtEl>
                                          <p:spTgt spid="38915">
                                            <p:txEl>
                                              <p:pRg st="2" end="2"/>
                                            </p:txEl>
                                          </p:spTgt>
                                        </p:tgtEl>
                                        <p:attrNameLst>
                                          <p:attrName>ppt_w</p:attrName>
                                        </p:attrNameLst>
                                      </p:cBhvr>
                                      <p:tavLst>
                                        <p:tav tm="0">
                                          <p:val>
                                            <p:strVal val="#ppt_w*0.70"/>
                                          </p:val>
                                        </p:tav>
                                        <p:tav tm="100000">
                                          <p:val>
                                            <p:strVal val="#ppt_w"/>
                                          </p:val>
                                        </p:tav>
                                      </p:tavLst>
                                    </p:anim>
                                    <p:anim calcmode="lin" valueType="num">
                                      <p:cBhvr>
                                        <p:cTn id="15" dur="1000" fill="hold"/>
                                        <p:tgtEl>
                                          <p:spTgt spid="38915">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389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38915" name="Rectangle 3"/>
          <p:cNvSpPr>
            <a:spLocks noGrp="1" noChangeArrowheads="1"/>
          </p:cNvSpPr>
          <p:nvPr>
            <p:ph type="body" idx="4294967295"/>
          </p:nvPr>
        </p:nvSpPr>
        <p:spPr>
          <a:xfrm>
            <a:off x="1724408" y="673265"/>
            <a:ext cx="8460115" cy="3299645"/>
          </a:xfrm>
        </p:spPr>
        <p:txBody>
          <a:bodyPr/>
          <a:lstStyle/>
          <a:p>
            <a:pPr algn="ctr" eaLnBrk="1" hangingPunct="1">
              <a:lnSpc>
                <a:spcPct val="80000"/>
              </a:lnSpc>
              <a:buFontTx/>
              <a:buNone/>
            </a:pPr>
            <a:r>
              <a:rPr lang="tr-TR" sz="2800" dirty="0"/>
              <a:t>    </a:t>
            </a:r>
            <a:endParaRPr lang="tr-TR" sz="2800" dirty="0" smtClean="0"/>
          </a:p>
          <a:p>
            <a:pPr algn="ctr" eaLnBrk="1" hangingPunct="1">
              <a:lnSpc>
                <a:spcPct val="80000"/>
              </a:lnSpc>
              <a:buFontTx/>
              <a:buNone/>
            </a:pPr>
            <a:endParaRPr lang="tr-TR" sz="2800" b="1" dirty="0" smtClean="0">
              <a:solidFill>
                <a:srgbClr val="0000CC"/>
              </a:solidFill>
            </a:endParaRPr>
          </a:p>
          <a:p>
            <a:pPr algn="ctr" eaLnBrk="1" hangingPunct="1">
              <a:lnSpc>
                <a:spcPct val="80000"/>
              </a:lnSpc>
              <a:buFontTx/>
              <a:buNone/>
            </a:pPr>
            <a:r>
              <a:rPr lang="tr-TR" sz="2800" b="1" dirty="0" smtClean="0">
                <a:solidFill>
                  <a:srgbClr val="0000CC"/>
                </a:solidFill>
              </a:rPr>
              <a:t>     </a:t>
            </a:r>
            <a:r>
              <a:rPr lang="tr-TR" sz="4000" b="1" dirty="0" smtClean="0">
                <a:solidFill>
                  <a:srgbClr val="0000CC"/>
                </a:solidFill>
              </a:rPr>
              <a:t>Cevap 3: Allah’ın Peygamberleriyle iletişim kurmasıdır.</a:t>
            </a:r>
            <a:endParaRPr lang="tr-TR" sz="4000" b="1" dirty="0">
              <a:solidFill>
                <a:srgbClr val="0000CC"/>
              </a:solidFill>
            </a:endParaRPr>
          </a:p>
        </p:txBody>
      </p:sp>
    </p:spTree>
    <p:custDataLst>
      <p:tags r:id="rId1"/>
    </p:custDataLst>
    <p:extLst>
      <p:ext uri="{BB962C8B-B14F-4D97-AF65-F5344CB8AC3E}">
        <p14:creationId xmlns="" xmlns:p14="http://schemas.microsoft.com/office/powerpoint/2010/main" val="1900457398"/>
      </p:ext>
    </p:extLst>
  </p:cSld>
  <p:clrMapOvr>
    <a:masterClrMapping/>
  </p:clrMapOvr>
  <mc:AlternateContent xmlns:mc="http://schemas.openxmlformats.org/markup-compatibility/2006">
    <mc:Choice xmlns="" xmlns:p14="http://schemas.microsoft.com/office/powerpoint/2010/main" Requires="p14">
      <p:transition p14:dur="0" advTm="23050"/>
    </mc:Choice>
    <mc:Fallback>
      <p:transition advTm="2305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 calcmode="lin" valueType="num">
                                      <p:cBhvr>
                                        <p:cTn id="7" dur="1000" fill="hold"/>
                                        <p:tgtEl>
                                          <p:spTgt spid="38915">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8915">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891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38915">
                                            <p:txEl>
                                              <p:pRg st="2" end="2"/>
                                            </p:txEl>
                                          </p:spTgt>
                                        </p:tgtEl>
                                        <p:attrNameLst>
                                          <p:attrName>style.visibility</p:attrName>
                                        </p:attrNameLst>
                                      </p:cBhvr>
                                      <p:to>
                                        <p:strVal val="visible"/>
                                      </p:to>
                                    </p:set>
                                    <p:anim calcmode="lin" valueType="num">
                                      <p:cBhvr>
                                        <p:cTn id="14" dur="1000" fill="hold"/>
                                        <p:tgtEl>
                                          <p:spTgt spid="38915">
                                            <p:txEl>
                                              <p:pRg st="2" end="2"/>
                                            </p:txEl>
                                          </p:spTgt>
                                        </p:tgtEl>
                                        <p:attrNameLst>
                                          <p:attrName>ppt_w</p:attrName>
                                        </p:attrNameLst>
                                      </p:cBhvr>
                                      <p:tavLst>
                                        <p:tav tm="0">
                                          <p:val>
                                            <p:strVal val="#ppt_w*0.70"/>
                                          </p:val>
                                        </p:tav>
                                        <p:tav tm="100000">
                                          <p:val>
                                            <p:strVal val="#ppt_w"/>
                                          </p:val>
                                        </p:tav>
                                      </p:tavLst>
                                    </p:anim>
                                    <p:anim calcmode="lin" valueType="num">
                                      <p:cBhvr>
                                        <p:cTn id="15" dur="1000" fill="hold"/>
                                        <p:tgtEl>
                                          <p:spTgt spid="38915">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389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38915" name="Rectangle 3"/>
          <p:cNvSpPr>
            <a:spLocks noGrp="1" noChangeArrowheads="1"/>
          </p:cNvSpPr>
          <p:nvPr>
            <p:ph type="body" idx="4294967295"/>
          </p:nvPr>
        </p:nvSpPr>
        <p:spPr>
          <a:xfrm>
            <a:off x="1724408" y="673265"/>
            <a:ext cx="8460115" cy="3299645"/>
          </a:xfrm>
        </p:spPr>
        <p:txBody>
          <a:bodyPr/>
          <a:lstStyle/>
          <a:p>
            <a:pPr algn="ctr" eaLnBrk="1" hangingPunct="1">
              <a:lnSpc>
                <a:spcPct val="80000"/>
              </a:lnSpc>
              <a:buFontTx/>
              <a:buNone/>
            </a:pPr>
            <a:r>
              <a:rPr lang="tr-TR" sz="2800" dirty="0"/>
              <a:t>    </a:t>
            </a:r>
            <a:endParaRPr lang="tr-TR" sz="2800" dirty="0" smtClean="0"/>
          </a:p>
          <a:p>
            <a:pPr algn="ctr" eaLnBrk="1" hangingPunct="1">
              <a:lnSpc>
                <a:spcPct val="80000"/>
              </a:lnSpc>
              <a:buFontTx/>
              <a:buNone/>
            </a:pPr>
            <a:endParaRPr lang="tr-TR" sz="2800" b="1" dirty="0" smtClean="0">
              <a:solidFill>
                <a:srgbClr val="0000CC"/>
              </a:solidFill>
            </a:endParaRPr>
          </a:p>
          <a:p>
            <a:pPr algn="ctr" eaLnBrk="1" hangingPunct="1">
              <a:lnSpc>
                <a:spcPct val="80000"/>
              </a:lnSpc>
              <a:buFontTx/>
              <a:buNone/>
            </a:pPr>
            <a:r>
              <a:rPr lang="tr-TR" sz="2800" b="1" dirty="0" smtClean="0">
                <a:solidFill>
                  <a:srgbClr val="0000CC"/>
                </a:solidFill>
              </a:rPr>
              <a:t>     </a:t>
            </a:r>
            <a:r>
              <a:rPr lang="tr-TR" sz="4000" b="1" dirty="0" smtClean="0">
                <a:solidFill>
                  <a:srgbClr val="0000CC"/>
                </a:solidFill>
              </a:rPr>
              <a:t>Soru 4: </a:t>
            </a:r>
            <a:r>
              <a:rPr lang="tr-TR" sz="4000" b="1" dirty="0" err="1" smtClean="0">
                <a:solidFill>
                  <a:srgbClr val="0000CC"/>
                </a:solidFill>
              </a:rPr>
              <a:t>Kur’an</a:t>
            </a:r>
            <a:r>
              <a:rPr lang="tr-TR" sz="4000" b="1" dirty="0" smtClean="0">
                <a:solidFill>
                  <a:srgbClr val="0000CC"/>
                </a:solidFill>
              </a:rPr>
              <a:t>-ı Kerim’in temel niteliklerinden örnek veriniz.</a:t>
            </a:r>
          </a:p>
          <a:p>
            <a:pPr algn="ctr" eaLnBrk="1" hangingPunct="1">
              <a:lnSpc>
                <a:spcPct val="80000"/>
              </a:lnSpc>
              <a:buFontTx/>
              <a:buNone/>
            </a:pPr>
            <a:endParaRPr lang="tr-TR" sz="4000" b="1" dirty="0">
              <a:solidFill>
                <a:srgbClr val="0000CC"/>
              </a:solidFill>
            </a:endParaRPr>
          </a:p>
        </p:txBody>
      </p:sp>
    </p:spTree>
    <p:custDataLst>
      <p:tags r:id="rId1"/>
    </p:custDataLst>
    <p:extLst>
      <p:ext uri="{BB962C8B-B14F-4D97-AF65-F5344CB8AC3E}">
        <p14:creationId xmlns="" xmlns:p14="http://schemas.microsoft.com/office/powerpoint/2010/main" val="1900457398"/>
      </p:ext>
    </p:extLst>
  </p:cSld>
  <p:clrMapOvr>
    <a:masterClrMapping/>
  </p:clrMapOvr>
  <mc:AlternateContent xmlns:mc="http://schemas.openxmlformats.org/markup-compatibility/2006">
    <mc:Choice xmlns="" xmlns:p14="http://schemas.microsoft.com/office/powerpoint/2010/main" Requires="p14">
      <p:transition p14:dur="0" advTm="23050"/>
    </mc:Choice>
    <mc:Fallback>
      <p:transition advTm="2305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 calcmode="lin" valueType="num">
                                      <p:cBhvr>
                                        <p:cTn id="7" dur="1000" fill="hold"/>
                                        <p:tgtEl>
                                          <p:spTgt spid="38915">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8915">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891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38915">
                                            <p:txEl>
                                              <p:pRg st="2" end="2"/>
                                            </p:txEl>
                                          </p:spTgt>
                                        </p:tgtEl>
                                        <p:attrNameLst>
                                          <p:attrName>style.visibility</p:attrName>
                                        </p:attrNameLst>
                                      </p:cBhvr>
                                      <p:to>
                                        <p:strVal val="visible"/>
                                      </p:to>
                                    </p:set>
                                    <p:anim calcmode="lin" valueType="num">
                                      <p:cBhvr>
                                        <p:cTn id="14" dur="1000" fill="hold"/>
                                        <p:tgtEl>
                                          <p:spTgt spid="38915">
                                            <p:txEl>
                                              <p:pRg st="2" end="2"/>
                                            </p:txEl>
                                          </p:spTgt>
                                        </p:tgtEl>
                                        <p:attrNameLst>
                                          <p:attrName>ppt_w</p:attrName>
                                        </p:attrNameLst>
                                      </p:cBhvr>
                                      <p:tavLst>
                                        <p:tav tm="0">
                                          <p:val>
                                            <p:strVal val="#ppt_w*0.70"/>
                                          </p:val>
                                        </p:tav>
                                        <p:tav tm="100000">
                                          <p:val>
                                            <p:strVal val="#ppt_w"/>
                                          </p:val>
                                        </p:tav>
                                      </p:tavLst>
                                    </p:anim>
                                    <p:anim calcmode="lin" valueType="num">
                                      <p:cBhvr>
                                        <p:cTn id="15" dur="1000" fill="hold"/>
                                        <p:tgtEl>
                                          <p:spTgt spid="38915">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389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38915" name="Rectangle 3"/>
          <p:cNvSpPr>
            <a:spLocks noGrp="1" noChangeArrowheads="1"/>
          </p:cNvSpPr>
          <p:nvPr>
            <p:ph type="body" idx="4294967295"/>
          </p:nvPr>
        </p:nvSpPr>
        <p:spPr>
          <a:xfrm>
            <a:off x="1724408" y="673265"/>
            <a:ext cx="8460115" cy="3299645"/>
          </a:xfrm>
        </p:spPr>
        <p:txBody>
          <a:bodyPr/>
          <a:lstStyle/>
          <a:p>
            <a:pPr algn="ctr" eaLnBrk="1" hangingPunct="1">
              <a:lnSpc>
                <a:spcPct val="80000"/>
              </a:lnSpc>
              <a:buFontTx/>
              <a:buNone/>
            </a:pPr>
            <a:r>
              <a:rPr lang="tr-TR" sz="2800" dirty="0"/>
              <a:t>    </a:t>
            </a:r>
            <a:endParaRPr lang="tr-TR" sz="2800" dirty="0" smtClean="0"/>
          </a:p>
          <a:p>
            <a:pPr algn="ctr" eaLnBrk="1" hangingPunct="1">
              <a:lnSpc>
                <a:spcPct val="80000"/>
              </a:lnSpc>
              <a:buFontTx/>
              <a:buNone/>
            </a:pPr>
            <a:endParaRPr lang="tr-TR" sz="2800" b="1" dirty="0" smtClean="0">
              <a:solidFill>
                <a:srgbClr val="0000CC"/>
              </a:solidFill>
            </a:endParaRPr>
          </a:p>
          <a:p>
            <a:pPr algn="ctr" eaLnBrk="1" hangingPunct="1">
              <a:lnSpc>
                <a:spcPct val="80000"/>
              </a:lnSpc>
              <a:buFontTx/>
              <a:buNone/>
            </a:pPr>
            <a:r>
              <a:rPr lang="tr-TR" sz="4000" b="1" dirty="0" smtClean="0">
                <a:solidFill>
                  <a:srgbClr val="0000CC"/>
                </a:solidFill>
              </a:rPr>
              <a:t>Cevap 4: </a:t>
            </a:r>
            <a:r>
              <a:rPr lang="tr-TR" sz="4000" b="1" dirty="0" err="1" smtClean="0">
                <a:solidFill>
                  <a:srgbClr val="0000CC"/>
                </a:solidFill>
              </a:rPr>
              <a:t>Kur’an</a:t>
            </a:r>
            <a:r>
              <a:rPr lang="tr-TR" sz="4000" b="1" dirty="0" smtClean="0">
                <a:solidFill>
                  <a:srgbClr val="0000CC"/>
                </a:solidFill>
              </a:rPr>
              <a:t>-ı Kerim iyiye güzele yöneltir. </a:t>
            </a:r>
            <a:endParaRPr lang="tr-TR" sz="4000" b="1" dirty="0">
              <a:solidFill>
                <a:srgbClr val="0000CC"/>
              </a:solidFill>
            </a:endParaRPr>
          </a:p>
        </p:txBody>
      </p:sp>
    </p:spTree>
    <p:custDataLst>
      <p:tags r:id="rId1"/>
    </p:custDataLst>
    <p:extLst>
      <p:ext uri="{BB962C8B-B14F-4D97-AF65-F5344CB8AC3E}">
        <p14:creationId xmlns="" xmlns:p14="http://schemas.microsoft.com/office/powerpoint/2010/main" val="1900457398"/>
      </p:ext>
    </p:extLst>
  </p:cSld>
  <p:clrMapOvr>
    <a:masterClrMapping/>
  </p:clrMapOvr>
  <mc:AlternateContent xmlns:mc="http://schemas.openxmlformats.org/markup-compatibility/2006">
    <mc:Choice xmlns="" xmlns:p14="http://schemas.microsoft.com/office/powerpoint/2010/main" Requires="p14">
      <p:transition p14:dur="0" advTm="23050"/>
    </mc:Choice>
    <mc:Fallback>
      <p:transition advTm="2305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 calcmode="lin" valueType="num">
                                      <p:cBhvr>
                                        <p:cTn id="7" dur="1000" fill="hold"/>
                                        <p:tgtEl>
                                          <p:spTgt spid="38915">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8915">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891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38915">
                                            <p:txEl>
                                              <p:pRg st="2" end="2"/>
                                            </p:txEl>
                                          </p:spTgt>
                                        </p:tgtEl>
                                        <p:attrNameLst>
                                          <p:attrName>style.visibility</p:attrName>
                                        </p:attrNameLst>
                                      </p:cBhvr>
                                      <p:to>
                                        <p:strVal val="visible"/>
                                      </p:to>
                                    </p:set>
                                    <p:anim calcmode="lin" valueType="num">
                                      <p:cBhvr>
                                        <p:cTn id="14" dur="1000" fill="hold"/>
                                        <p:tgtEl>
                                          <p:spTgt spid="38915">
                                            <p:txEl>
                                              <p:pRg st="2" end="2"/>
                                            </p:txEl>
                                          </p:spTgt>
                                        </p:tgtEl>
                                        <p:attrNameLst>
                                          <p:attrName>ppt_w</p:attrName>
                                        </p:attrNameLst>
                                      </p:cBhvr>
                                      <p:tavLst>
                                        <p:tav tm="0">
                                          <p:val>
                                            <p:strVal val="#ppt_w*0.70"/>
                                          </p:val>
                                        </p:tav>
                                        <p:tav tm="100000">
                                          <p:val>
                                            <p:strVal val="#ppt_w"/>
                                          </p:val>
                                        </p:tav>
                                      </p:tavLst>
                                    </p:anim>
                                    <p:anim calcmode="lin" valueType="num">
                                      <p:cBhvr>
                                        <p:cTn id="15" dur="1000" fill="hold"/>
                                        <p:tgtEl>
                                          <p:spTgt spid="38915">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389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38915" name="Rectangle 3"/>
          <p:cNvSpPr>
            <a:spLocks noGrp="1" noChangeArrowheads="1"/>
          </p:cNvSpPr>
          <p:nvPr>
            <p:ph type="body" idx="4294967295"/>
          </p:nvPr>
        </p:nvSpPr>
        <p:spPr>
          <a:xfrm>
            <a:off x="1724408" y="673265"/>
            <a:ext cx="8460115" cy="3299645"/>
          </a:xfrm>
        </p:spPr>
        <p:txBody>
          <a:bodyPr/>
          <a:lstStyle/>
          <a:p>
            <a:pPr algn="ctr" eaLnBrk="1" hangingPunct="1">
              <a:lnSpc>
                <a:spcPct val="80000"/>
              </a:lnSpc>
              <a:buFontTx/>
              <a:buNone/>
            </a:pPr>
            <a:r>
              <a:rPr lang="tr-TR" sz="2800" dirty="0"/>
              <a:t>    </a:t>
            </a:r>
            <a:endParaRPr lang="tr-TR" sz="2800" dirty="0" smtClean="0"/>
          </a:p>
          <a:p>
            <a:pPr algn="ctr" eaLnBrk="1" hangingPunct="1">
              <a:lnSpc>
                <a:spcPct val="80000"/>
              </a:lnSpc>
              <a:buFontTx/>
              <a:buNone/>
            </a:pPr>
            <a:endParaRPr lang="tr-TR" sz="2800" b="1" dirty="0" smtClean="0">
              <a:solidFill>
                <a:srgbClr val="0000CC"/>
              </a:solidFill>
            </a:endParaRPr>
          </a:p>
          <a:p>
            <a:pPr algn="ctr" eaLnBrk="1" hangingPunct="1">
              <a:lnSpc>
                <a:spcPct val="80000"/>
              </a:lnSpc>
              <a:buFontTx/>
              <a:buNone/>
            </a:pPr>
            <a:r>
              <a:rPr lang="tr-TR" sz="2800" b="1" dirty="0" smtClean="0">
                <a:solidFill>
                  <a:srgbClr val="0000CC"/>
                </a:solidFill>
              </a:rPr>
              <a:t>     </a:t>
            </a:r>
            <a:r>
              <a:rPr lang="tr-TR" sz="4000" b="1" dirty="0" smtClean="0">
                <a:solidFill>
                  <a:srgbClr val="0000CC"/>
                </a:solidFill>
              </a:rPr>
              <a:t>Soru 5: </a:t>
            </a:r>
            <a:r>
              <a:rPr lang="tr-TR" sz="4000" b="1" dirty="0" err="1" smtClean="0">
                <a:solidFill>
                  <a:srgbClr val="0000CC"/>
                </a:solidFill>
              </a:rPr>
              <a:t>Kur’an</a:t>
            </a:r>
            <a:r>
              <a:rPr lang="tr-TR" sz="4000" b="1" dirty="0" smtClean="0">
                <a:solidFill>
                  <a:srgbClr val="0000CC"/>
                </a:solidFill>
              </a:rPr>
              <a:t>-ı Kerim’de evrenle ve yaratılışla ilgili ayetlerde verilmek istenen mesaj nedir?</a:t>
            </a:r>
            <a:endParaRPr lang="tr-TR" sz="4000" b="1" dirty="0">
              <a:solidFill>
                <a:srgbClr val="0000CC"/>
              </a:solidFill>
            </a:endParaRPr>
          </a:p>
        </p:txBody>
      </p:sp>
    </p:spTree>
    <p:custDataLst>
      <p:tags r:id="rId1"/>
    </p:custDataLst>
    <p:extLst>
      <p:ext uri="{BB962C8B-B14F-4D97-AF65-F5344CB8AC3E}">
        <p14:creationId xmlns="" xmlns:p14="http://schemas.microsoft.com/office/powerpoint/2010/main" val="1900457398"/>
      </p:ext>
    </p:extLst>
  </p:cSld>
  <p:clrMapOvr>
    <a:masterClrMapping/>
  </p:clrMapOvr>
  <mc:AlternateContent xmlns:mc="http://schemas.openxmlformats.org/markup-compatibility/2006">
    <mc:Choice xmlns="" xmlns:p14="http://schemas.microsoft.com/office/powerpoint/2010/main" Requires="p14">
      <p:transition p14:dur="0" advTm="23050"/>
    </mc:Choice>
    <mc:Fallback>
      <p:transition advTm="2305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 calcmode="lin" valueType="num">
                                      <p:cBhvr>
                                        <p:cTn id="7" dur="1000" fill="hold"/>
                                        <p:tgtEl>
                                          <p:spTgt spid="38915">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8915">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891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38915">
                                            <p:txEl>
                                              <p:pRg st="2" end="2"/>
                                            </p:txEl>
                                          </p:spTgt>
                                        </p:tgtEl>
                                        <p:attrNameLst>
                                          <p:attrName>style.visibility</p:attrName>
                                        </p:attrNameLst>
                                      </p:cBhvr>
                                      <p:to>
                                        <p:strVal val="visible"/>
                                      </p:to>
                                    </p:set>
                                    <p:anim calcmode="lin" valueType="num">
                                      <p:cBhvr>
                                        <p:cTn id="14" dur="1000" fill="hold"/>
                                        <p:tgtEl>
                                          <p:spTgt spid="38915">
                                            <p:txEl>
                                              <p:pRg st="2" end="2"/>
                                            </p:txEl>
                                          </p:spTgt>
                                        </p:tgtEl>
                                        <p:attrNameLst>
                                          <p:attrName>ppt_w</p:attrName>
                                        </p:attrNameLst>
                                      </p:cBhvr>
                                      <p:tavLst>
                                        <p:tav tm="0">
                                          <p:val>
                                            <p:strVal val="#ppt_w*0.70"/>
                                          </p:val>
                                        </p:tav>
                                        <p:tav tm="100000">
                                          <p:val>
                                            <p:strVal val="#ppt_w"/>
                                          </p:val>
                                        </p:tav>
                                      </p:tavLst>
                                    </p:anim>
                                    <p:anim calcmode="lin" valueType="num">
                                      <p:cBhvr>
                                        <p:cTn id="15" dur="1000" fill="hold"/>
                                        <p:tgtEl>
                                          <p:spTgt spid="38915">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389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38915" name="Rectangle 3"/>
          <p:cNvSpPr>
            <a:spLocks noGrp="1" noChangeArrowheads="1"/>
          </p:cNvSpPr>
          <p:nvPr>
            <p:ph type="body" idx="4294967295"/>
          </p:nvPr>
        </p:nvSpPr>
        <p:spPr>
          <a:xfrm>
            <a:off x="1724408" y="673265"/>
            <a:ext cx="8638792" cy="3814652"/>
          </a:xfrm>
        </p:spPr>
        <p:txBody>
          <a:bodyPr/>
          <a:lstStyle/>
          <a:p>
            <a:pPr algn="ctr" eaLnBrk="1" hangingPunct="1">
              <a:lnSpc>
                <a:spcPct val="80000"/>
              </a:lnSpc>
              <a:buFontTx/>
              <a:buNone/>
            </a:pPr>
            <a:r>
              <a:rPr lang="tr-TR" sz="2800" dirty="0"/>
              <a:t>    </a:t>
            </a:r>
            <a:endParaRPr lang="tr-TR" sz="2800" dirty="0" smtClean="0"/>
          </a:p>
          <a:p>
            <a:pPr algn="ctr" eaLnBrk="1" hangingPunct="1">
              <a:lnSpc>
                <a:spcPct val="80000"/>
              </a:lnSpc>
              <a:buFontTx/>
              <a:buNone/>
            </a:pPr>
            <a:endParaRPr lang="tr-TR" sz="2800" b="1" dirty="0" smtClean="0">
              <a:solidFill>
                <a:srgbClr val="0000CC"/>
              </a:solidFill>
            </a:endParaRPr>
          </a:p>
          <a:p>
            <a:pPr algn="ctr" eaLnBrk="1" hangingPunct="1">
              <a:lnSpc>
                <a:spcPct val="80000"/>
              </a:lnSpc>
              <a:buFontTx/>
              <a:buNone/>
            </a:pPr>
            <a:r>
              <a:rPr lang="tr-TR" sz="2800" b="1" dirty="0" smtClean="0">
                <a:solidFill>
                  <a:srgbClr val="0000CC"/>
                </a:solidFill>
              </a:rPr>
              <a:t>    </a:t>
            </a:r>
            <a:r>
              <a:rPr lang="tr-TR" sz="4000" b="1" dirty="0" smtClean="0">
                <a:solidFill>
                  <a:srgbClr val="0000CC"/>
                </a:solidFill>
              </a:rPr>
              <a:t>Cevap 5: </a:t>
            </a:r>
            <a:r>
              <a:rPr lang="tr-TR" sz="4000" b="1" dirty="0" err="1" smtClean="0">
                <a:solidFill>
                  <a:srgbClr val="0000CC"/>
                </a:solidFill>
              </a:rPr>
              <a:t>Kur’an</a:t>
            </a:r>
            <a:r>
              <a:rPr lang="tr-TR" sz="4000" b="1" dirty="0" smtClean="0">
                <a:solidFill>
                  <a:srgbClr val="0000CC"/>
                </a:solidFill>
              </a:rPr>
              <a:t>-ı Kerim’de evrenin yaratılışına ilişkin ipuçları verilmiş, insanların inceleyerek ve öğrenerek inanç sahibi olması istenmiştir. </a:t>
            </a:r>
            <a:endParaRPr lang="tr-TR" sz="4000" b="1" dirty="0">
              <a:solidFill>
                <a:srgbClr val="0000CC"/>
              </a:solidFill>
            </a:endParaRPr>
          </a:p>
        </p:txBody>
      </p:sp>
    </p:spTree>
    <p:custDataLst>
      <p:tags r:id="rId1"/>
    </p:custDataLst>
    <p:extLst>
      <p:ext uri="{BB962C8B-B14F-4D97-AF65-F5344CB8AC3E}">
        <p14:creationId xmlns="" xmlns:p14="http://schemas.microsoft.com/office/powerpoint/2010/main" val="1900457398"/>
      </p:ext>
    </p:extLst>
  </p:cSld>
  <p:clrMapOvr>
    <a:masterClrMapping/>
  </p:clrMapOvr>
  <mc:AlternateContent xmlns:mc="http://schemas.openxmlformats.org/markup-compatibility/2006">
    <mc:Choice xmlns="" xmlns:p14="http://schemas.microsoft.com/office/powerpoint/2010/main" Requires="p14">
      <p:transition p14:dur="0" advTm="23050"/>
    </mc:Choice>
    <mc:Fallback>
      <p:transition advTm="2305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 calcmode="lin" valueType="num">
                                      <p:cBhvr>
                                        <p:cTn id="7" dur="1000" fill="hold"/>
                                        <p:tgtEl>
                                          <p:spTgt spid="38915">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8915">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891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38915">
                                            <p:txEl>
                                              <p:pRg st="2" end="2"/>
                                            </p:txEl>
                                          </p:spTgt>
                                        </p:tgtEl>
                                        <p:attrNameLst>
                                          <p:attrName>style.visibility</p:attrName>
                                        </p:attrNameLst>
                                      </p:cBhvr>
                                      <p:to>
                                        <p:strVal val="visible"/>
                                      </p:to>
                                    </p:set>
                                    <p:anim calcmode="lin" valueType="num">
                                      <p:cBhvr>
                                        <p:cTn id="14" dur="1000" fill="hold"/>
                                        <p:tgtEl>
                                          <p:spTgt spid="38915">
                                            <p:txEl>
                                              <p:pRg st="2" end="2"/>
                                            </p:txEl>
                                          </p:spTgt>
                                        </p:tgtEl>
                                        <p:attrNameLst>
                                          <p:attrName>ppt_w</p:attrName>
                                        </p:attrNameLst>
                                      </p:cBhvr>
                                      <p:tavLst>
                                        <p:tav tm="0">
                                          <p:val>
                                            <p:strVal val="#ppt_w*0.70"/>
                                          </p:val>
                                        </p:tav>
                                        <p:tav tm="100000">
                                          <p:val>
                                            <p:strVal val="#ppt_w"/>
                                          </p:val>
                                        </p:tav>
                                      </p:tavLst>
                                    </p:anim>
                                    <p:anim calcmode="lin" valueType="num">
                                      <p:cBhvr>
                                        <p:cTn id="15" dur="1000" fill="hold"/>
                                        <p:tgtEl>
                                          <p:spTgt spid="38915">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389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44033" name="Rectangle 1"/>
          <p:cNvSpPr>
            <a:spLocks noChangeArrowheads="1"/>
          </p:cNvSpPr>
          <p:nvPr/>
        </p:nvSpPr>
        <p:spPr bwMode="auto">
          <a:xfrm>
            <a:off x="1524000" y="1"/>
            <a:ext cx="9144000" cy="2062103"/>
          </a:xfrm>
          <a:prstGeom prst="rect">
            <a:avLst/>
          </a:prstGeom>
          <a:noFill/>
          <a:ln w="9525">
            <a:noFill/>
            <a:miter lim="800000"/>
            <a:headEnd/>
            <a:tailEnd/>
          </a:ln>
          <a:effectLst/>
        </p:spPr>
        <p:txBody>
          <a:bodyPr anchor="ctr">
            <a:spAutoFit/>
          </a:bodyPr>
          <a:lstStyle/>
          <a:p>
            <a:pPr fontAlgn="base">
              <a:spcBef>
                <a:spcPct val="0"/>
              </a:spcBef>
              <a:spcAft>
                <a:spcPct val="0"/>
              </a:spcAft>
              <a:defRPr/>
            </a:pPr>
            <a:endParaRPr lang="tr-TR" sz="2200" b="1" dirty="0">
              <a:solidFill>
                <a:srgbClr val="000000"/>
              </a:solidFill>
              <a:latin typeface="Monotype Corsiva" pitchFamily="66" charset="0"/>
              <a:ea typeface="Times New Roman" pitchFamily="18" charset="0"/>
              <a:cs typeface="Arial" panose="020B0604020202020204" pitchFamily="34" charset="0"/>
            </a:endParaRPr>
          </a:p>
          <a:p>
            <a:pPr lvl="7">
              <a:defRPr/>
            </a:pPr>
            <a:r>
              <a:rPr lang="tr-TR" sz="2200" dirty="0">
                <a:solidFill>
                  <a:srgbClr val="000000"/>
                </a:solidFill>
                <a:latin typeface="Monotype Corsiva" pitchFamily="66" charset="0"/>
                <a:ea typeface="Times New Roman" pitchFamily="18" charset="0"/>
                <a:cs typeface="Arial" panose="020B0604020202020204" pitchFamily="34" charset="0"/>
              </a:rPr>
              <a:t/>
            </a:r>
            <a:br>
              <a:rPr lang="tr-TR" sz="2200" dirty="0">
                <a:solidFill>
                  <a:srgbClr val="000000"/>
                </a:solidFill>
                <a:latin typeface="Monotype Corsiva" pitchFamily="66" charset="0"/>
                <a:ea typeface="Times New Roman" pitchFamily="18" charset="0"/>
                <a:cs typeface="Arial" panose="020B0604020202020204" pitchFamily="34" charset="0"/>
              </a:rPr>
            </a:br>
            <a:r>
              <a:rPr lang="tr-TR" sz="2200" dirty="0">
                <a:solidFill>
                  <a:srgbClr val="000000"/>
                </a:solidFill>
                <a:latin typeface="Monotype Corsiva" pitchFamily="66" charset="0"/>
                <a:ea typeface="Times New Roman" pitchFamily="18" charset="0"/>
                <a:cs typeface="Arial" panose="020B0604020202020204" pitchFamily="34" charset="0"/>
              </a:rPr>
              <a:t/>
            </a:r>
            <a:br>
              <a:rPr lang="tr-TR" sz="2200" dirty="0">
                <a:solidFill>
                  <a:srgbClr val="000000"/>
                </a:solidFill>
                <a:latin typeface="Monotype Corsiva" pitchFamily="66" charset="0"/>
                <a:ea typeface="Times New Roman" pitchFamily="18" charset="0"/>
                <a:cs typeface="Arial" panose="020B0604020202020204" pitchFamily="34" charset="0"/>
              </a:rPr>
            </a:br>
            <a:r>
              <a:rPr lang="tr-TR" sz="2200" dirty="0">
                <a:solidFill>
                  <a:srgbClr val="000000"/>
                </a:solidFill>
                <a:latin typeface="Monotype Corsiva" pitchFamily="66" charset="0"/>
                <a:ea typeface="Times New Roman" pitchFamily="18" charset="0"/>
                <a:cs typeface="Arial" panose="020B0604020202020204" pitchFamily="34" charset="0"/>
              </a:rPr>
              <a:t/>
            </a:r>
            <a:br>
              <a:rPr lang="tr-TR" sz="2200" dirty="0">
                <a:solidFill>
                  <a:srgbClr val="000000"/>
                </a:solidFill>
                <a:latin typeface="Monotype Corsiva" pitchFamily="66" charset="0"/>
                <a:ea typeface="Times New Roman" pitchFamily="18" charset="0"/>
                <a:cs typeface="Arial" panose="020B0604020202020204" pitchFamily="34" charset="0"/>
              </a:rPr>
            </a:br>
            <a:r>
              <a:rPr lang="tr-TR" sz="2200" dirty="0">
                <a:solidFill>
                  <a:srgbClr val="000000"/>
                </a:solidFill>
                <a:latin typeface="Monotype Corsiva" pitchFamily="66" charset="0"/>
                <a:ea typeface="Times New Roman" pitchFamily="18" charset="0"/>
                <a:cs typeface="Arial" panose="020B0604020202020204" pitchFamily="34" charset="0"/>
              </a:rPr>
              <a:t/>
            </a:r>
            <a:br>
              <a:rPr lang="tr-TR" sz="2200" dirty="0">
                <a:solidFill>
                  <a:srgbClr val="000000"/>
                </a:solidFill>
                <a:latin typeface="Monotype Corsiva" pitchFamily="66" charset="0"/>
                <a:ea typeface="Times New Roman" pitchFamily="18" charset="0"/>
                <a:cs typeface="Arial" panose="020B0604020202020204" pitchFamily="34" charset="0"/>
              </a:rPr>
            </a:br>
            <a:endParaRPr lang="tr-TR" dirty="0">
              <a:solidFill>
                <a:srgbClr val="000000"/>
              </a:solidFill>
            </a:endParaRPr>
          </a:p>
        </p:txBody>
      </p:sp>
      <p:pic>
        <p:nvPicPr>
          <p:cNvPr id="3" name="Picture 5" descr="Slayt24"/>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187669" y="714376"/>
            <a:ext cx="3228756" cy="258377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orthographicFront"/>
            <a:lightRig rig="threePt" dir="t"/>
          </a:scene3d>
          <a:sp3d>
            <a:bevelT/>
          </a:sp3d>
          <a:extLst>
            <a:ext uri="{91240B29-F687-4F45-9708-019B960494DF}">
              <a14:hiddenLine xmlns="" xmlns:a14="http://schemas.microsoft.com/office/drawing/2010/main" w="9525">
                <a:solidFill>
                  <a:srgbClr val="000000"/>
                </a:solidFill>
                <a:miter lim="800000"/>
                <a:headEnd/>
                <a:tailEnd/>
              </a14:hiddenLine>
            </a:ext>
          </a:extLst>
        </p:spPr>
      </p:pic>
      <p:sp>
        <p:nvSpPr>
          <p:cNvPr id="27652" name="3 Metin kutusu"/>
          <p:cNvSpPr txBox="1">
            <a:spLocks noChangeArrowheads="1"/>
          </p:cNvSpPr>
          <p:nvPr/>
        </p:nvSpPr>
        <p:spPr bwMode="auto">
          <a:xfrm>
            <a:off x="2095501" y="3714750"/>
            <a:ext cx="2943225" cy="1816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tr-TR" sz="2800" dirty="0">
                <a:solidFill>
                  <a:srgbClr val="000000"/>
                </a:solidFill>
                <a:latin typeface="Monotype Corsiva" panose="03010101010201010101" pitchFamily="66" charset="0"/>
                <a:ea typeface="Times New Roman" panose="02020603050405020304" pitchFamily="18" charset="0"/>
                <a:cs typeface="Arial" panose="020B0604020202020204" pitchFamily="34" charset="0"/>
              </a:rPr>
              <a:t>Cebrail yüce melek</a:t>
            </a:r>
            <a:br>
              <a:rPr lang="tr-TR" sz="2800" dirty="0">
                <a:solidFill>
                  <a:srgbClr val="000000"/>
                </a:solidFill>
                <a:latin typeface="Monotype Corsiva" panose="03010101010201010101" pitchFamily="66" charset="0"/>
                <a:ea typeface="Times New Roman" panose="02020603050405020304" pitchFamily="18" charset="0"/>
                <a:cs typeface="Arial" panose="020B0604020202020204" pitchFamily="34" charset="0"/>
              </a:rPr>
            </a:br>
            <a:r>
              <a:rPr lang="tr-TR" sz="2800" dirty="0">
                <a:solidFill>
                  <a:srgbClr val="000000"/>
                </a:solidFill>
                <a:latin typeface="Monotype Corsiva" panose="03010101010201010101" pitchFamily="66" charset="0"/>
                <a:ea typeface="Times New Roman" panose="02020603050405020304" pitchFamily="18" charset="0"/>
                <a:cs typeface="Arial" panose="020B0604020202020204" pitchFamily="34" charset="0"/>
              </a:rPr>
              <a:t>Hak yanından gelerek</a:t>
            </a:r>
            <a:br>
              <a:rPr lang="tr-TR" sz="2800" dirty="0">
                <a:solidFill>
                  <a:srgbClr val="000000"/>
                </a:solidFill>
                <a:latin typeface="Monotype Corsiva" panose="03010101010201010101" pitchFamily="66" charset="0"/>
                <a:ea typeface="Times New Roman" panose="02020603050405020304" pitchFamily="18" charset="0"/>
                <a:cs typeface="Arial" panose="020B0604020202020204" pitchFamily="34" charset="0"/>
              </a:rPr>
            </a:br>
            <a:r>
              <a:rPr lang="tr-TR" sz="2800" dirty="0">
                <a:solidFill>
                  <a:srgbClr val="000000"/>
                </a:solidFill>
                <a:latin typeface="Monotype Corsiva" panose="03010101010201010101" pitchFamily="66" charset="0"/>
                <a:ea typeface="Times New Roman" panose="02020603050405020304" pitchFamily="18" charset="0"/>
                <a:cs typeface="Arial" panose="020B0604020202020204" pitchFamily="34" charset="0"/>
              </a:rPr>
              <a:t>İndirmiş bu kitabı,</a:t>
            </a:r>
            <a:br>
              <a:rPr lang="tr-TR" sz="2800" dirty="0">
                <a:solidFill>
                  <a:srgbClr val="000000"/>
                </a:solidFill>
                <a:latin typeface="Monotype Corsiva" panose="03010101010201010101" pitchFamily="66" charset="0"/>
                <a:ea typeface="Times New Roman" panose="02020603050405020304" pitchFamily="18" charset="0"/>
                <a:cs typeface="Arial" panose="020B0604020202020204" pitchFamily="34" charset="0"/>
              </a:rPr>
            </a:br>
            <a:r>
              <a:rPr lang="tr-TR" sz="2800" dirty="0">
                <a:solidFill>
                  <a:srgbClr val="000000"/>
                </a:solidFill>
                <a:latin typeface="Monotype Corsiva" panose="03010101010201010101" pitchFamily="66" charset="0"/>
                <a:ea typeface="Times New Roman" panose="02020603050405020304" pitchFamily="18" charset="0"/>
                <a:cs typeface="Arial" panose="020B0604020202020204" pitchFamily="34" charset="0"/>
              </a:rPr>
              <a:t>Bu en büyük kitabı</a:t>
            </a:r>
            <a:endParaRPr lang="tr-TR" sz="2800" dirty="0">
              <a:solidFill>
                <a:srgbClr val="000000"/>
              </a:solidFill>
              <a:ea typeface="Times New Roman" panose="02020603050405020304" pitchFamily="18" charset="0"/>
              <a:cs typeface="Arial" panose="020B0604020202020204" pitchFamily="34" charset="0"/>
            </a:endParaRPr>
          </a:p>
        </p:txBody>
      </p:sp>
      <p:sp>
        <p:nvSpPr>
          <p:cNvPr id="27653" name="4 Metin kutusu"/>
          <p:cNvSpPr txBox="1">
            <a:spLocks noChangeArrowheads="1"/>
          </p:cNvSpPr>
          <p:nvPr/>
        </p:nvSpPr>
        <p:spPr bwMode="auto">
          <a:xfrm>
            <a:off x="4595813" y="428626"/>
            <a:ext cx="2959100" cy="2246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tr-TR" sz="2800" b="1">
                <a:solidFill>
                  <a:srgbClr val="000000"/>
                </a:solidFill>
                <a:latin typeface="Monotype Corsiva" panose="03010101010201010101" pitchFamily="66" charset="0"/>
                <a:ea typeface="Times New Roman" panose="02020603050405020304" pitchFamily="18" charset="0"/>
                <a:cs typeface="Arial" panose="020B0604020202020204" pitchFamily="34" charset="0"/>
              </a:rPr>
              <a:t>KURAN</a:t>
            </a:r>
            <a:br>
              <a:rPr lang="tr-TR" sz="2800" b="1">
                <a:solidFill>
                  <a:srgbClr val="000000"/>
                </a:solidFill>
                <a:latin typeface="Monotype Corsiva" panose="03010101010201010101" pitchFamily="66" charset="0"/>
                <a:ea typeface="Times New Roman" panose="02020603050405020304" pitchFamily="18" charset="0"/>
                <a:cs typeface="Arial" panose="020B0604020202020204" pitchFamily="34" charset="0"/>
              </a:rPr>
            </a:br>
            <a:r>
              <a:rPr lang="tr-TR" sz="2800">
                <a:solidFill>
                  <a:srgbClr val="000000"/>
                </a:solidFill>
                <a:latin typeface="Monotype Corsiva" panose="03010101010201010101" pitchFamily="66" charset="0"/>
                <a:ea typeface="Times New Roman" panose="02020603050405020304" pitchFamily="18" charset="0"/>
                <a:cs typeface="Arial" panose="020B0604020202020204" pitchFamily="34" charset="0"/>
              </a:rPr>
              <a:t>Kur'an Allah sözüdür</a:t>
            </a:r>
            <a:br>
              <a:rPr lang="tr-TR" sz="2800">
                <a:solidFill>
                  <a:srgbClr val="000000"/>
                </a:solidFill>
                <a:latin typeface="Monotype Corsiva" panose="03010101010201010101" pitchFamily="66" charset="0"/>
                <a:ea typeface="Times New Roman" panose="02020603050405020304" pitchFamily="18" charset="0"/>
                <a:cs typeface="Arial" panose="020B0604020202020204" pitchFamily="34" charset="0"/>
              </a:rPr>
            </a:br>
            <a:r>
              <a:rPr lang="tr-TR" sz="2800">
                <a:solidFill>
                  <a:srgbClr val="000000"/>
                </a:solidFill>
                <a:latin typeface="Monotype Corsiva" panose="03010101010201010101" pitchFamily="66" charset="0"/>
                <a:ea typeface="Times New Roman" panose="02020603050405020304" pitchFamily="18" charset="0"/>
                <a:cs typeface="Arial" panose="020B0604020202020204" pitchFamily="34" charset="0"/>
              </a:rPr>
              <a:t>Tüm sözlerin özüdür</a:t>
            </a:r>
            <a:br>
              <a:rPr lang="tr-TR" sz="2800">
                <a:solidFill>
                  <a:srgbClr val="000000"/>
                </a:solidFill>
                <a:latin typeface="Monotype Corsiva" panose="03010101010201010101" pitchFamily="66" charset="0"/>
                <a:ea typeface="Times New Roman" panose="02020603050405020304" pitchFamily="18" charset="0"/>
                <a:cs typeface="Arial" panose="020B0604020202020204" pitchFamily="34" charset="0"/>
              </a:rPr>
            </a:br>
            <a:r>
              <a:rPr lang="tr-TR" sz="2800">
                <a:solidFill>
                  <a:srgbClr val="000000"/>
                </a:solidFill>
                <a:latin typeface="Monotype Corsiva" panose="03010101010201010101" pitchFamily="66" charset="0"/>
                <a:ea typeface="Times New Roman" panose="02020603050405020304" pitchFamily="18" charset="0"/>
                <a:cs typeface="Arial" panose="020B0604020202020204" pitchFamily="34" charset="0"/>
              </a:rPr>
              <a:t>En büyük kitap derim</a:t>
            </a:r>
            <a:br>
              <a:rPr lang="tr-TR" sz="2800">
                <a:solidFill>
                  <a:srgbClr val="000000"/>
                </a:solidFill>
                <a:latin typeface="Monotype Corsiva" panose="03010101010201010101" pitchFamily="66" charset="0"/>
                <a:ea typeface="Times New Roman" panose="02020603050405020304" pitchFamily="18" charset="0"/>
                <a:cs typeface="Arial" panose="020B0604020202020204" pitchFamily="34" charset="0"/>
              </a:rPr>
            </a:br>
            <a:r>
              <a:rPr lang="tr-TR" sz="2800">
                <a:solidFill>
                  <a:srgbClr val="000000"/>
                </a:solidFill>
                <a:latin typeface="Monotype Corsiva" panose="03010101010201010101" pitchFamily="66" charset="0"/>
                <a:ea typeface="Times New Roman" panose="02020603050405020304" pitchFamily="18" charset="0"/>
                <a:cs typeface="Arial" panose="020B0604020202020204" pitchFamily="34" charset="0"/>
              </a:rPr>
              <a:t>Okurum ezberlerim</a:t>
            </a:r>
            <a:endParaRPr lang="tr-TR" sz="2800">
              <a:solidFill>
                <a:srgbClr val="000000"/>
              </a:solidFill>
              <a:ea typeface="Times New Roman" panose="02020603050405020304" pitchFamily="18" charset="0"/>
              <a:cs typeface="Arial" panose="020B0604020202020204" pitchFamily="34" charset="0"/>
            </a:endParaRPr>
          </a:p>
        </p:txBody>
      </p:sp>
      <p:sp>
        <p:nvSpPr>
          <p:cNvPr id="27654" name="6 Metin kutusu"/>
          <p:cNvSpPr txBox="1">
            <a:spLocks noChangeArrowheads="1"/>
          </p:cNvSpPr>
          <p:nvPr/>
        </p:nvSpPr>
        <p:spPr bwMode="auto">
          <a:xfrm>
            <a:off x="7310438" y="3857626"/>
            <a:ext cx="3224212" cy="2246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tr-TR" sz="2800">
                <a:solidFill>
                  <a:srgbClr val="000000"/>
                </a:solidFill>
                <a:latin typeface="Monotype Corsiva" panose="03010101010201010101" pitchFamily="66" charset="0"/>
                <a:ea typeface="Times New Roman" panose="02020603050405020304" pitchFamily="18" charset="0"/>
                <a:cs typeface="Arial" panose="020B0604020202020204" pitchFamily="34" charset="0"/>
              </a:rPr>
              <a:t>İbadettir okumak,</a:t>
            </a:r>
            <a:br>
              <a:rPr lang="tr-TR" sz="2800">
                <a:solidFill>
                  <a:srgbClr val="000000"/>
                </a:solidFill>
                <a:latin typeface="Monotype Corsiva" panose="03010101010201010101" pitchFamily="66" charset="0"/>
                <a:ea typeface="Times New Roman" panose="02020603050405020304" pitchFamily="18" charset="0"/>
                <a:cs typeface="Arial" panose="020B0604020202020204" pitchFamily="34" charset="0"/>
              </a:rPr>
            </a:br>
            <a:r>
              <a:rPr lang="tr-TR" sz="2800">
                <a:solidFill>
                  <a:srgbClr val="000000"/>
                </a:solidFill>
                <a:latin typeface="Monotype Corsiva" panose="03010101010201010101" pitchFamily="66" charset="0"/>
                <a:ea typeface="Times New Roman" panose="02020603050405020304" pitchFamily="18" charset="0"/>
                <a:cs typeface="Arial" panose="020B0604020202020204" pitchFamily="34" charset="0"/>
              </a:rPr>
              <a:t>Okumak ve anlamak</a:t>
            </a:r>
            <a:br>
              <a:rPr lang="tr-TR" sz="2800">
                <a:solidFill>
                  <a:srgbClr val="000000"/>
                </a:solidFill>
                <a:latin typeface="Monotype Corsiva" panose="03010101010201010101" pitchFamily="66" charset="0"/>
                <a:ea typeface="Times New Roman" panose="02020603050405020304" pitchFamily="18" charset="0"/>
                <a:cs typeface="Arial" panose="020B0604020202020204" pitchFamily="34" charset="0"/>
              </a:rPr>
            </a:br>
            <a:r>
              <a:rPr lang="tr-TR" sz="2800">
                <a:solidFill>
                  <a:srgbClr val="000000"/>
                </a:solidFill>
                <a:latin typeface="Monotype Corsiva" panose="03010101010201010101" pitchFamily="66" charset="0"/>
                <a:ea typeface="Times New Roman" panose="02020603050405020304" pitchFamily="18" charset="0"/>
                <a:cs typeface="Arial" panose="020B0604020202020204" pitchFamily="34" charset="0"/>
              </a:rPr>
              <a:t>Şükür elimde duran,</a:t>
            </a:r>
            <a:br>
              <a:rPr lang="tr-TR" sz="2800">
                <a:solidFill>
                  <a:srgbClr val="000000"/>
                </a:solidFill>
                <a:latin typeface="Monotype Corsiva" panose="03010101010201010101" pitchFamily="66" charset="0"/>
                <a:ea typeface="Times New Roman" panose="02020603050405020304" pitchFamily="18" charset="0"/>
                <a:cs typeface="Arial" panose="020B0604020202020204" pitchFamily="34" charset="0"/>
              </a:rPr>
            </a:br>
            <a:r>
              <a:rPr lang="tr-TR" sz="2800">
                <a:solidFill>
                  <a:srgbClr val="000000"/>
                </a:solidFill>
                <a:latin typeface="Monotype Corsiva" panose="03010101010201010101" pitchFamily="66" charset="0"/>
                <a:ea typeface="Times New Roman" panose="02020603050405020304" pitchFamily="18" charset="0"/>
                <a:cs typeface="Arial" panose="020B0604020202020204" pitchFamily="34" charset="0"/>
              </a:rPr>
              <a:t>En büyük kitap Kur'an </a:t>
            </a:r>
            <a:br>
              <a:rPr lang="tr-TR" sz="2800">
                <a:solidFill>
                  <a:srgbClr val="000000"/>
                </a:solidFill>
                <a:latin typeface="Monotype Corsiva" panose="03010101010201010101" pitchFamily="66" charset="0"/>
                <a:ea typeface="Times New Roman" panose="02020603050405020304" pitchFamily="18" charset="0"/>
                <a:cs typeface="Arial" panose="020B0604020202020204" pitchFamily="34" charset="0"/>
              </a:rPr>
            </a:br>
            <a:r>
              <a:rPr lang="tr-TR" sz="2800" b="1">
                <a:solidFill>
                  <a:srgbClr val="999999"/>
                </a:solidFill>
                <a:latin typeface="Monotype Corsiva" panose="03010101010201010101" pitchFamily="66" charset="0"/>
                <a:ea typeface="Times New Roman" panose="02020603050405020304" pitchFamily="18" charset="0"/>
                <a:cs typeface="Arial" panose="020B0604020202020204" pitchFamily="34" charset="0"/>
              </a:rPr>
              <a:t>AHMET EFE</a:t>
            </a:r>
            <a:endParaRPr lang="tr-TR" sz="2800">
              <a:solidFill>
                <a:srgbClr val="000000"/>
              </a:solidFill>
              <a:ea typeface="Times New Roman" panose="02020603050405020304" pitchFamily="18" charset="0"/>
              <a:cs typeface="Arial" panose="020B0604020202020204" pitchFamily="34" charset="0"/>
            </a:endParaRPr>
          </a:p>
        </p:txBody>
      </p:sp>
    </p:spTree>
    <p:custDataLst>
      <p:tags r:id="rId1"/>
    </p:custDataLst>
    <p:extLst>
      <p:ext uri="{BB962C8B-B14F-4D97-AF65-F5344CB8AC3E}">
        <p14:creationId xmlns="" xmlns:p14="http://schemas.microsoft.com/office/powerpoint/2010/main" val="1423735895"/>
      </p:ext>
    </p:extLst>
  </p:cSld>
  <p:clrMapOvr>
    <a:masterClrMapping/>
  </p:clrMapOvr>
  <mc:AlternateContent xmlns:mc="http://schemas.openxmlformats.org/markup-compatibility/2006">
    <mc:Choice xmlns="" xmlns:p14="http://schemas.microsoft.com/office/powerpoint/2010/main" Requires="p14">
      <p:transition p14:dur="0" advTm="20427"/>
    </mc:Choice>
    <mc:Fallback>
      <p:transition advTm="20427"/>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900" decel="100000" fill="hold"/>
                                        <p:tgtEl>
                                          <p:spTgt spid="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43011" name="Rectangle 3"/>
          <p:cNvSpPr>
            <a:spLocks noGrp="1" noChangeArrowheads="1"/>
          </p:cNvSpPr>
          <p:nvPr>
            <p:ph type="body" idx="4294967295"/>
          </p:nvPr>
        </p:nvSpPr>
        <p:spPr>
          <a:xfrm>
            <a:off x="1963893" y="1209908"/>
            <a:ext cx="7834312" cy="4525963"/>
          </a:xfrm>
        </p:spPr>
        <p:txBody>
          <a:bodyPr/>
          <a:lstStyle/>
          <a:p>
            <a:pPr eaLnBrk="1" hangingPunct="1">
              <a:buFontTx/>
              <a:buNone/>
            </a:pPr>
            <a:endParaRPr lang="tr-TR" sz="6000" dirty="0"/>
          </a:p>
          <a:p>
            <a:pPr eaLnBrk="1" hangingPunct="1">
              <a:buFontTx/>
              <a:buNone/>
            </a:pPr>
            <a:r>
              <a:rPr lang="tr-TR" sz="6000" dirty="0"/>
              <a:t>    </a:t>
            </a:r>
            <a:r>
              <a:rPr lang="tr-TR" sz="7200" dirty="0">
                <a:solidFill>
                  <a:srgbClr val="0000CC"/>
                </a:solidFill>
              </a:rPr>
              <a:t>TEŞEKKÜRLER</a:t>
            </a:r>
            <a:br>
              <a:rPr lang="tr-TR" sz="7200" dirty="0">
                <a:solidFill>
                  <a:srgbClr val="0000CC"/>
                </a:solidFill>
              </a:rPr>
            </a:br>
            <a:endParaRPr lang="tr-TR" sz="7200" dirty="0">
              <a:solidFill>
                <a:srgbClr val="0000CC"/>
              </a:solidFill>
            </a:endParaRPr>
          </a:p>
          <a:p>
            <a:pPr eaLnBrk="1" hangingPunct="1">
              <a:buFontTx/>
              <a:buNone/>
            </a:pPr>
            <a:r>
              <a:rPr lang="tr-TR" sz="7200" dirty="0">
                <a:solidFill>
                  <a:srgbClr val="0000CC"/>
                </a:solidFill>
              </a:rPr>
              <a:t>          </a:t>
            </a:r>
            <a:endParaRPr lang="tr-TR" sz="4800" dirty="0">
              <a:solidFill>
                <a:srgbClr val="0000CC"/>
              </a:solidFill>
            </a:endParaRPr>
          </a:p>
        </p:txBody>
      </p:sp>
    </p:spTree>
    <p:custDataLst>
      <p:tags r:id="rId1"/>
    </p:custDataLst>
    <p:extLst>
      <p:ext uri="{BB962C8B-B14F-4D97-AF65-F5344CB8AC3E}">
        <p14:creationId xmlns="" xmlns:p14="http://schemas.microsoft.com/office/powerpoint/2010/main" val="3208351944"/>
      </p:ext>
    </p:extLst>
  </p:cSld>
  <p:clrMapOvr>
    <a:masterClrMapping/>
  </p:clrMapOvr>
  <mc:AlternateContent xmlns:mc="http://schemas.openxmlformats.org/markup-compatibility/2006">
    <mc:Choice xmlns="" xmlns:p14="http://schemas.microsoft.com/office/powerpoint/2010/main" Requires="p14">
      <p:transition p14:dur="0" advTm="8088"/>
    </mc:Choice>
    <mc:Fallback>
      <p:transition advTm="8088"/>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43011">
                                            <p:txEl>
                                              <p:pRg st="1" end="1"/>
                                            </p:txEl>
                                          </p:spTgt>
                                        </p:tgtEl>
                                        <p:attrNameLst>
                                          <p:attrName>style.visibility</p:attrName>
                                        </p:attrNameLst>
                                      </p:cBhvr>
                                      <p:to>
                                        <p:strVal val="visible"/>
                                      </p:to>
                                    </p:set>
                                    <p:anim calcmode="lin" valueType="num">
                                      <p:cBhvr>
                                        <p:cTn id="7" dur="1000" fill="hold"/>
                                        <p:tgtEl>
                                          <p:spTgt spid="43011">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43011">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43011">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43011">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1" presetClass="entr" presetSubtype="0" fill="hold" grpId="0" nodeType="clickEffect">
                                  <p:stCondLst>
                                    <p:cond delay="0"/>
                                  </p:stCondLst>
                                  <p:iterate type="lt">
                                    <p:tmPct val="5000"/>
                                  </p:iterate>
                                  <p:childTnLst>
                                    <p:set>
                                      <p:cBhvr>
                                        <p:cTn id="14" dur="1" fill="hold">
                                          <p:stCondLst>
                                            <p:cond delay="0"/>
                                          </p:stCondLst>
                                        </p:cTn>
                                        <p:tgtEl>
                                          <p:spTgt spid="43011">
                                            <p:txEl>
                                              <p:pRg st="2" end="2"/>
                                            </p:txEl>
                                          </p:spTgt>
                                        </p:tgtEl>
                                        <p:attrNameLst>
                                          <p:attrName>style.visibility</p:attrName>
                                        </p:attrNameLst>
                                      </p:cBhvr>
                                      <p:to>
                                        <p:strVal val="visible"/>
                                      </p:to>
                                    </p:set>
                                    <p:anim calcmode="lin" valueType="num">
                                      <p:cBhvr>
                                        <p:cTn id="15" dur="1000" fill="hold"/>
                                        <p:tgtEl>
                                          <p:spTgt spid="43011">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43011">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43011">
                                            <p:txEl>
                                              <p:pRg st="2" end="2"/>
                                            </p:txEl>
                                          </p:spTgt>
                                        </p:tgtEl>
                                        <p:attrNameLst>
                                          <p:attrName>style.rotation</p:attrName>
                                        </p:attrNameLst>
                                      </p:cBhvr>
                                      <p:tavLst>
                                        <p:tav tm="0">
                                          <p:val>
                                            <p:fltVal val="90"/>
                                          </p:val>
                                        </p:tav>
                                        <p:tav tm="100000">
                                          <p:val>
                                            <p:fltVal val="0"/>
                                          </p:val>
                                        </p:tav>
                                      </p:tavLst>
                                    </p:anim>
                                    <p:animEffect transition="in" filter="fade">
                                      <p:cBhvr>
                                        <p:cTn id="18" dur="1000"/>
                                        <p:tgtEl>
                                          <p:spTgt spid="430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16386" name="Rectangle 3"/>
          <p:cNvSpPr>
            <a:spLocks noGrp="1" noChangeArrowheads="1"/>
          </p:cNvSpPr>
          <p:nvPr>
            <p:ph type="body" idx="4294967295"/>
          </p:nvPr>
        </p:nvSpPr>
        <p:spPr>
          <a:xfrm>
            <a:off x="1524000" y="1600201"/>
            <a:ext cx="8229600" cy="4525963"/>
          </a:xfrm>
        </p:spPr>
        <p:txBody>
          <a:bodyPr/>
          <a:lstStyle/>
          <a:p>
            <a:pPr eaLnBrk="1" hangingPunct="1">
              <a:lnSpc>
                <a:spcPct val="90000"/>
              </a:lnSpc>
            </a:pPr>
            <a:endParaRPr lang="tr-TR" smtClean="0"/>
          </a:p>
          <a:p>
            <a:pPr eaLnBrk="1" hangingPunct="1">
              <a:lnSpc>
                <a:spcPct val="90000"/>
              </a:lnSpc>
            </a:pPr>
            <a:endParaRPr lang="tr-TR" smtClean="0"/>
          </a:p>
          <a:p>
            <a:pPr eaLnBrk="1" hangingPunct="1">
              <a:lnSpc>
                <a:spcPct val="90000"/>
              </a:lnSpc>
            </a:pPr>
            <a:endParaRPr lang="tr-TR" smtClean="0"/>
          </a:p>
          <a:p>
            <a:pPr algn="ctr" eaLnBrk="1" hangingPunct="1">
              <a:lnSpc>
                <a:spcPct val="90000"/>
              </a:lnSpc>
              <a:buFontTx/>
              <a:buNone/>
            </a:pPr>
            <a:r>
              <a:rPr lang="tr-TR" sz="3600">
                <a:solidFill>
                  <a:srgbClr val="0066FF"/>
                </a:solidFill>
              </a:rPr>
              <a:t>   </a:t>
            </a:r>
          </a:p>
          <a:p>
            <a:pPr algn="ctr" eaLnBrk="1" hangingPunct="1">
              <a:lnSpc>
                <a:spcPct val="90000"/>
              </a:lnSpc>
              <a:buFontTx/>
              <a:buNone/>
            </a:pPr>
            <a:endParaRPr lang="tr-TR" sz="3600">
              <a:solidFill>
                <a:srgbClr val="0066FF"/>
              </a:solidFill>
            </a:endParaRPr>
          </a:p>
          <a:p>
            <a:pPr algn="ctr" eaLnBrk="1" hangingPunct="1">
              <a:lnSpc>
                <a:spcPct val="90000"/>
              </a:lnSpc>
              <a:buFontTx/>
              <a:buNone/>
            </a:pPr>
            <a:r>
              <a:rPr lang="tr-TR" sz="4000" b="1">
                <a:solidFill>
                  <a:schemeClr val="tx2"/>
                </a:solidFill>
              </a:rPr>
              <a:t>   </a:t>
            </a:r>
          </a:p>
          <a:p>
            <a:pPr algn="ctr" eaLnBrk="1" hangingPunct="1">
              <a:lnSpc>
                <a:spcPct val="90000"/>
              </a:lnSpc>
              <a:buFontTx/>
              <a:buNone/>
            </a:pPr>
            <a:r>
              <a:rPr lang="tr-TR" sz="4000" b="1">
                <a:solidFill>
                  <a:schemeClr val="tx2"/>
                </a:solidFill>
              </a:rPr>
              <a:t> </a:t>
            </a:r>
          </a:p>
        </p:txBody>
      </p:sp>
      <p:pic>
        <p:nvPicPr>
          <p:cNvPr id="4100" name="Picture 4" descr="Resim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432175" y="1341439"/>
            <a:ext cx="5257800" cy="36718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 xmlns:a14="http://schemas.microsoft.com/office/drawing/2010/main" w="9525">
                <a:solidFill>
                  <a:srgbClr val="000000"/>
                </a:solidFill>
                <a:miter lim="800000"/>
                <a:headEnd/>
                <a:tailEnd/>
              </a14:hiddenLine>
            </a:ext>
          </a:extLst>
        </p:spPr>
      </p:pic>
      <p:sp>
        <p:nvSpPr>
          <p:cNvPr id="4101" name="Text Box 5"/>
          <p:cNvSpPr txBox="1">
            <a:spLocks noChangeArrowheads="1"/>
          </p:cNvSpPr>
          <p:nvPr/>
        </p:nvSpPr>
        <p:spPr bwMode="auto">
          <a:xfrm>
            <a:off x="1847851" y="5305425"/>
            <a:ext cx="8137525" cy="15696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50000"/>
              </a:spcBef>
              <a:spcAft>
                <a:spcPct val="0"/>
              </a:spcAft>
              <a:buFontTx/>
              <a:buNone/>
            </a:pPr>
            <a:r>
              <a:rPr lang="tr-TR" sz="2400" b="1">
                <a:solidFill>
                  <a:srgbClr val="FF0000"/>
                </a:solidFill>
                <a:cs typeface="Arial" panose="020B0604020202020204" pitchFamily="34" charset="0"/>
              </a:rPr>
              <a:t>“</a:t>
            </a:r>
            <a:r>
              <a:rPr lang="tr-TR" sz="2400" b="1">
                <a:solidFill>
                  <a:srgbClr val="000000"/>
                </a:solidFill>
                <a:cs typeface="Arial" panose="020B0604020202020204" pitchFamily="34" charset="0"/>
              </a:rPr>
              <a:t>Gerçekten bu Kur'an en doğru yola iletir ve iyi işler yapan müminlere, kendileri için büyük bir ecir olduğunu müjdeler.</a:t>
            </a:r>
            <a:r>
              <a:rPr lang="tr-TR" sz="2400" b="1">
                <a:solidFill>
                  <a:srgbClr val="FF0000"/>
                </a:solidFill>
                <a:cs typeface="Arial" panose="020B0604020202020204" pitchFamily="34" charset="0"/>
              </a:rPr>
              <a:t>” (İsra-9)</a:t>
            </a:r>
          </a:p>
          <a:p>
            <a:pPr algn="ctr" fontAlgn="base">
              <a:spcBef>
                <a:spcPct val="0"/>
              </a:spcBef>
              <a:spcAft>
                <a:spcPct val="0"/>
              </a:spcAft>
              <a:buFontTx/>
              <a:buNone/>
            </a:pPr>
            <a:endParaRPr lang="tr-TR" sz="2400" b="1">
              <a:solidFill>
                <a:srgbClr val="000000"/>
              </a:solidFill>
              <a:cs typeface="Arial" panose="020B0604020202020204" pitchFamily="34" charset="0"/>
            </a:endParaRPr>
          </a:p>
        </p:txBody>
      </p:sp>
      <p:pic>
        <p:nvPicPr>
          <p:cNvPr id="16389" name="Picture 6" descr="barrrrb15ix"/>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3863975" y="404814"/>
            <a:ext cx="3638550" cy="428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 xmlns:p14="http://schemas.microsoft.com/office/powerpoint/2010/main" val="2297478139"/>
      </p:ext>
    </p:extLst>
  </p:cSld>
  <p:clrMapOvr>
    <a:masterClrMapping/>
  </p:clrMapOvr>
  <p:transition advTm="15886">
    <p:wipe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wedge">
                                      <p:cBhvr>
                                        <p:cTn id="7" dur="2000"/>
                                        <p:tgtEl>
                                          <p:spTgt spid="410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4101">
                                            <p:txEl>
                                              <p:pRg st="0" end="0"/>
                                            </p:txEl>
                                          </p:spTgt>
                                        </p:tgtEl>
                                        <p:attrNameLst>
                                          <p:attrName>style.visibility</p:attrName>
                                        </p:attrNameLst>
                                      </p:cBhvr>
                                      <p:to>
                                        <p:strVal val="visible"/>
                                      </p:to>
                                    </p:set>
                                    <p:animEffect transition="in" filter="diamond(in)">
                                      <p:cBhvr>
                                        <p:cTn id="12" dur="2000"/>
                                        <p:tgtEl>
                                          <p:spTgt spid="410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endParaRPr lang="tr-TR" smtClean="0"/>
          </a:p>
        </p:txBody>
      </p:sp>
      <p:sp>
        <p:nvSpPr>
          <p:cNvPr id="17411" name="Rectangle 3"/>
          <p:cNvSpPr>
            <a:spLocks noGrp="1" noChangeArrowheads="1"/>
          </p:cNvSpPr>
          <p:nvPr>
            <p:ph type="body" idx="1"/>
          </p:nvPr>
        </p:nvSpPr>
        <p:spPr/>
        <p:txBody>
          <a:bodyPr/>
          <a:lstStyle/>
          <a:p>
            <a:pPr eaLnBrk="1" hangingPunct="1"/>
            <a:endParaRPr lang="tr-TR" smtClean="0"/>
          </a:p>
        </p:txBody>
      </p:sp>
      <p:pic>
        <p:nvPicPr>
          <p:cNvPr id="17412" name="Picture 4" descr="Resim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413" name="Text Box 5"/>
          <p:cNvSpPr txBox="1">
            <a:spLocks noChangeArrowheads="1"/>
          </p:cNvSpPr>
          <p:nvPr/>
        </p:nvSpPr>
        <p:spPr bwMode="auto">
          <a:xfrm>
            <a:off x="3972520" y="592139"/>
            <a:ext cx="2799164"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FontTx/>
              <a:buNone/>
            </a:pPr>
            <a:r>
              <a:rPr lang="tr-TR" b="1" dirty="0" smtClean="0">
                <a:solidFill>
                  <a:srgbClr val="FFFFFF"/>
                </a:solidFill>
                <a:cs typeface="Arial" panose="020B0604020202020204" pitchFamily="34" charset="0"/>
              </a:rPr>
              <a:t>KAVRAMLAR</a:t>
            </a:r>
            <a:endParaRPr lang="tr-TR" b="1" dirty="0">
              <a:solidFill>
                <a:srgbClr val="FFFFFF"/>
              </a:solidFill>
              <a:cs typeface="Arial" panose="020B0604020202020204" pitchFamily="34" charset="0"/>
            </a:endParaRPr>
          </a:p>
        </p:txBody>
      </p:sp>
      <p:sp>
        <p:nvSpPr>
          <p:cNvPr id="8198" name="Text Box 6"/>
          <p:cNvSpPr txBox="1">
            <a:spLocks noChangeArrowheads="1"/>
          </p:cNvSpPr>
          <p:nvPr/>
        </p:nvSpPr>
        <p:spPr bwMode="auto">
          <a:xfrm>
            <a:off x="1524000" y="2205039"/>
            <a:ext cx="2152650" cy="3786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tr-TR" sz="2400" b="1" dirty="0">
                <a:solidFill>
                  <a:srgbClr val="FFFFFF"/>
                </a:solidFill>
                <a:cs typeface="Arial" panose="020B0604020202020204" pitchFamily="34" charset="0"/>
              </a:rPr>
              <a:t>VAHİY:</a:t>
            </a:r>
          </a:p>
          <a:p>
            <a:pPr fontAlgn="base">
              <a:spcBef>
                <a:spcPct val="0"/>
              </a:spcBef>
              <a:spcAft>
                <a:spcPct val="0"/>
              </a:spcAft>
              <a:buFontTx/>
              <a:buNone/>
            </a:pPr>
            <a:r>
              <a:rPr lang="tr-TR" sz="2400" b="1" dirty="0">
                <a:solidFill>
                  <a:srgbClr val="FFFFFF"/>
                </a:solidFill>
                <a:cs typeface="Arial" panose="020B0604020202020204" pitchFamily="34" charset="0"/>
              </a:rPr>
              <a:t>AYET:</a:t>
            </a:r>
          </a:p>
          <a:p>
            <a:pPr fontAlgn="base">
              <a:spcBef>
                <a:spcPct val="0"/>
              </a:spcBef>
              <a:spcAft>
                <a:spcPct val="0"/>
              </a:spcAft>
              <a:buFontTx/>
              <a:buNone/>
            </a:pPr>
            <a:r>
              <a:rPr lang="tr-TR" sz="2400" b="1" dirty="0" smtClean="0">
                <a:solidFill>
                  <a:srgbClr val="FFFFFF"/>
                </a:solidFill>
                <a:cs typeface="Arial" panose="020B0604020202020204" pitchFamily="34" charset="0"/>
              </a:rPr>
              <a:t>SÛRE</a:t>
            </a:r>
            <a:r>
              <a:rPr lang="tr-TR" sz="2400" b="1" dirty="0">
                <a:solidFill>
                  <a:srgbClr val="FFFFFF"/>
                </a:solidFill>
                <a:cs typeface="Arial" panose="020B0604020202020204" pitchFamily="34" charset="0"/>
              </a:rPr>
              <a:t>:</a:t>
            </a:r>
          </a:p>
          <a:p>
            <a:pPr fontAlgn="base">
              <a:spcBef>
                <a:spcPct val="0"/>
              </a:spcBef>
              <a:spcAft>
                <a:spcPct val="0"/>
              </a:spcAft>
              <a:buFontTx/>
              <a:buNone/>
            </a:pPr>
            <a:r>
              <a:rPr lang="tr-TR" sz="2400" b="1" dirty="0">
                <a:solidFill>
                  <a:srgbClr val="FFFFFF"/>
                </a:solidFill>
                <a:cs typeface="Arial" panose="020B0604020202020204" pitchFamily="34" charset="0"/>
              </a:rPr>
              <a:t>HİZB:</a:t>
            </a:r>
          </a:p>
          <a:p>
            <a:pPr fontAlgn="base">
              <a:spcBef>
                <a:spcPct val="0"/>
              </a:spcBef>
              <a:spcAft>
                <a:spcPct val="0"/>
              </a:spcAft>
              <a:buFontTx/>
              <a:buNone/>
            </a:pPr>
            <a:r>
              <a:rPr lang="tr-TR" sz="2400" b="1" dirty="0">
                <a:solidFill>
                  <a:srgbClr val="FFFFFF"/>
                </a:solidFill>
                <a:cs typeface="Arial" panose="020B0604020202020204" pitchFamily="34" charset="0"/>
              </a:rPr>
              <a:t>CÜZ:</a:t>
            </a:r>
          </a:p>
          <a:p>
            <a:pPr fontAlgn="base">
              <a:spcBef>
                <a:spcPct val="0"/>
              </a:spcBef>
              <a:spcAft>
                <a:spcPct val="0"/>
              </a:spcAft>
              <a:buFontTx/>
              <a:buNone/>
            </a:pPr>
            <a:r>
              <a:rPr lang="tr-TR" sz="2400" b="1" dirty="0">
                <a:solidFill>
                  <a:srgbClr val="FFFFFF"/>
                </a:solidFill>
                <a:cs typeface="Arial" panose="020B0604020202020204" pitchFamily="34" charset="0"/>
              </a:rPr>
              <a:t>MUKÂBELE:</a:t>
            </a:r>
          </a:p>
          <a:p>
            <a:pPr fontAlgn="base">
              <a:spcBef>
                <a:spcPct val="0"/>
              </a:spcBef>
              <a:spcAft>
                <a:spcPct val="0"/>
              </a:spcAft>
              <a:buFontTx/>
              <a:buNone/>
            </a:pPr>
            <a:r>
              <a:rPr lang="tr-TR" sz="2400" b="1" dirty="0">
                <a:solidFill>
                  <a:srgbClr val="FFFFFF"/>
                </a:solidFill>
                <a:cs typeface="Arial" panose="020B0604020202020204" pitchFamily="34" charset="0"/>
              </a:rPr>
              <a:t>MEKKİ:</a:t>
            </a:r>
          </a:p>
          <a:p>
            <a:pPr fontAlgn="base">
              <a:spcBef>
                <a:spcPct val="0"/>
              </a:spcBef>
              <a:spcAft>
                <a:spcPct val="0"/>
              </a:spcAft>
              <a:buFontTx/>
              <a:buNone/>
            </a:pPr>
            <a:r>
              <a:rPr lang="tr-TR" sz="2400" b="1" dirty="0">
                <a:solidFill>
                  <a:srgbClr val="FFFFFF"/>
                </a:solidFill>
                <a:cs typeface="Arial" panose="020B0604020202020204" pitchFamily="34" charset="0"/>
              </a:rPr>
              <a:t>MEDENİ:</a:t>
            </a:r>
          </a:p>
          <a:p>
            <a:pPr fontAlgn="base">
              <a:spcBef>
                <a:spcPct val="0"/>
              </a:spcBef>
              <a:spcAft>
                <a:spcPct val="0"/>
              </a:spcAft>
              <a:buFontTx/>
              <a:buNone/>
            </a:pPr>
            <a:r>
              <a:rPr lang="tr-TR" sz="2400" b="1" dirty="0">
                <a:solidFill>
                  <a:srgbClr val="FFFFFF"/>
                </a:solidFill>
                <a:cs typeface="Arial" panose="020B0604020202020204" pitchFamily="34" charset="0"/>
              </a:rPr>
              <a:t>VAHİY KATİPLERİ:</a:t>
            </a:r>
          </a:p>
        </p:txBody>
      </p:sp>
      <p:sp>
        <p:nvSpPr>
          <p:cNvPr id="8199" name="Text Box 7"/>
          <p:cNvSpPr txBox="1">
            <a:spLocks noChangeArrowheads="1"/>
          </p:cNvSpPr>
          <p:nvPr/>
        </p:nvSpPr>
        <p:spPr bwMode="auto">
          <a:xfrm>
            <a:off x="2711450" y="2205039"/>
            <a:ext cx="7978466" cy="40318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tr-TR" sz="2400" b="1" dirty="0">
                <a:solidFill>
                  <a:srgbClr val="FFFFFF"/>
                </a:solidFill>
                <a:cs typeface="Arial" panose="020B0604020202020204" pitchFamily="34" charset="0"/>
              </a:rPr>
              <a:t>ALLAH’IN PEYGAMBERLERİYLE İLETİŞİM KURMASI,</a:t>
            </a:r>
          </a:p>
          <a:p>
            <a:pPr fontAlgn="base">
              <a:spcBef>
                <a:spcPct val="0"/>
              </a:spcBef>
              <a:spcAft>
                <a:spcPct val="0"/>
              </a:spcAft>
              <a:buFontTx/>
              <a:buNone/>
            </a:pPr>
            <a:r>
              <a:rPr lang="tr-TR" sz="2000" b="1" dirty="0">
                <a:solidFill>
                  <a:srgbClr val="FFFFFF"/>
                </a:solidFill>
                <a:cs typeface="Arial" panose="020B0604020202020204" pitchFamily="34" charset="0"/>
              </a:rPr>
              <a:t>SURELERİ OLUŞTURAN UZUN VEYA KISA VAHİY İFADELERİ,</a:t>
            </a:r>
          </a:p>
          <a:p>
            <a:pPr fontAlgn="base">
              <a:spcBef>
                <a:spcPct val="0"/>
              </a:spcBef>
              <a:spcAft>
                <a:spcPct val="0"/>
              </a:spcAft>
              <a:buFontTx/>
              <a:buNone/>
            </a:pPr>
            <a:r>
              <a:rPr lang="tr-TR" sz="2000" b="1" dirty="0" smtClean="0">
                <a:solidFill>
                  <a:srgbClr val="FFFFFF"/>
                </a:solidFill>
                <a:cs typeface="Arial" panose="020B0604020202020204" pitchFamily="34" charset="0"/>
              </a:rPr>
              <a:t>AYETLERDEN </a:t>
            </a:r>
            <a:r>
              <a:rPr lang="tr-TR" sz="2000" b="1" dirty="0">
                <a:solidFill>
                  <a:srgbClr val="FFFFFF"/>
                </a:solidFill>
                <a:cs typeface="Arial" panose="020B0604020202020204" pitchFamily="34" charset="0"/>
              </a:rPr>
              <a:t>OLUŞAN KUR’AN BÖLÜMLERİNE VERİLEN AD</a:t>
            </a:r>
          </a:p>
          <a:p>
            <a:pPr fontAlgn="base">
              <a:spcBef>
                <a:spcPct val="0"/>
              </a:spcBef>
              <a:spcAft>
                <a:spcPct val="0"/>
              </a:spcAft>
              <a:buFontTx/>
              <a:buNone/>
            </a:pPr>
            <a:r>
              <a:rPr lang="tr-TR" sz="2400" b="1" dirty="0">
                <a:solidFill>
                  <a:srgbClr val="FFFFFF"/>
                </a:solidFill>
                <a:cs typeface="Arial" panose="020B0604020202020204" pitchFamily="34" charset="0"/>
              </a:rPr>
              <a:t>KUR’AN’IN HER BEŞ SAYFALIK BÖLÜMÜ,</a:t>
            </a:r>
          </a:p>
          <a:p>
            <a:pPr fontAlgn="base">
              <a:spcBef>
                <a:spcPct val="0"/>
              </a:spcBef>
              <a:spcAft>
                <a:spcPct val="0"/>
              </a:spcAft>
              <a:buFontTx/>
              <a:buNone/>
            </a:pPr>
            <a:r>
              <a:rPr lang="tr-TR" sz="2400" b="1" dirty="0">
                <a:solidFill>
                  <a:srgbClr val="FFFFFF"/>
                </a:solidFill>
                <a:cs typeface="Arial" panose="020B0604020202020204" pitchFamily="34" charset="0"/>
              </a:rPr>
              <a:t>KUR’AN-I KERİMİN 20 SAYFALIK BÖLÜMÜ,</a:t>
            </a:r>
          </a:p>
          <a:p>
            <a:pPr fontAlgn="base">
              <a:spcBef>
                <a:spcPct val="0"/>
              </a:spcBef>
              <a:spcAft>
                <a:spcPct val="0"/>
              </a:spcAft>
              <a:buFontTx/>
              <a:buNone/>
            </a:pPr>
            <a:r>
              <a:rPr lang="tr-TR" sz="2400" b="1" dirty="0">
                <a:solidFill>
                  <a:srgbClr val="FFFFFF"/>
                </a:solidFill>
                <a:cs typeface="Arial" panose="020B0604020202020204" pitchFamily="34" charset="0"/>
              </a:rPr>
              <a:t>         KARŞILIKLI KUR’AN OKUMA ,</a:t>
            </a:r>
          </a:p>
          <a:p>
            <a:pPr fontAlgn="base">
              <a:spcBef>
                <a:spcPct val="0"/>
              </a:spcBef>
              <a:spcAft>
                <a:spcPct val="0"/>
              </a:spcAft>
              <a:buFontTx/>
              <a:buNone/>
            </a:pPr>
            <a:r>
              <a:rPr lang="tr-TR" sz="2400" b="1" dirty="0">
                <a:solidFill>
                  <a:srgbClr val="FFFFFF"/>
                </a:solidFill>
                <a:cs typeface="Arial" panose="020B0604020202020204" pitchFamily="34" charset="0"/>
              </a:rPr>
              <a:t>        MEKKE’DE İNEN SÜRE VE AYETLER</a:t>
            </a:r>
          </a:p>
          <a:p>
            <a:pPr fontAlgn="base">
              <a:spcBef>
                <a:spcPct val="0"/>
              </a:spcBef>
              <a:spcAft>
                <a:spcPct val="0"/>
              </a:spcAft>
              <a:buFontTx/>
              <a:buNone/>
            </a:pPr>
            <a:r>
              <a:rPr lang="tr-TR" sz="2400" b="1" dirty="0">
                <a:solidFill>
                  <a:srgbClr val="FFFFFF"/>
                </a:solidFill>
                <a:cs typeface="Arial" panose="020B0604020202020204" pitchFamily="34" charset="0"/>
              </a:rPr>
              <a:t>        MEDİNE’DE İNEN SÜRE VE AYETLER,</a:t>
            </a:r>
          </a:p>
          <a:p>
            <a:pPr fontAlgn="base">
              <a:spcBef>
                <a:spcPct val="0"/>
              </a:spcBef>
              <a:spcAft>
                <a:spcPct val="0"/>
              </a:spcAft>
              <a:buFontTx/>
              <a:buNone/>
            </a:pPr>
            <a:r>
              <a:rPr lang="tr-TR" sz="2400" b="1" dirty="0">
                <a:solidFill>
                  <a:srgbClr val="FFFFFF"/>
                </a:solidFill>
                <a:cs typeface="Arial" panose="020B0604020202020204" pitchFamily="34" charset="0"/>
              </a:rPr>
              <a:t>        </a:t>
            </a:r>
          </a:p>
          <a:p>
            <a:pPr fontAlgn="base">
              <a:spcBef>
                <a:spcPct val="0"/>
              </a:spcBef>
              <a:spcAft>
                <a:spcPct val="0"/>
              </a:spcAft>
              <a:buFontTx/>
              <a:buNone/>
            </a:pPr>
            <a:r>
              <a:rPr lang="tr-TR" sz="2400" b="1" dirty="0">
                <a:solidFill>
                  <a:srgbClr val="FFFFFF"/>
                </a:solidFill>
                <a:cs typeface="Arial" panose="020B0604020202020204" pitchFamily="34" charset="0"/>
              </a:rPr>
              <a:t>         İNEN AYETLERİ YAZAN KİMSELER,</a:t>
            </a:r>
          </a:p>
          <a:p>
            <a:pPr fontAlgn="base">
              <a:spcBef>
                <a:spcPct val="0"/>
              </a:spcBef>
              <a:spcAft>
                <a:spcPct val="0"/>
              </a:spcAft>
              <a:buFontTx/>
              <a:buNone/>
            </a:pPr>
            <a:endParaRPr lang="tr-TR" sz="2400" b="1" dirty="0">
              <a:solidFill>
                <a:srgbClr val="FFFFFF"/>
              </a:solidFill>
              <a:cs typeface="Arial" panose="020B0604020202020204" pitchFamily="34" charset="0"/>
            </a:endParaRPr>
          </a:p>
        </p:txBody>
      </p:sp>
    </p:spTree>
    <p:custDataLst>
      <p:tags r:id="rId1"/>
    </p:custDataLst>
    <p:extLst>
      <p:ext uri="{BB962C8B-B14F-4D97-AF65-F5344CB8AC3E}">
        <p14:creationId xmlns="" xmlns:p14="http://schemas.microsoft.com/office/powerpoint/2010/main" val="62540454"/>
      </p:ext>
    </p:extLst>
  </p:cSld>
  <p:clrMapOvr>
    <a:masterClrMapping/>
  </p:clrMapOvr>
  <mc:AlternateContent xmlns:mc="http://schemas.openxmlformats.org/markup-compatibility/2006">
    <mc:Choice xmlns="" xmlns:p14="http://schemas.microsoft.com/office/powerpoint/2010/main" Requires="p14">
      <p:transition p14:dur="0" advTm="42693"/>
    </mc:Choice>
    <mc:Fallback>
      <p:transition advTm="42693"/>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grpId="0" nodeType="clickEffect">
                                  <p:stCondLst>
                                    <p:cond delay="0"/>
                                  </p:stCondLst>
                                  <p:childTnLst>
                                    <p:set>
                                      <p:cBhvr>
                                        <p:cTn id="6" dur="1" fill="hold">
                                          <p:stCondLst>
                                            <p:cond delay="0"/>
                                          </p:stCondLst>
                                        </p:cTn>
                                        <p:tgtEl>
                                          <p:spTgt spid="8198"/>
                                        </p:tgtEl>
                                        <p:attrNameLst>
                                          <p:attrName>style.visibility</p:attrName>
                                        </p:attrNameLst>
                                      </p:cBhvr>
                                      <p:to>
                                        <p:strVal val="visible"/>
                                      </p:to>
                                    </p:set>
                                    <p:anim calcmode="lin" valueType="num">
                                      <p:cBhvr additive="base">
                                        <p:cTn id="7" dur="5000" fill="hold"/>
                                        <p:tgtEl>
                                          <p:spTgt spid="8198"/>
                                        </p:tgtEl>
                                        <p:attrNameLst>
                                          <p:attrName>ppt_x</p:attrName>
                                        </p:attrNameLst>
                                      </p:cBhvr>
                                      <p:tavLst>
                                        <p:tav tm="0">
                                          <p:val>
                                            <p:strVal val="#ppt_x"/>
                                          </p:val>
                                        </p:tav>
                                        <p:tav tm="100000">
                                          <p:val>
                                            <p:strVal val="#ppt_x"/>
                                          </p:val>
                                        </p:tav>
                                      </p:tavLst>
                                    </p:anim>
                                    <p:anim calcmode="lin" valueType="num">
                                      <p:cBhvr additive="base">
                                        <p:cTn id="8" dur="5000" fill="hold"/>
                                        <p:tgtEl>
                                          <p:spTgt spid="819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4" fill="hold" nodeType="clickEffect">
                                  <p:stCondLst>
                                    <p:cond delay="0"/>
                                  </p:stCondLst>
                                  <p:childTnLst>
                                    <p:set>
                                      <p:cBhvr>
                                        <p:cTn id="12" dur="1" fill="hold">
                                          <p:stCondLst>
                                            <p:cond delay="0"/>
                                          </p:stCondLst>
                                        </p:cTn>
                                        <p:tgtEl>
                                          <p:spTgt spid="8199">
                                            <p:txEl>
                                              <p:pRg st="0" end="0"/>
                                            </p:txEl>
                                          </p:spTgt>
                                        </p:tgtEl>
                                        <p:attrNameLst>
                                          <p:attrName>style.visibility</p:attrName>
                                        </p:attrNameLst>
                                      </p:cBhvr>
                                      <p:to>
                                        <p:strVal val="visible"/>
                                      </p:to>
                                    </p:set>
                                    <p:animEffect transition="in" filter="wipe(down)">
                                      <p:cBhvr>
                                        <p:cTn id="13" dur="3000"/>
                                        <p:tgtEl>
                                          <p:spTgt spid="8199">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4" fill="hold" nodeType="clickEffect">
                                  <p:stCondLst>
                                    <p:cond delay="0"/>
                                  </p:stCondLst>
                                  <p:childTnLst>
                                    <p:set>
                                      <p:cBhvr>
                                        <p:cTn id="17" dur="1" fill="hold">
                                          <p:stCondLst>
                                            <p:cond delay="0"/>
                                          </p:stCondLst>
                                        </p:cTn>
                                        <p:tgtEl>
                                          <p:spTgt spid="8199">
                                            <p:txEl>
                                              <p:pRg st="1" end="1"/>
                                            </p:txEl>
                                          </p:spTgt>
                                        </p:tgtEl>
                                        <p:attrNameLst>
                                          <p:attrName>style.visibility</p:attrName>
                                        </p:attrNameLst>
                                      </p:cBhvr>
                                      <p:to>
                                        <p:strVal val="visible"/>
                                      </p:to>
                                    </p:set>
                                    <p:animEffect transition="in" filter="wipe(down)">
                                      <p:cBhvr>
                                        <p:cTn id="18" dur="3000"/>
                                        <p:tgtEl>
                                          <p:spTgt spid="8199">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4" fill="hold" nodeType="clickEffect">
                                  <p:stCondLst>
                                    <p:cond delay="0"/>
                                  </p:stCondLst>
                                  <p:childTnLst>
                                    <p:set>
                                      <p:cBhvr>
                                        <p:cTn id="22" dur="1" fill="hold">
                                          <p:stCondLst>
                                            <p:cond delay="0"/>
                                          </p:stCondLst>
                                        </p:cTn>
                                        <p:tgtEl>
                                          <p:spTgt spid="8199">
                                            <p:txEl>
                                              <p:pRg st="2" end="2"/>
                                            </p:txEl>
                                          </p:spTgt>
                                        </p:tgtEl>
                                        <p:attrNameLst>
                                          <p:attrName>style.visibility</p:attrName>
                                        </p:attrNameLst>
                                      </p:cBhvr>
                                      <p:to>
                                        <p:strVal val="visible"/>
                                      </p:to>
                                    </p:set>
                                    <p:animEffect transition="in" filter="wipe(down)">
                                      <p:cBhvr>
                                        <p:cTn id="23" dur="3000"/>
                                        <p:tgtEl>
                                          <p:spTgt spid="8199">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4" fill="hold" nodeType="clickEffect">
                                  <p:stCondLst>
                                    <p:cond delay="0"/>
                                  </p:stCondLst>
                                  <p:childTnLst>
                                    <p:set>
                                      <p:cBhvr>
                                        <p:cTn id="27" dur="1" fill="hold">
                                          <p:stCondLst>
                                            <p:cond delay="0"/>
                                          </p:stCondLst>
                                        </p:cTn>
                                        <p:tgtEl>
                                          <p:spTgt spid="8199">
                                            <p:txEl>
                                              <p:pRg st="3" end="3"/>
                                            </p:txEl>
                                          </p:spTgt>
                                        </p:tgtEl>
                                        <p:attrNameLst>
                                          <p:attrName>style.visibility</p:attrName>
                                        </p:attrNameLst>
                                      </p:cBhvr>
                                      <p:to>
                                        <p:strVal val="visible"/>
                                      </p:to>
                                    </p:set>
                                    <p:animEffect transition="in" filter="wipe(down)">
                                      <p:cBhvr>
                                        <p:cTn id="28" dur="3000"/>
                                        <p:tgtEl>
                                          <p:spTgt spid="8199">
                                            <p:txEl>
                                              <p:pRg st="3" end="3"/>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4" fill="hold" nodeType="clickEffect">
                                  <p:stCondLst>
                                    <p:cond delay="0"/>
                                  </p:stCondLst>
                                  <p:childTnLst>
                                    <p:set>
                                      <p:cBhvr>
                                        <p:cTn id="32" dur="1" fill="hold">
                                          <p:stCondLst>
                                            <p:cond delay="0"/>
                                          </p:stCondLst>
                                        </p:cTn>
                                        <p:tgtEl>
                                          <p:spTgt spid="8199">
                                            <p:txEl>
                                              <p:pRg st="4" end="4"/>
                                            </p:txEl>
                                          </p:spTgt>
                                        </p:tgtEl>
                                        <p:attrNameLst>
                                          <p:attrName>style.visibility</p:attrName>
                                        </p:attrNameLst>
                                      </p:cBhvr>
                                      <p:to>
                                        <p:strVal val="visible"/>
                                      </p:to>
                                    </p:set>
                                    <p:animEffect transition="in" filter="wipe(down)">
                                      <p:cBhvr>
                                        <p:cTn id="33" dur="3000"/>
                                        <p:tgtEl>
                                          <p:spTgt spid="8199">
                                            <p:txEl>
                                              <p:pRg st="4" end="4"/>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4" fill="hold" nodeType="clickEffect">
                                  <p:stCondLst>
                                    <p:cond delay="0"/>
                                  </p:stCondLst>
                                  <p:childTnLst>
                                    <p:set>
                                      <p:cBhvr>
                                        <p:cTn id="37" dur="1" fill="hold">
                                          <p:stCondLst>
                                            <p:cond delay="0"/>
                                          </p:stCondLst>
                                        </p:cTn>
                                        <p:tgtEl>
                                          <p:spTgt spid="8199">
                                            <p:txEl>
                                              <p:pRg st="5" end="5"/>
                                            </p:txEl>
                                          </p:spTgt>
                                        </p:tgtEl>
                                        <p:attrNameLst>
                                          <p:attrName>style.visibility</p:attrName>
                                        </p:attrNameLst>
                                      </p:cBhvr>
                                      <p:to>
                                        <p:strVal val="visible"/>
                                      </p:to>
                                    </p:set>
                                    <p:animEffect transition="in" filter="wipe(down)">
                                      <p:cBhvr>
                                        <p:cTn id="38" dur="3000"/>
                                        <p:tgtEl>
                                          <p:spTgt spid="8199">
                                            <p:txEl>
                                              <p:pRg st="5" end="5"/>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4" fill="hold" nodeType="clickEffect">
                                  <p:stCondLst>
                                    <p:cond delay="0"/>
                                  </p:stCondLst>
                                  <p:childTnLst>
                                    <p:set>
                                      <p:cBhvr>
                                        <p:cTn id="42" dur="1" fill="hold">
                                          <p:stCondLst>
                                            <p:cond delay="0"/>
                                          </p:stCondLst>
                                        </p:cTn>
                                        <p:tgtEl>
                                          <p:spTgt spid="8199">
                                            <p:txEl>
                                              <p:pRg st="6" end="6"/>
                                            </p:txEl>
                                          </p:spTgt>
                                        </p:tgtEl>
                                        <p:attrNameLst>
                                          <p:attrName>style.visibility</p:attrName>
                                        </p:attrNameLst>
                                      </p:cBhvr>
                                      <p:to>
                                        <p:strVal val="visible"/>
                                      </p:to>
                                    </p:set>
                                    <p:animEffect transition="in" filter="wipe(down)">
                                      <p:cBhvr>
                                        <p:cTn id="43" dur="3000"/>
                                        <p:tgtEl>
                                          <p:spTgt spid="8199">
                                            <p:txEl>
                                              <p:pRg st="6" end="6"/>
                                            </p:txEl>
                                          </p:spTgt>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2" presetClass="entr" presetSubtype="4" fill="hold" nodeType="clickEffect">
                                  <p:stCondLst>
                                    <p:cond delay="0"/>
                                  </p:stCondLst>
                                  <p:childTnLst>
                                    <p:set>
                                      <p:cBhvr>
                                        <p:cTn id="47" dur="1" fill="hold">
                                          <p:stCondLst>
                                            <p:cond delay="0"/>
                                          </p:stCondLst>
                                        </p:cTn>
                                        <p:tgtEl>
                                          <p:spTgt spid="8199">
                                            <p:txEl>
                                              <p:pRg st="7" end="7"/>
                                            </p:txEl>
                                          </p:spTgt>
                                        </p:tgtEl>
                                        <p:attrNameLst>
                                          <p:attrName>style.visibility</p:attrName>
                                        </p:attrNameLst>
                                      </p:cBhvr>
                                      <p:to>
                                        <p:strVal val="visible"/>
                                      </p:to>
                                    </p:set>
                                    <p:animEffect transition="in" filter="wipe(down)">
                                      <p:cBhvr>
                                        <p:cTn id="48" dur="3000"/>
                                        <p:tgtEl>
                                          <p:spTgt spid="8199">
                                            <p:txEl>
                                              <p:pRg st="7" end="7"/>
                                            </p:txEl>
                                          </p:spTgt>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2" presetClass="entr" presetSubtype="4" fill="hold" nodeType="clickEffect">
                                  <p:stCondLst>
                                    <p:cond delay="0"/>
                                  </p:stCondLst>
                                  <p:childTnLst>
                                    <p:set>
                                      <p:cBhvr>
                                        <p:cTn id="52" dur="1" fill="hold">
                                          <p:stCondLst>
                                            <p:cond delay="0"/>
                                          </p:stCondLst>
                                        </p:cTn>
                                        <p:tgtEl>
                                          <p:spTgt spid="8199">
                                            <p:txEl>
                                              <p:pRg st="9" end="9"/>
                                            </p:txEl>
                                          </p:spTgt>
                                        </p:tgtEl>
                                        <p:attrNameLst>
                                          <p:attrName>style.visibility</p:attrName>
                                        </p:attrNameLst>
                                      </p:cBhvr>
                                      <p:to>
                                        <p:strVal val="visible"/>
                                      </p:to>
                                    </p:set>
                                    <p:animEffect transition="in" filter="wipe(down)">
                                      <p:cBhvr>
                                        <p:cTn id="53" dur="3000"/>
                                        <p:tgtEl>
                                          <p:spTgt spid="819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8" grpId="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8194" name="Rectangle 6"/>
          <p:cNvSpPr>
            <a:spLocks noChangeArrowheads="1"/>
          </p:cNvSpPr>
          <p:nvPr/>
        </p:nvSpPr>
        <p:spPr bwMode="auto">
          <a:xfrm>
            <a:off x="4583114" y="2636839"/>
            <a:ext cx="2447925" cy="985837"/>
          </a:xfrm>
          <a:prstGeom prst="rect">
            <a:avLst/>
          </a:prstGeom>
          <a:solidFill>
            <a:schemeClr val="accent1"/>
          </a:solidFill>
          <a:ln w="9525">
            <a:solidFill>
              <a:schemeClr val="tx1"/>
            </a:solidFill>
            <a:miter lim="800000"/>
            <a:headEnd/>
            <a:tailEnd/>
          </a:ln>
          <a:scene3d>
            <a:camera prst="orthographicFront"/>
            <a:lightRig rig="threePt" dir="t"/>
          </a:scene3d>
          <a:sp3d>
            <a:bevelT/>
          </a:sp3d>
        </p:spPr>
        <p:txBody>
          <a:bodyPr wrap="none" anchor="ctr"/>
          <a:lstStyle>
            <a:lvl1pPr algn="ctr" eaLnBrk="0" hangingPunct="0">
              <a:defRPr>
                <a:solidFill>
                  <a:schemeClr val="tx1"/>
                </a:solidFill>
                <a:latin typeface="Arial" panose="020B0604020202020204" pitchFamily="34" charset="0"/>
              </a:defRPr>
            </a:lvl1pPr>
            <a:lvl2pPr marL="742950" indent="-285750" algn="ctr" eaLnBrk="0" hangingPunct="0">
              <a:defRPr>
                <a:solidFill>
                  <a:schemeClr val="tx1"/>
                </a:solidFill>
                <a:latin typeface="Arial" panose="020B0604020202020204" pitchFamily="34" charset="0"/>
              </a:defRPr>
            </a:lvl2pPr>
            <a:lvl3pPr marL="1143000" indent="-228600" algn="ctr" eaLnBrk="0" hangingPunct="0">
              <a:defRPr>
                <a:solidFill>
                  <a:schemeClr val="tx1"/>
                </a:solidFill>
                <a:latin typeface="Arial" panose="020B0604020202020204" pitchFamily="34" charset="0"/>
              </a:defRPr>
            </a:lvl3pPr>
            <a:lvl4pPr marL="1600200" indent="-228600" algn="ctr" eaLnBrk="0" hangingPunct="0">
              <a:defRPr>
                <a:solidFill>
                  <a:schemeClr val="tx1"/>
                </a:solidFill>
                <a:latin typeface="Arial" panose="020B0604020202020204" pitchFamily="34" charset="0"/>
              </a:defRPr>
            </a:lvl4pPr>
            <a:lvl5pPr marL="2057400" indent="-228600" algn="ctr"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defRPr/>
            </a:pPr>
            <a:r>
              <a:rPr lang="tr-TR" sz="2300" b="1" dirty="0">
                <a:solidFill>
                  <a:srgbClr val="000000"/>
                </a:solidFill>
                <a:cs typeface="Arial" panose="020B0604020202020204" pitchFamily="34" charset="0"/>
              </a:rPr>
              <a:t>KUR’AN-I KERİM</a:t>
            </a:r>
          </a:p>
        </p:txBody>
      </p:sp>
      <p:sp>
        <p:nvSpPr>
          <p:cNvPr id="6149" name="Line 8"/>
          <p:cNvSpPr>
            <a:spLocks noChangeShapeType="1"/>
          </p:cNvSpPr>
          <p:nvPr/>
        </p:nvSpPr>
        <p:spPr bwMode="auto">
          <a:xfrm flipH="1" flipV="1">
            <a:off x="2279651" y="836613"/>
            <a:ext cx="2232025" cy="1871662"/>
          </a:xfrm>
          <a:prstGeom prst="line">
            <a:avLst/>
          </a:prstGeom>
          <a:ln>
            <a:headEnd/>
            <a:tailEnd type="triangle" w="med" len="med"/>
          </a:ln>
        </p:spPr>
        <p:style>
          <a:lnRef idx="3">
            <a:schemeClr val="accent2"/>
          </a:lnRef>
          <a:fillRef idx="0">
            <a:schemeClr val="accent2"/>
          </a:fillRef>
          <a:effectRef idx="2">
            <a:schemeClr val="accent2"/>
          </a:effectRef>
          <a:fontRef idx="minor">
            <a:schemeClr val="tx1"/>
          </a:fontRef>
        </p:style>
        <p:txBody>
          <a:bodyPr/>
          <a:lstStyle/>
          <a:p>
            <a:pPr eaLnBrk="0" fontAlgn="base" hangingPunct="0">
              <a:spcBef>
                <a:spcPct val="0"/>
              </a:spcBef>
              <a:spcAft>
                <a:spcPct val="0"/>
              </a:spcAft>
              <a:defRPr/>
            </a:pPr>
            <a:endParaRPr lang="tr-TR">
              <a:solidFill>
                <a:srgbClr val="000000"/>
              </a:solidFill>
            </a:endParaRPr>
          </a:p>
        </p:txBody>
      </p:sp>
      <p:sp>
        <p:nvSpPr>
          <p:cNvPr id="2059" name="Rectangle 11"/>
          <p:cNvSpPr>
            <a:spLocks noChangeArrowheads="1"/>
          </p:cNvSpPr>
          <p:nvPr/>
        </p:nvSpPr>
        <p:spPr bwMode="auto">
          <a:xfrm>
            <a:off x="8112125" y="333375"/>
            <a:ext cx="2089150" cy="287338"/>
          </a:xfrm>
          <a:prstGeom prst="rect">
            <a:avLst/>
          </a:prstGeom>
          <a:solidFill>
            <a:schemeClr val="accent1"/>
          </a:solidFill>
          <a:ln w="9525">
            <a:solidFill>
              <a:schemeClr val="tx1"/>
            </a:solidFill>
            <a:miter lim="800000"/>
            <a:headEnd/>
            <a:tailEnd/>
          </a:ln>
          <a:scene3d>
            <a:camera prst="orthographicFront"/>
            <a:lightRig rig="threePt" dir="t"/>
          </a:scene3d>
          <a:sp3d>
            <a:bevelT/>
          </a:sp3d>
        </p:spPr>
        <p:txBody>
          <a:bodyPr wrap="none" anchor="ctr"/>
          <a:lstStyle>
            <a:lvl1pPr algn="ctr" eaLnBrk="0" hangingPunct="0">
              <a:defRPr>
                <a:solidFill>
                  <a:schemeClr val="tx1"/>
                </a:solidFill>
                <a:latin typeface="Arial" panose="020B0604020202020204" pitchFamily="34" charset="0"/>
              </a:defRPr>
            </a:lvl1pPr>
            <a:lvl2pPr marL="742950" indent="-285750" algn="ctr" eaLnBrk="0" hangingPunct="0">
              <a:defRPr>
                <a:solidFill>
                  <a:schemeClr val="tx1"/>
                </a:solidFill>
                <a:latin typeface="Arial" panose="020B0604020202020204" pitchFamily="34" charset="0"/>
              </a:defRPr>
            </a:lvl2pPr>
            <a:lvl3pPr marL="1143000" indent="-228600" algn="ctr" eaLnBrk="0" hangingPunct="0">
              <a:defRPr>
                <a:solidFill>
                  <a:schemeClr val="tx1"/>
                </a:solidFill>
                <a:latin typeface="Arial" panose="020B0604020202020204" pitchFamily="34" charset="0"/>
              </a:defRPr>
            </a:lvl3pPr>
            <a:lvl4pPr marL="1600200" indent="-228600" algn="ctr" eaLnBrk="0" hangingPunct="0">
              <a:defRPr>
                <a:solidFill>
                  <a:schemeClr val="tx1"/>
                </a:solidFill>
                <a:latin typeface="Arial" panose="020B0604020202020204" pitchFamily="34" charset="0"/>
              </a:defRPr>
            </a:lvl4pPr>
            <a:lvl5pPr marL="2057400" indent="-228600" algn="ctr"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defRPr/>
            </a:pPr>
            <a:r>
              <a:rPr lang="tr-TR" b="1">
                <a:solidFill>
                  <a:srgbClr val="000000"/>
                </a:solidFill>
                <a:cs typeface="Arial" panose="020B0604020202020204" pitchFamily="34" charset="0"/>
              </a:rPr>
              <a:t>İNDİRİLİŞ SÜRECİ</a:t>
            </a:r>
          </a:p>
        </p:txBody>
      </p:sp>
      <p:sp>
        <p:nvSpPr>
          <p:cNvPr id="2060" name="Rectangle 12"/>
          <p:cNvSpPr>
            <a:spLocks noChangeArrowheads="1"/>
          </p:cNvSpPr>
          <p:nvPr/>
        </p:nvSpPr>
        <p:spPr bwMode="auto">
          <a:xfrm>
            <a:off x="1703388" y="476251"/>
            <a:ext cx="1655762" cy="288925"/>
          </a:xfrm>
          <a:prstGeom prst="rect">
            <a:avLst/>
          </a:prstGeom>
          <a:solidFill>
            <a:schemeClr val="accent1"/>
          </a:solidFill>
          <a:ln w="9525">
            <a:solidFill>
              <a:schemeClr val="tx1"/>
            </a:solidFill>
            <a:miter lim="800000"/>
            <a:headEnd/>
            <a:tailEnd/>
          </a:ln>
          <a:scene3d>
            <a:camera prst="orthographicFront"/>
            <a:lightRig rig="threePt" dir="t"/>
          </a:scene3d>
          <a:sp3d>
            <a:bevelT/>
          </a:sp3d>
        </p:spPr>
        <p:txBody>
          <a:bodyPr wrap="none" anchor="ctr"/>
          <a:lstStyle>
            <a:lvl1pPr algn="ctr" eaLnBrk="0" hangingPunct="0">
              <a:defRPr>
                <a:solidFill>
                  <a:schemeClr val="tx1"/>
                </a:solidFill>
                <a:latin typeface="Arial" panose="020B0604020202020204" pitchFamily="34" charset="0"/>
              </a:defRPr>
            </a:lvl1pPr>
            <a:lvl2pPr marL="742950" indent="-285750" algn="ctr" eaLnBrk="0" hangingPunct="0">
              <a:defRPr>
                <a:solidFill>
                  <a:schemeClr val="tx1"/>
                </a:solidFill>
                <a:latin typeface="Arial" panose="020B0604020202020204" pitchFamily="34" charset="0"/>
              </a:defRPr>
            </a:lvl2pPr>
            <a:lvl3pPr marL="1143000" indent="-228600" algn="ctr" eaLnBrk="0" hangingPunct="0">
              <a:defRPr>
                <a:solidFill>
                  <a:schemeClr val="tx1"/>
                </a:solidFill>
                <a:latin typeface="Arial" panose="020B0604020202020204" pitchFamily="34" charset="0"/>
              </a:defRPr>
            </a:lvl3pPr>
            <a:lvl4pPr marL="1600200" indent="-228600" algn="ctr" eaLnBrk="0" hangingPunct="0">
              <a:defRPr>
                <a:solidFill>
                  <a:schemeClr val="tx1"/>
                </a:solidFill>
                <a:latin typeface="Arial" panose="020B0604020202020204" pitchFamily="34" charset="0"/>
              </a:defRPr>
            </a:lvl4pPr>
            <a:lvl5pPr marL="2057400" indent="-228600" algn="ctr"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defRPr/>
            </a:pPr>
            <a:r>
              <a:rPr lang="tr-TR" b="1">
                <a:solidFill>
                  <a:srgbClr val="000000"/>
                </a:solidFill>
                <a:cs typeface="Arial" panose="020B0604020202020204" pitchFamily="34" charset="0"/>
              </a:rPr>
              <a:t>İÇ  DÜZENİ</a:t>
            </a:r>
          </a:p>
        </p:txBody>
      </p:sp>
      <p:sp>
        <p:nvSpPr>
          <p:cNvPr id="2061" name="Rectangle 13"/>
          <p:cNvSpPr>
            <a:spLocks noChangeArrowheads="1"/>
          </p:cNvSpPr>
          <p:nvPr/>
        </p:nvSpPr>
        <p:spPr bwMode="auto">
          <a:xfrm>
            <a:off x="1149138" y="6075502"/>
            <a:ext cx="2663825" cy="360363"/>
          </a:xfrm>
          <a:prstGeom prst="rect">
            <a:avLst/>
          </a:prstGeom>
          <a:solidFill>
            <a:schemeClr val="accent1"/>
          </a:solidFill>
          <a:ln w="9525">
            <a:solidFill>
              <a:schemeClr val="tx1"/>
            </a:solidFill>
            <a:miter lim="800000"/>
            <a:headEnd/>
            <a:tailEnd/>
          </a:ln>
          <a:scene3d>
            <a:camera prst="orthographicFront"/>
            <a:lightRig rig="threePt" dir="t"/>
          </a:scene3d>
          <a:sp3d>
            <a:bevelT/>
          </a:sp3d>
        </p:spPr>
        <p:txBody>
          <a:bodyPr wrap="none" anchor="ctr"/>
          <a:lstStyle>
            <a:lvl1pPr algn="ctr" eaLnBrk="0" hangingPunct="0">
              <a:defRPr>
                <a:solidFill>
                  <a:schemeClr val="tx1"/>
                </a:solidFill>
                <a:latin typeface="Arial" panose="020B0604020202020204" pitchFamily="34" charset="0"/>
              </a:defRPr>
            </a:lvl1pPr>
            <a:lvl2pPr marL="742950" indent="-285750" algn="ctr" eaLnBrk="0" hangingPunct="0">
              <a:defRPr>
                <a:solidFill>
                  <a:schemeClr val="tx1"/>
                </a:solidFill>
                <a:latin typeface="Arial" panose="020B0604020202020204" pitchFamily="34" charset="0"/>
              </a:defRPr>
            </a:lvl2pPr>
            <a:lvl3pPr marL="1143000" indent="-228600" algn="ctr" eaLnBrk="0" hangingPunct="0">
              <a:defRPr>
                <a:solidFill>
                  <a:schemeClr val="tx1"/>
                </a:solidFill>
                <a:latin typeface="Arial" panose="020B0604020202020204" pitchFamily="34" charset="0"/>
              </a:defRPr>
            </a:lvl3pPr>
            <a:lvl4pPr marL="1600200" indent="-228600" algn="ctr" eaLnBrk="0" hangingPunct="0">
              <a:defRPr>
                <a:solidFill>
                  <a:schemeClr val="tx1"/>
                </a:solidFill>
                <a:latin typeface="Arial" panose="020B0604020202020204" pitchFamily="34" charset="0"/>
              </a:defRPr>
            </a:lvl4pPr>
            <a:lvl5pPr marL="2057400" indent="-228600" algn="ctr"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defRPr/>
            </a:pPr>
            <a:r>
              <a:rPr lang="tr-TR" b="1" dirty="0">
                <a:solidFill>
                  <a:srgbClr val="000000"/>
                </a:solidFill>
                <a:cs typeface="Arial" panose="020B0604020202020204" pitchFamily="34" charset="0"/>
              </a:rPr>
              <a:t>NELER </a:t>
            </a:r>
            <a:r>
              <a:rPr lang="tr-TR" b="1" dirty="0" smtClean="0">
                <a:solidFill>
                  <a:srgbClr val="000000"/>
                </a:solidFill>
                <a:cs typeface="Arial" panose="020B0604020202020204" pitchFamily="34" charset="0"/>
              </a:rPr>
              <a:t>BULABİLİRİZ?</a:t>
            </a:r>
            <a:endParaRPr lang="tr-TR" b="1" dirty="0">
              <a:solidFill>
                <a:srgbClr val="000000"/>
              </a:solidFill>
              <a:cs typeface="Arial" panose="020B0604020202020204" pitchFamily="34" charset="0"/>
            </a:endParaRPr>
          </a:p>
        </p:txBody>
      </p:sp>
      <p:sp>
        <p:nvSpPr>
          <p:cNvPr id="2062" name="Rectangle 14"/>
          <p:cNvSpPr>
            <a:spLocks noChangeArrowheads="1"/>
          </p:cNvSpPr>
          <p:nvPr/>
        </p:nvSpPr>
        <p:spPr bwMode="auto">
          <a:xfrm>
            <a:off x="7319963" y="6021388"/>
            <a:ext cx="3168650" cy="360362"/>
          </a:xfrm>
          <a:prstGeom prst="rect">
            <a:avLst/>
          </a:prstGeom>
          <a:solidFill>
            <a:schemeClr val="accent1"/>
          </a:solidFill>
          <a:ln w="9525">
            <a:solidFill>
              <a:schemeClr val="tx1"/>
            </a:solidFill>
            <a:miter lim="800000"/>
            <a:headEnd/>
            <a:tailEnd/>
          </a:ln>
          <a:scene3d>
            <a:camera prst="orthographicFront"/>
            <a:lightRig rig="threePt" dir="t"/>
          </a:scene3d>
          <a:sp3d>
            <a:bevelT/>
          </a:sp3d>
        </p:spPr>
        <p:txBody>
          <a:bodyPr wrap="none" anchor="ctr"/>
          <a:lstStyle>
            <a:lvl1pPr algn="ctr" eaLnBrk="0" hangingPunct="0">
              <a:defRPr>
                <a:solidFill>
                  <a:schemeClr val="tx1"/>
                </a:solidFill>
                <a:latin typeface="Arial" panose="020B0604020202020204" pitchFamily="34" charset="0"/>
              </a:defRPr>
            </a:lvl1pPr>
            <a:lvl2pPr marL="742950" indent="-285750" algn="ctr" eaLnBrk="0" hangingPunct="0">
              <a:defRPr>
                <a:solidFill>
                  <a:schemeClr val="tx1"/>
                </a:solidFill>
                <a:latin typeface="Arial" panose="020B0604020202020204" pitchFamily="34" charset="0"/>
              </a:defRPr>
            </a:lvl2pPr>
            <a:lvl3pPr marL="1143000" indent="-228600" algn="ctr" eaLnBrk="0" hangingPunct="0">
              <a:defRPr>
                <a:solidFill>
                  <a:schemeClr val="tx1"/>
                </a:solidFill>
                <a:latin typeface="Arial" panose="020B0604020202020204" pitchFamily="34" charset="0"/>
              </a:defRPr>
            </a:lvl3pPr>
            <a:lvl4pPr marL="1600200" indent="-228600" algn="ctr" eaLnBrk="0" hangingPunct="0">
              <a:defRPr>
                <a:solidFill>
                  <a:schemeClr val="tx1"/>
                </a:solidFill>
                <a:latin typeface="Arial" panose="020B0604020202020204" pitchFamily="34" charset="0"/>
              </a:defRPr>
            </a:lvl4pPr>
            <a:lvl5pPr marL="2057400" indent="-228600" algn="ctr"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defRPr/>
            </a:pPr>
            <a:r>
              <a:rPr lang="tr-TR" b="1">
                <a:solidFill>
                  <a:srgbClr val="000000"/>
                </a:solidFill>
                <a:cs typeface="Arial" panose="020B0604020202020204" pitchFamily="34" charset="0"/>
              </a:rPr>
              <a:t>TEMEL EĞİTİCİ NİTELİKLERİ</a:t>
            </a:r>
          </a:p>
        </p:txBody>
      </p:sp>
      <p:sp>
        <p:nvSpPr>
          <p:cNvPr id="8200" name="Oval 15"/>
          <p:cNvSpPr>
            <a:spLocks noChangeArrowheads="1"/>
          </p:cNvSpPr>
          <p:nvPr/>
        </p:nvSpPr>
        <p:spPr bwMode="auto">
          <a:xfrm>
            <a:off x="4367214" y="1700213"/>
            <a:ext cx="1152525" cy="792162"/>
          </a:xfrm>
          <a:prstGeom prst="ellipse">
            <a:avLst/>
          </a:prstGeom>
          <a:solidFill>
            <a:schemeClr val="accent1"/>
          </a:solidFill>
          <a:ln w="9525">
            <a:solidFill>
              <a:schemeClr val="tx1"/>
            </a:solidFill>
            <a:round/>
            <a:headEnd/>
            <a:tailEnd/>
          </a:ln>
          <a:scene3d>
            <a:camera prst="orthographicFront"/>
            <a:lightRig rig="threePt" dir="t"/>
          </a:scene3d>
          <a:sp3d>
            <a:bevelT/>
          </a:sp3d>
        </p:spPr>
        <p:txBody>
          <a:bodyPr wrap="none" anchor="ctr"/>
          <a:lstStyle>
            <a:lvl1pPr algn="ctr" eaLnBrk="0" hangingPunct="0">
              <a:defRPr>
                <a:solidFill>
                  <a:schemeClr val="tx1"/>
                </a:solidFill>
                <a:latin typeface="Arial" panose="020B0604020202020204" pitchFamily="34" charset="0"/>
              </a:defRPr>
            </a:lvl1pPr>
            <a:lvl2pPr marL="742950" indent="-285750" algn="ctr" eaLnBrk="0" hangingPunct="0">
              <a:defRPr>
                <a:solidFill>
                  <a:schemeClr val="tx1"/>
                </a:solidFill>
                <a:latin typeface="Arial" panose="020B0604020202020204" pitchFamily="34" charset="0"/>
              </a:defRPr>
            </a:lvl2pPr>
            <a:lvl3pPr marL="1143000" indent="-228600" algn="ctr" eaLnBrk="0" hangingPunct="0">
              <a:defRPr>
                <a:solidFill>
                  <a:schemeClr val="tx1"/>
                </a:solidFill>
                <a:latin typeface="Arial" panose="020B0604020202020204" pitchFamily="34" charset="0"/>
              </a:defRPr>
            </a:lvl3pPr>
            <a:lvl4pPr marL="1600200" indent="-228600" algn="ctr" eaLnBrk="0" hangingPunct="0">
              <a:defRPr>
                <a:solidFill>
                  <a:schemeClr val="tx1"/>
                </a:solidFill>
                <a:latin typeface="Arial" panose="020B0604020202020204" pitchFamily="34" charset="0"/>
              </a:defRPr>
            </a:lvl4pPr>
            <a:lvl5pPr marL="2057400" indent="-228600" algn="ctr"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defRPr/>
            </a:pPr>
            <a:r>
              <a:rPr lang="tr-TR" b="1" dirty="0" smtClean="0">
                <a:solidFill>
                  <a:srgbClr val="000000"/>
                </a:solidFill>
                <a:cs typeface="Arial" panose="020B0604020202020204" pitchFamily="34" charset="0"/>
              </a:rPr>
              <a:t>MEAL</a:t>
            </a:r>
            <a:endParaRPr lang="tr-TR" b="1" dirty="0">
              <a:solidFill>
                <a:srgbClr val="000000"/>
              </a:solidFill>
              <a:cs typeface="Arial" panose="020B0604020202020204" pitchFamily="34" charset="0"/>
            </a:endParaRPr>
          </a:p>
        </p:txBody>
      </p:sp>
      <p:sp>
        <p:nvSpPr>
          <p:cNvPr id="8201" name="Oval 16"/>
          <p:cNvSpPr>
            <a:spLocks noChangeArrowheads="1"/>
          </p:cNvSpPr>
          <p:nvPr/>
        </p:nvSpPr>
        <p:spPr bwMode="auto">
          <a:xfrm>
            <a:off x="5880100" y="1700213"/>
            <a:ext cx="1296988" cy="792162"/>
          </a:xfrm>
          <a:prstGeom prst="ellipse">
            <a:avLst/>
          </a:prstGeom>
          <a:solidFill>
            <a:schemeClr val="accent1"/>
          </a:solidFill>
          <a:ln w="9525">
            <a:solidFill>
              <a:schemeClr val="tx1"/>
            </a:solidFill>
            <a:round/>
            <a:headEnd/>
            <a:tailEnd/>
          </a:ln>
          <a:scene3d>
            <a:camera prst="orthographicFront"/>
            <a:lightRig rig="threePt" dir="t"/>
          </a:scene3d>
          <a:sp3d>
            <a:bevelT/>
          </a:sp3d>
        </p:spPr>
        <p:txBody>
          <a:bodyPr wrap="none" anchor="ctr"/>
          <a:lstStyle>
            <a:lvl1pPr algn="ctr" eaLnBrk="0" hangingPunct="0">
              <a:defRPr>
                <a:solidFill>
                  <a:schemeClr val="tx1"/>
                </a:solidFill>
                <a:latin typeface="Arial" panose="020B0604020202020204" pitchFamily="34" charset="0"/>
              </a:defRPr>
            </a:lvl1pPr>
            <a:lvl2pPr marL="742950" indent="-285750" algn="ctr" eaLnBrk="0" hangingPunct="0">
              <a:defRPr>
                <a:solidFill>
                  <a:schemeClr val="tx1"/>
                </a:solidFill>
                <a:latin typeface="Arial" panose="020B0604020202020204" pitchFamily="34" charset="0"/>
              </a:defRPr>
            </a:lvl2pPr>
            <a:lvl3pPr marL="1143000" indent="-228600" algn="ctr" eaLnBrk="0" hangingPunct="0">
              <a:defRPr>
                <a:solidFill>
                  <a:schemeClr val="tx1"/>
                </a:solidFill>
                <a:latin typeface="Arial" panose="020B0604020202020204" pitchFamily="34" charset="0"/>
              </a:defRPr>
            </a:lvl3pPr>
            <a:lvl4pPr marL="1600200" indent="-228600" algn="ctr" eaLnBrk="0" hangingPunct="0">
              <a:defRPr>
                <a:solidFill>
                  <a:schemeClr val="tx1"/>
                </a:solidFill>
                <a:latin typeface="Arial" panose="020B0604020202020204" pitchFamily="34" charset="0"/>
              </a:defRPr>
            </a:lvl4pPr>
            <a:lvl5pPr marL="2057400" indent="-228600" algn="ctr"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defRPr/>
            </a:pPr>
            <a:r>
              <a:rPr lang="tr-TR" b="1" dirty="0" smtClean="0">
                <a:solidFill>
                  <a:srgbClr val="000000"/>
                </a:solidFill>
                <a:cs typeface="Arial" panose="020B0604020202020204" pitchFamily="34" charset="0"/>
              </a:rPr>
              <a:t>TEFSİR</a:t>
            </a:r>
            <a:endParaRPr lang="tr-TR" b="1" dirty="0">
              <a:solidFill>
                <a:srgbClr val="000000"/>
              </a:solidFill>
              <a:cs typeface="Arial" panose="020B0604020202020204" pitchFamily="34" charset="0"/>
            </a:endParaRPr>
          </a:p>
        </p:txBody>
      </p:sp>
      <p:sp>
        <p:nvSpPr>
          <p:cNvPr id="2065" name="Text Box 17"/>
          <p:cNvSpPr txBox="1">
            <a:spLocks noChangeArrowheads="1"/>
          </p:cNvSpPr>
          <p:nvPr/>
        </p:nvSpPr>
        <p:spPr bwMode="auto">
          <a:xfrm>
            <a:off x="7608887" y="692152"/>
            <a:ext cx="4583113" cy="13542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tr-TR" sz="1800" dirty="0">
                <a:solidFill>
                  <a:srgbClr val="000000"/>
                </a:solidFill>
                <a:cs typeface="Arial" panose="020B0604020202020204" pitchFamily="34" charset="0"/>
              </a:rPr>
              <a:t>            </a:t>
            </a:r>
            <a:r>
              <a:rPr lang="tr-TR" sz="1600" b="1" dirty="0" smtClean="0">
                <a:solidFill>
                  <a:srgbClr val="C00000"/>
                </a:solidFill>
                <a:cs typeface="Arial" panose="020B0604020202020204" pitchFamily="34" charset="0"/>
              </a:rPr>
              <a:t>610 yılı Ramazan ayı</a:t>
            </a:r>
            <a:endParaRPr lang="tr-TR" sz="1600" b="1" dirty="0">
              <a:solidFill>
                <a:srgbClr val="C00000"/>
              </a:solidFill>
              <a:cs typeface="Arial" panose="020B0604020202020204" pitchFamily="34" charset="0"/>
            </a:endParaRPr>
          </a:p>
          <a:p>
            <a:pPr fontAlgn="base">
              <a:spcBef>
                <a:spcPct val="0"/>
              </a:spcBef>
              <a:spcAft>
                <a:spcPct val="0"/>
              </a:spcAft>
              <a:buFontTx/>
              <a:buNone/>
            </a:pPr>
            <a:r>
              <a:rPr lang="tr-TR" sz="1600" b="1" dirty="0">
                <a:solidFill>
                  <a:srgbClr val="C00000"/>
                </a:solidFill>
                <a:cs typeface="Arial" panose="020B0604020202020204" pitchFamily="34" charset="0"/>
              </a:rPr>
              <a:t>         </a:t>
            </a:r>
            <a:r>
              <a:rPr lang="tr-TR" sz="1600" b="1" dirty="0" err="1" smtClean="0">
                <a:solidFill>
                  <a:srgbClr val="C00000"/>
                </a:solidFill>
                <a:cs typeface="Arial" panose="020B0604020202020204" pitchFamily="34" charset="0"/>
              </a:rPr>
              <a:t>Alâk</a:t>
            </a:r>
            <a:r>
              <a:rPr lang="tr-TR" sz="1600" b="1" dirty="0" smtClean="0">
                <a:solidFill>
                  <a:srgbClr val="C00000"/>
                </a:solidFill>
                <a:cs typeface="Arial" panose="020B0604020202020204" pitchFamily="34" charset="0"/>
              </a:rPr>
              <a:t> süresinin ilk beş ayeti indi.         </a:t>
            </a:r>
            <a:endParaRPr lang="tr-TR" sz="1600" b="1" dirty="0">
              <a:solidFill>
                <a:srgbClr val="C00000"/>
              </a:solidFill>
              <a:cs typeface="Arial" panose="020B0604020202020204" pitchFamily="34" charset="0"/>
            </a:endParaRPr>
          </a:p>
          <a:p>
            <a:pPr fontAlgn="base">
              <a:spcBef>
                <a:spcPct val="0"/>
              </a:spcBef>
              <a:spcAft>
                <a:spcPct val="0"/>
              </a:spcAft>
              <a:buFontTx/>
              <a:buNone/>
            </a:pPr>
            <a:r>
              <a:rPr lang="tr-TR" sz="1600" b="1" dirty="0">
                <a:solidFill>
                  <a:srgbClr val="C00000"/>
                </a:solidFill>
                <a:cs typeface="Arial" panose="020B0604020202020204" pitchFamily="34" charset="0"/>
              </a:rPr>
              <a:t>      </a:t>
            </a:r>
            <a:r>
              <a:rPr lang="tr-TR" sz="1600" b="1" dirty="0" smtClean="0">
                <a:solidFill>
                  <a:srgbClr val="C00000"/>
                </a:solidFill>
                <a:cs typeface="Arial" panose="020B0604020202020204" pitchFamily="34" charset="0"/>
              </a:rPr>
              <a:t>Vahiy katipleri tarafından yazıldı.</a:t>
            </a:r>
            <a:endParaRPr lang="tr-TR" sz="1600" b="1" dirty="0">
              <a:solidFill>
                <a:srgbClr val="C00000"/>
              </a:solidFill>
              <a:cs typeface="Arial" panose="020B0604020202020204" pitchFamily="34" charset="0"/>
            </a:endParaRPr>
          </a:p>
          <a:p>
            <a:pPr fontAlgn="base">
              <a:spcBef>
                <a:spcPct val="0"/>
              </a:spcBef>
              <a:spcAft>
                <a:spcPct val="0"/>
              </a:spcAft>
              <a:buFontTx/>
              <a:buNone/>
            </a:pPr>
            <a:r>
              <a:rPr lang="tr-TR" sz="1600" b="1" dirty="0">
                <a:solidFill>
                  <a:srgbClr val="C00000"/>
                </a:solidFill>
                <a:cs typeface="Arial" panose="020B0604020202020204" pitchFamily="34" charset="0"/>
              </a:rPr>
              <a:t>   Ebu </a:t>
            </a:r>
            <a:r>
              <a:rPr lang="tr-TR" sz="1600" b="1" dirty="0" smtClean="0">
                <a:solidFill>
                  <a:srgbClr val="C00000"/>
                </a:solidFill>
                <a:cs typeface="Arial" panose="020B0604020202020204" pitchFamily="34" charset="0"/>
              </a:rPr>
              <a:t>Bekir zamanında kitap haline getirildi. </a:t>
            </a:r>
          </a:p>
          <a:p>
            <a:pPr fontAlgn="base">
              <a:spcBef>
                <a:spcPct val="0"/>
              </a:spcBef>
              <a:spcAft>
                <a:spcPct val="0"/>
              </a:spcAft>
              <a:buFontTx/>
              <a:buNone/>
            </a:pPr>
            <a:r>
              <a:rPr lang="tr-TR" sz="1600" b="1" dirty="0" smtClean="0">
                <a:solidFill>
                  <a:srgbClr val="C00000"/>
                </a:solidFill>
                <a:cs typeface="Arial" panose="020B0604020202020204" pitchFamily="34" charset="0"/>
              </a:rPr>
              <a:t>Hz</a:t>
            </a:r>
            <a:r>
              <a:rPr lang="tr-TR" sz="1600" b="1" dirty="0">
                <a:solidFill>
                  <a:srgbClr val="C00000"/>
                </a:solidFill>
                <a:cs typeface="Arial" panose="020B0604020202020204" pitchFamily="34" charset="0"/>
              </a:rPr>
              <a:t>. </a:t>
            </a:r>
            <a:r>
              <a:rPr lang="tr-TR" sz="1600" b="1" dirty="0" smtClean="0">
                <a:solidFill>
                  <a:srgbClr val="C00000"/>
                </a:solidFill>
                <a:cs typeface="Arial" panose="020B0604020202020204" pitchFamily="34" charset="0"/>
              </a:rPr>
              <a:t>Osman zamanında çoğaltıldı.</a:t>
            </a:r>
            <a:endParaRPr lang="tr-TR" sz="1600" b="1" dirty="0">
              <a:solidFill>
                <a:srgbClr val="C00000"/>
              </a:solidFill>
              <a:cs typeface="Arial" panose="020B0604020202020204" pitchFamily="34" charset="0"/>
            </a:endParaRPr>
          </a:p>
        </p:txBody>
      </p:sp>
      <p:sp>
        <p:nvSpPr>
          <p:cNvPr id="8203" name="Oval 18"/>
          <p:cNvSpPr>
            <a:spLocks noChangeArrowheads="1"/>
          </p:cNvSpPr>
          <p:nvPr/>
        </p:nvSpPr>
        <p:spPr bwMode="auto">
          <a:xfrm>
            <a:off x="4295776" y="4005264"/>
            <a:ext cx="1152525" cy="936625"/>
          </a:xfrm>
          <a:prstGeom prst="ellipse">
            <a:avLst/>
          </a:prstGeom>
          <a:solidFill>
            <a:schemeClr val="accent1"/>
          </a:solidFill>
          <a:ln w="9525">
            <a:solidFill>
              <a:schemeClr val="tx1"/>
            </a:solidFill>
            <a:round/>
            <a:headEnd/>
            <a:tailEnd/>
          </a:ln>
          <a:scene3d>
            <a:camera prst="orthographicFront"/>
            <a:lightRig rig="threePt" dir="t"/>
          </a:scene3d>
          <a:sp3d>
            <a:bevelT/>
          </a:sp3d>
        </p:spPr>
        <p:txBody>
          <a:bodyPr wrap="none" anchor="ctr"/>
          <a:lstStyle>
            <a:lvl1pPr algn="ctr" eaLnBrk="0" hangingPunct="0">
              <a:defRPr>
                <a:solidFill>
                  <a:schemeClr val="tx1"/>
                </a:solidFill>
                <a:latin typeface="Arial" panose="020B0604020202020204" pitchFamily="34" charset="0"/>
              </a:defRPr>
            </a:lvl1pPr>
            <a:lvl2pPr marL="742950" indent="-285750" algn="ctr" eaLnBrk="0" hangingPunct="0">
              <a:defRPr>
                <a:solidFill>
                  <a:schemeClr val="tx1"/>
                </a:solidFill>
                <a:latin typeface="Arial" panose="020B0604020202020204" pitchFamily="34" charset="0"/>
              </a:defRPr>
            </a:lvl2pPr>
            <a:lvl3pPr marL="1143000" indent="-228600" algn="ctr" eaLnBrk="0" hangingPunct="0">
              <a:defRPr>
                <a:solidFill>
                  <a:schemeClr val="tx1"/>
                </a:solidFill>
                <a:latin typeface="Arial" panose="020B0604020202020204" pitchFamily="34" charset="0"/>
              </a:defRPr>
            </a:lvl3pPr>
            <a:lvl4pPr marL="1600200" indent="-228600" algn="ctr" eaLnBrk="0" hangingPunct="0">
              <a:defRPr>
                <a:solidFill>
                  <a:schemeClr val="tx1"/>
                </a:solidFill>
                <a:latin typeface="Arial" panose="020B0604020202020204" pitchFamily="34" charset="0"/>
              </a:defRPr>
            </a:lvl4pPr>
            <a:lvl5pPr marL="2057400" indent="-228600" algn="ctr"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defRPr/>
            </a:pPr>
            <a:r>
              <a:rPr lang="tr-TR" b="1">
                <a:solidFill>
                  <a:srgbClr val="000000"/>
                </a:solidFill>
                <a:cs typeface="Arial" panose="020B0604020202020204" pitchFamily="34" charset="0"/>
              </a:rPr>
              <a:t>VAHİY</a:t>
            </a:r>
          </a:p>
        </p:txBody>
      </p:sp>
      <p:sp>
        <p:nvSpPr>
          <p:cNvPr id="8204" name="Oval 19"/>
          <p:cNvSpPr>
            <a:spLocks noChangeArrowheads="1"/>
          </p:cNvSpPr>
          <p:nvPr/>
        </p:nvSpPr>
        <p:spPr bwMode="auto">
          <a:xfrm>
            <a:off x="5808664" y="3933826"/>
            <a:ext cx="1368425" cy="1008063"/>
          </a:xfrm>
          <a:prstGeom prst="ellipse">
            <a:avLst/>
          </a:prstGeom>
          <a:solidFill>
            <a:schemeClr val="accent1"/>
          </a:solidFill>
          <a:ln w="9525">
            <a:solidFill>
              <a:schemeClr val="tx1"/>
            </a:solidFill>
            <a:round/>
            <a:headEnd/>
            <a:tailEnd/>
          </a:ln>
          <a:scene3d>
            <a:camera prst="orthographicFront"/>
            <a:lightRig rig="threePt" dir="t"/>
          </a:scene3d>
          <a:sp3d>
            <a:bevelT/>
          </a:sp3d>
        </p:spPr>
        <p:txBody>
          <a:bodyPr wrap="none" anchor="ctr"/>
          <a:lstStyle>
            <a:lvl1pPr algn="ctr" eaLnBrk="0" hangingPunct="0">
              <a:defRPr>
                <a:solidFill>
                  <a:schemeClr val="tx1"/>
                </a:solidFill>
                <a:latin typeface="Arial" panose="020B0604020202020204" pitchFamily="34" charset="0"/>
              </a:defRPr>
            </a:lvl1pPr>
            <a:lvl2pPr marL="742950" indent="-285750" algn="ctr" eaLnBrk="0" hangingPunct="0">
              <a:defRPr>
                <a:solidFill>
                  <a:schemeClr val="tx1"/>
                </a:solidFill>
                <a:latin typeface="Arial" panose="020B0604020202020204" pitchFamily="34" charset="0"/>
              </a:defRPr>
            </a:lvl2pPr>
            <a:lvl3pPr marL="1143000" indent="-228600" algn="ctr" eaLnBrk="0" hangingPunct="0">
              <a:defRPr>
                <a:solidFill>
                  <a:schemeClr val="tx1"/>
                </a:solidFill>
                <a:latin typeface="Arial" panose="020B0604020202020204" pitchFamily="34" charset="0"/>
              </a:defRPr>
            </a:lvl3pPr>
            <a:lvl4pPr marL="1600200" indent="-228600" algn="ctr" eaLnBrk="0" hangingPunct="0">
              <a:defRPr>
                <a:solidFill>
                  <a:schemeClr val="tx1"/>
                </a:solidFill>
                <a:latin typeface="Arial" panose="020B0604020202020204" pitchFamily="34" charset="0"/>
              </a:defRPr>
            </a:lvl4pPr>
            <a:lvl5pPr marL="2057400" indent="-228600" algn="ctr"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defRPr/>
            </a:pPr>
            <a:r>
              <a:rPr lang="tr-TR" b="1">
                <a:solidFill>
                  <a:srgbClr val="000000"/>
                </a:solidFill>
                <a:cs typeface="Arial" panose="020B0604020202020204" pitchFamily="34" charset="0"/>
              </a:rPr>
              <a:t>CEBRAİL</a:t>
            </a:r>
          </a:p>
        </p:txBody>
      </p:sp>
      <p:sp>
        <p:nvSpPr>
          <p:cNvPr id="8205" name="Oval 20"/>
          <p:cNvSpPr>
            <a:spLocks noChangeArrowheads="1"/>
          </p:cNvSpPr>
          <p:nvPr/>
        </p:nvSpPr>
        <p:spPr bwMode="auto">
          <a:xfrm>
            <a:off x="7175500" y="2349500"/>
            <a:ext cx="1873250" cy="1295400"/>
          </a:xfrm>
          <a:prstGeom prst="ellipse">
            <a:avLst/>
          </a:prstGeom>
          <a:solidFill>
            <a:schemeClr val="accent1"/>
          </a:solidFill>
          <a:ln w="9525">
            <a:solidFill>
              <a:schemeClr val="tx1"/>
            </a:solidFill>
            <a:round/>
            <a:headEnd/>
            <a:tailEnd/>
          </a:ln>
          <a:scene3d>
            <a:camera prst="orthographicFront"/>
            <a:lightRig rig="threePt" dir="t"/>
          </a:scene3d>
          <a:sp3d>
            <a:bevelT/>
          </a:sp3d>
        </p:spPr>
        <p:txBody>
          <a:bodyPr wrap="none" anchor="ctr"/>
          <a:lstStyle>
            <a:lvl1pPr algn="ctr" eaLnBrk="0" hangingPunct="0">
              <a:defRPr>
                <a:solidFill>
                  <a:schemeClr val="tx1"/>
                </a:solidFill>
                <a:latin typeface="Arial" panose="020B0604020202020204" pitchFamily="34" charset="0"/>
              </a:defRPr>
            </a:lvl1pPr>
            <a:lvl2pPr marL="742950" indent="-285750" algn="ctr" eaLnBrk="0" hangingPunct="0">
              <a:defRPr>
                <a:solidFill>
                  <a:schemeClr val="tx1"/>
                </a:solidFill>
                <a:latin typeface="Arial" panose="020B0604020202020204" pitchFamily="34" charset="0"/>
              </a:defRPr>
            </a:lvl2pPr>
            <a:lvl3pPr marL="1143000" indent="-228600" algn="ctr" eaLnBrk="0" hangingPunct="0">
              <a:defRPr>
                <a:solidFill>
                  <a:schemeClr val="tx1"/>
                </a:solidFill>
                <a:latin typeface="Arial" panose="020B0604020202020204" pitchFamily="34" charset="0"/>
              </a:defRPr>
            </a:lvl3pPr>
            <a:lvl4pPr marL="1600200" indent="-228600" algn="ctr" eaLnBrk="0" hangingPunct="0">
              <a:defRPr>
                <a:solidFill>
                  <a:schemeClr val="tx1"/>
                </a:solidFill>
                <a:latin typeface="Arial" panose="020B0604020202020204" pitchFamily="34" charset="0"/>
              </a:defRPr>
            </a:lvl4pPr>
            <a:lvl5pPr marL="2057400" indent="-228600" algn="ctr"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defRPr/>
            </a:pPr>
            <a:r>
              <a:rPr lang="tr-TR" b="1">
                <a:solidFill>
                  <a:srgbClr val="000000"/>
                </a:solidFill>
                <a:cs typeface="Arial" panose="020B0604020202020204" pitchFamily="34" charset="0"/>
              </a:rPr>
              <a:t>HZ. MUHAMMED</a:t>
            </a:r>
          </a:p>
        </p:txBody>
      </p:sp>
      <p:sp>
        <p:nvSpPr>
          <p:cNvPr id="8206" name="Oval 21"/>
          <p:cNvSpPr>
            <a:spLocks noChangeArrowheads="1"/>
          </p:cNvSpPr>
          <p:nvPr/>
        </p:nvSpPr>
        <p:spPr bwMode="auto">
          <a:xfrm>
            <a:off x="2927351" y="2492375"/>
            <a:ext cx="1584325" cy="1296988"/>
          </a:xfrm>
          <a:prstGeom prst="ellipse">
            <a:avLst/>
          </a:prstGeom>
          <a:solidFill>
            <a:schemeClr val="accent1"/>
          </a:solidFill>
          <a:ln w="9525">
            <a:solidFill>
              <a:schemeClr val="tx1"/>
            </a:solidFill>
            <a:round/>
            <a:headEnd/>
            <a:tailEnd/>
          </a:ln>
          <a:scene3d>
            <a:camera prst="orthographicFront"/>
            <a:lightRig rig="threePt" dir="t"/>
          </a:scene3d>
          <a:sp3d>
            <a:bevelT/>
          </a:sp3d>
        </p:spPr>
        <p:txBody>
          <a:bodyPr wrap="none" anchor="ctr"/>
          <a:lstStyle>
            <a:lvl1pPr algn="ctr" eaLnBrk="0" hangingPunct="0">
              <a:defRPr>
                <a:solidFill>
                  <a:schemeClr val="tx1"/>
                </a:solidFill>
                <a:latin typeface="Arial" panose="020B0604020202020204" pitchFamily="34" charset="0"/>
              </a:defRPr>
            </a:lvl1pPr>
            <a:lvl2pPr marL="742950" indent="-285750" algn="ctr" eaLnBrk="0" hangingPunct="0">
              <a:defRPr>
                <a:solidFill>
                  <a:schemeClr val="tx1"/>
                </a:solidFill>
                <a:latin typeface="Arial" panose="020B0604020202020204" pitchFamily="34" charset="0"/>
              </a:defRPr>
            </a:lvl2pPr>
            <a:lvl3pPr marL="1143000" indent="-228600" algn="ctr" eaLnBrk="0" hangingPunct="0">
              <a:defRPr>
                <a:solidFill>
                  <a:schemeClr val="tx1"/>
                </a:solidFill>
                <a:latin typeface="Arial" panose="020B0604020202020204" pitchFamily="34" charset="0"/>
              </a:defRPr>
            </a:lvl3pPr>
            <a:lvl4pPr marL="1600200" indent="-228600" algn="ctr" eaLnBrk="0" hangingPunct="0">
              <a:defRPr>
                <a:solidFill>
                  <a:schemeClr val="tx1"/>
                </a:solidFill>
                <a:latin typeface="Arial" panose="020B0604020202020204" pitchFamily="34" charset="0"/>
              </a:defRPr>
            </a:lvl4pPr>
            <a:lvl5pPr marL="2057400" indent="-228600" algn="ctr"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defRPr/>
            </a:pPr>
            <a:r>
              <a:rPr lang="tr-TR" b="1">
                <a:solidFill>
                  <a:srgbClr val="000000"/>
                </a:solidFill>
                <a:cs typeface="Arial" panose="020B0604020202020204" pitchFamily="34" charset="0"/>
              </a:rPr>
              <a:t>HATİM</a:t>
            </a:r>
          </a:p>
        </p:txBody>
      </p:sp>
      <p:sp>
        <p:nvSpPr>
          <p:cNvPr id="2070" name="Text Box 22"/>
          <p:cNvSpPr txBox="1">
            <a:spLocks noChangeArrowheads="1"/>
          </p:cNvSpPr>
          <p:nvPr/>
        </p:nvSpPr>
        <p:spPr bwMode="auto">
          <a:xfrm>
            <a:off x="1294612" y="902494"/>
            <a:ext cx="2892421" cy="1739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tr-TR" sz="1800" b="1" dirty="0" smtClean="0">
                <a:solidFill>
                  <a:srgbClr val="0066FF"/>
                </a:solidFill>
                <a:cs typeface="Arial" panose="020B0604020202020204" pitchFamily="34" charset="0"/>
              </a:rPr>
              <a:t>6236 Ayet</a:t>
            </a:r>
            <a:r>
              <a:rPr lang="tr-TR" sz="1800" b="1" dirty="0">
                <a:solidFill>
                  <a:srgbClr val="0066FF"/>
                </a:solidFill>
                <a:cs typeface="Arial" panose="020B0604020202020204" pitchFamily="34" charset="0"/>
              </a:rPr>
              <a:t>,</a:t>
            </a:r>
          </a:p>
          <a:p>
            <a:pPr fontAlgn="base">
              <a:spcBef>
                <a:spcPct val="0"/>
              </a:spcBef>
              <a:spcAft>
                <a:spcPct val="0"/>
              </a:spcAft>
              <a:buFontTx/>
              <a:buNone/>
            </a:pPr>
            <a:r>
              <a:rPr lang="tr-TR" sz="1800" b="1" dirty="0">
                <a:solidFill>
                  <a:srgbClr val="0066FF"/>
                </a:solidFill>
                <a:cs typeface="Arial" panose="020B0604020202020204" pitchFamily="34" charset="0"/>
              </a:rPr>
              <a:t>   </a:t>
            </a:r>
            <a:r>
              <a:rPr lang="tr-TR" sz="1800" b="1" dirty="0" smtClean="0">
                <a:solidFill>
                  <a:srgbClr val="0066FF"/>
                </a:solidFill>
                <a:cs typeface="Arial" panose="020B0604020202020204" pitchFamily="34" charset="0"/>
              </a:rPr>
              <a:t>114  </a:t>
            </a:r>
            <a:r>
              <a:rPr lang="tr-TR" sz="1800" b="1" dirty="0">
                <a:solidFill>
                  <a:srgbClr val="0066FF"/>
                </a:solidFill>
                <a:cs typeface="Arial" panose="020B0604020202020204" pitchFamily="34" charset="0"/>
              </a:rPr>
              <a:t>Süre,</a:t>
            </a:r>
          </a:p>
          <a:p>
            <a:pPr fontAlgn="base">
              <a:spcBef>
                <a:spcPct val="0"/>
              </a:spcBef>
              <a:spcAft>
                <a:spcPct val="0"/>
              </a:spcAft>
              <a:buFontTx/>
              <a:buNone/>
            </a:pPr>
            <a:r>
              <a:rPr lang="tr-TR" sz="1800" b="1" dirty="0">
                <a:solidFill>
                  <a:srgbClr val="0066FF"/>
                </a:solidFill>
                <a:cs typeface="Arial" panose="020B0604020202020204" pitchFamily="34" charset="0"/>
              </a:rPr>
              <a:t>        </a:t>
            </a:r>
            <a:r>
              <a:rPr lang="tr-TR" sz="1800" b="1" dirty="0" smtClean="0">
                <a:solidFill>
                  <a:srgbClr val="0066FF"/>
                </a:solidFill>
                <a:cs typeface="Arial" panose="020B0604020202020204" pitchFamily="34" charset="0"/>
              </a:rPr>
              <a:t>   30  </a:t>
            </a:r>
            <a:r>
              <a:rPr lang="tr-TR" sz="1800" b="1" dirty="0">
                <a:solidFill>
                  <a:srgbClr val="0066FF"/>
                </a:solidFill>
                <a:cs typeface="Arial" panose="020B0604020202020204" pitchFamily="34" charset="0"/>
              </a:rPr>
              <a:t>Cüz,</a:t>
            </a:r>
          </a:p>
          <a:p>
            <a:pPr fontAlgn="base">
              <a:spcBef>
                <a:spcPct val="0"/>
              </a:spcBef>
              <a:spcAft>
                <a:spcPct val="0"/>
              </a:spcAft>
              <a:buFontTx/>
              <a:buNone/>
            </a:pPr>
            <a:r>
              <a:rPr lang="tr-TR" sz="1800" b="1" dirty="0" smtClean="0">
                <a:solidFill>
                  <a:srgbClr val="0066FF"/>
                </a:solidFill>
                <a:cs typeface="Arial" panose="020B0604020202020204" pitchFamily="34" charset="0"/>
              </a:rPr>
              <a:t>              120 </a:t>
            </a:r>
            <a:r>
              <a:rPr lang="tr-TR" sz="1800" b="1" dirty="0" err="1" smtClean="0">
                <a:solidFill>
                  <a:srgbClr val="0066FF"/>
                </a:solidFill>
                <a:cs typeface="Arial" panose="020B0604020202020204" pitchFamily="34" charset="0"/>
              </a:rPr>
              <a:t>hizb</a:t>
            </a:r>
            <a:r>
              <a:rPr lang="tr-TR" sz="1800" b="1" dirty="0" smtClean="0">
                <a:solidFill>
                  <a:srgbClr val="0066FF"/>
                </a:solidFill>
                <a:cs typeface="Arial" panose="020B0604020202020204" pitchFamily="34" charset="0"/>
              </a:rPr>
              <a:t>,</a:t>
            </a:r>
            <a:endParaRPr lang="tr-TR" sz="1800" b="1" dirty="0">
              <a:solidFill>
                <a:srgbClr val="0066FF"/>
              </a:solidFill>
              <a:cs typeface="Arial" panose="020B0604020202020204" pitchFamily="34" charset="0"/>
            </a:endParaRPr>
          </a:p>
          <a:p>
            <a:pPr fontAlgn="base">
              <a:spcBef>
                <a:spcPct val="0"/>
              </a:spcBef>
              <a:spcAft>
                <a:spcPct val="0"/>
              </a:spcAft>
              <a:buFontTx/>
              <a:buNone/>
            </a:pPr>
            <a:r>
              <a:rPr lang="tr-TR" sz="1800" b="1" dirty="0" smtClean="0">
                <a:solidFill>
                  <a:srgbClr val="0066FF"/>
                </a:solidFill>
                <a:cs typeface="Arial" panose="020B0604020202020204" pitchFamily="34" charset="0"/>
              </a:rPr>
              <a:t>                    604 sayfa,</a:t>
            </a:r>
            <a:endParaRPr lang="tr-TR" sz="1800" b="1" dirty="0">
              <a:solidFill>
                <a:srgbClr val="0066FF"/>
              </a:solidFill>
              <a:cs typeface="Arial" panose="020B0604020202020204" pitchFamily="34" charset="0"/>
            </a:endParaRPr>
          </a:p>
          <a:p>
            <a:pPr fontAlgn="base">
              <a:spcBef>
                <a:spcPct val="0"/>
              </a:spcBef>
              <a:spcAft>
                <a:spcPct val="0"/>
              </a:spcAft>
              <a:buFontTx/>
              <a:buNone/>
            </a:pPr>
            <a:r>
              <a:rPr lang="tr-TR" sz="1800" b="1" dirty="0">
                <a:solidFill>
                  <a:srgbClr val="0066FF"/>
                </a:solidFill>
                <a:cs typeface="Arial" panose="020B0604020202020204" pitchFamily="34" charset="0"/>
              </a:rPr>
              <a:t>        </a:t>
            </a:r>
          </a:p>
        </p:txBody>
      </p:sp>
      <p:sp>
        <p:nvSpPr>
          <p:cNvPr id="2071" name="Text Box 23"/>
          <p:cNvSpPr txBox="1">
            <a:spLocks noChangeArrowheads="1"/>
          </p:cNvSpPr>
          <p:nvPr/>
        </p:nvSpPr>
        <p:spPr bwMode="auto">
          <a:xfrm>
            <a:off x="1294612" y="3971926"/>
            <a:ext cx="4778718" cy="17543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tr-TR" sz="1800" dirty="0">
                <a:solidFill>
                  <a:srgbClr val="000000"/>
                </a:solidFill>
                <a:cs typeface="Arial" panose="020B0604020202020204" pitchFamily="34" charset="0"/>
              </a:rPr>
              <a:t>            </a:t>
            </a:r>
            <a:r>
              <a:rPr lang="tr-TR" sz="1800" dirty="0" smtClean="0">
                <a:solidFill>
                  <a:srgbClr val="000000"/>
                </a:solidFill>
                <a:cs typeface="Arial" panose="020B0604020202020204" pitchFamily="34" charset="0"/>
              </a:rPr>
              <a:t>        </a:t>
            </a:r>
            <a:r>
              <a:rPr lang="tr-TR" sz="1800" b="1" dirty="0" smtClean="0">
                <a:solidFill>
                  <a:srgbClr val="000000"/>
                </a:solidFill>
                <a:cs typeface="Arial" panose="020B0604020202020204" pitchFamily="34" charset="0"/>
              </a:rPr>
              <a:t>İman </a:t>
            </a:r>
            <a:r>
              <a:rPr lang="tr-TR" sz="1800" b="1" dirty="0">
                <a:solidFill>
                  <a:srgbClr val="000000"/>
                </a:solidFill>
                <a:cs typeface="Arial" panose="020B0604020202020204" pitchFamily="34" charset="0"/>
              </a:rPr>
              <a:t>esasları,</a:t>
            </a:r>
          </a:p>
          <a:p>
            <a:pPr fontAlgn="base">
              <a:spcBef>
                <a:spcPct val="0"/>
              </a:spcBef>
              <a:spcAft>
                <a:spcPct val="0"/>
              </a:spcAft>
              <a:buFontTx/>
              <a:buNone/>
            </a:pPr>
            <a:r>
              <a:rPr lang="tr-TR" sz="1800" b="1" dirty="0">
                <a:solidFill>
                  <a:srgbClr val="000000"/>
                </a:solidFill>
                <a:cs typeface="Arial" panose="020B0604020202020204" pitchFamily="34" charset="0"/>
              </a:rPr>
              <a:t>               </a:t>
            </a:r>
            <a:r>
              <a:rPr lang="tr-TR" sz="1800" b="1" dirty="0" smtClean="0">
                <a:solidFill>
                  <a:srgbClr val="000000"/>
                </a:solidFill>
                <a:cs typeface="Arial" panose="020B0604020202020204" pitchFamily="34" charset="0"/>
              </a:rPr>
              <a:t>          </a:t>
            </a:r>
            <a:r>
              <a:rPr lang="tr-TR" sz="1800" b="1" dirty="0">
                <a:solidFill>
                  <a:srgbClr val="000000"/>
                </a:solidFill>
                <a:cs typeface="Arial" panose="020B0604020202020204" pitchFamily="34" charset="0"/>
              </a:rPr>
              <a:t>İbadetler,</a:t>
            </a:r>
          </a:p>
          <a:p>
            <a:pPr fontAlgn="base">
              <a:spcBef>
                <a:spcPct val="0"/>
              </a:spcBef>
              <a:spcAft>
                <a:spcPct val="0"/>
              </a:spcAft>
              <a:buFontTx/>
              <a:buNone/>
            </a:pPr>
            <a:r>
              <a:rPr lang="tr-TR" sz="1800" b="1" dirty="0">
                <a:solidFill>
                  <a:srgbClr val="000000"/>
                </a:solidFill>
                <a:cs typeface="Arial" panose="020B0604020202020204" pitchFamily="34" charset="0"/>
              </a:rPr>
              <a:t>    </a:t>
            </a:r>
            <a:r>
              <a:rPr lang="tr-TR" sz="1800" b="1" dirty="0" smtClean="0">
                <a:solidFill>
                  <a:srgbClr val="000000"/>
                </a:solidFill>
                <a:cs typeface="Arial" panose="020B0604020202020204" pitchFamily="34" charset="0"/>
              </a:rPr>
              <a:t>         </a:t>
            </a:r>
            <a:r>
              <a:rPr lang="tr-TR" sz="1800" b="1" dirty="0">
                <a:solidFill>
                  <a:srgbClr val="000000"/>
                </a:solidFill>
                <a:cs typeface="Arial" panose="020B0604020202020204" pitchFamily="34" charset="0"/>
              </a:rPr>
              <a:t>Ahlak  ilkeleri, </a:t>
            </a:r>
            <a:endParaRPr lang="tr-TR" sz="1800" b="1" dirty="0" smtClean="0">
              <a:solidFill>
                <a:srgbClr val="000000"/>
              </a:solidFill>
              <a:cs typeface="Arial" panose="020B0604020202020204" pitchFamily="34" charset="0"/>
            </a:endParaRPr>
          </a:p>
          <a:p>
            <a:pPr fontAlgn="base">
              <a:spcBef>
                <a:spcPct val="0"/>
              </a:spcBef>
              <a:spcAft>
                <a:spcPct val="0"/>
              </a:spcAft>
              <a:buFontTx/>
              <a:buNone/>
            </a:pPr>
            <a:r>
              <a:rPr lang="tr-TR" sz="1800" b="1" dirty="0" smtClean="0">
                <a:solidFill>
                  <a:srgbClr val="000000"/>
                </a:solidFill>
                <a:cs typeface="Arial" panose="020B0604020202020204" pitchFamily="34" charset="0"/>
              </a:rPr>
              <a:t>     Haramlar-helaller,</a:t>
            </a:r>
          </a:p>
          <a:p>
            <a:pPr fontAlgn="base">
              <a:spcBef>
                <a:spcPct val="0"/>
              </a:spcBef>
              <a:spcAft>
                <a:spcPct val="0"/>
              </a:spcAft>
              <a:buFontTx/>
              <a:buNone/>
            </a:pPr>
            <a:r>
              <a:rPr lang="tr-TR" sz="1800" b="1" dirty="0">
                <a:solidFill>
                  <a:srgbClr val="000000"/>
                </a:solidFill>
                <a:cs typeface="Arial" panose="020B0604020202020204" pitchFamily="34" charset="0"/>
              </a:rPr>
              <a:t> </a:t>
            </a:r>
            <a:r>
              <a:rPr lang="tr-TR" sz="1800" b="1" dirty="0" smtClean="0">
                <a:solidFill>
                  <a:srgbClr val="000000"/>
                </a:solidFill>
                <a:cs typeface="Arial" panose="020B0604020202020204" pitchFamily="34" charset="0"/>
              </a:rPr>
              <a:t>   Hukuk kuralları,</a:t>
            </a:r>
            <a:endParaRPr lang="tr-TR" sz="1800" b="1" dirty="0">
              <a:solidFill>
                <a:srgbClr val="000000"/>
              </a:solidFill>
              <a:cs typeface="Arial" panose="020B0604020202020204" pitchFamily="34" charset="0"/>
            </a:endParaRPr>
          </a:p>
          <a:p>
            <a:pPr fontAlgn="base">
              <a:spcBef>
                <a:spcPct val="0"/>
              </a:spcBef>
              <a:spcAft>
                <a:spcPct val="0"/>
              </a:spcAft>
              <a:buFontTx/>
              <a:buNone/>
            </a:pPr>
            <a:r>
              <a:rPr lang="tr-TR" sz="1800" b="1" dirty="0">
                <a:solidFill>
                  <a:srgbClr val="000000"/>
                </a:solidFill>
                <a:cs typeface="Arial" panose="020B0604020202020204" pitchFamily="34" charset="0"/>
              </a:rPr>
              <a:t>        </a:t>
            </a:r>
            <a:r>
              <a:rPr lang="tr-TR" sz="1800" b="1" dirty="0" smtClean="0">
                <a:solidFill>
                  <a:srgbClr val="000000"/>
                </a:solidFill>
                <a:cs typeface="Arial" panose="020B0604020202020204" pitchFamily="34" charset="0"/>
              </a:rPr>
              <a:t>      Kıssalar</a:t>
            </a:r>
            <a:r>
              <a:rPr lang="tr-TR" sz="1800" dirty="0">
                <a:solidFill>
                  <a:srgbClr val="000000"/>
                </a:solidFill>
                <a:cs typeface="Arial" panose="020B0604020202020204" pitchFamily="34" charset="0"/>
              </a:rPr>
              <a:t>.  </a:t>
            </a:r>
          </a:p>
        </p:txBody>
      </p:sp>
      <p:sp>
        <p:nvSpPr>
          <p:cNvPr id="2072" name="Text Box 24"/>
          <p:cNvSpPr txBox="1">
            <a:spLocks noChangeArrowheads="1"/>
          </p:cNvSpPr>
          <p:nvPr/>
        </p:nvSpPr>
        <p:spPr bwMode="auto">
          <a:xfrm>
            <a:off x="7608888" y="4381500"/>
            <a:ext cx="3211512" cy="1200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tr-TR" sz="1800" dirty="0">
                <a:solidFill>
                  <a:srgbClr val="000000"/>
                </a:solidFill>
                <a:cs typeface="Arial" panose="020B0604020202020204" pitchFamily="34" charset="0"/>
              </a:rPr>
              <a:t>   </a:t>
            </a:r>
            <a:r>
              <a:rPr lang="tr-TR" sz="1800" b="1" dirty="0">
                <a:solidFill>
                  <a:srgbClr val="000000"/>
                </a:solidFill>
                <a:cs typeface="Arial" panose="020B0604020202020204" pitchFamily="34" charset="0"/>
              </a:rPr>
              <a:t>İyiye güzele yöneltir,</a:t>
            </a:r>
          </a:p>
          <a:p>
            <a:pPr fontAlgn="base">
              <a:spcBef>
                <a:spcPct val="0"/>
              </a:spcBef>
              <a:spcAft>
                <a:spcPct val="0"/>
              </a:spcAft>
              <a:buFontTx/>
              <a:buNone/>
            </a:pPr>
            <a:r>
              <a:rPr lang="tr-TR" sz="1800" b="1" dirty="0">
                <a:solidFill>
                  <a:srgbClr val="000000"/>
                </a:solidFill>
                <a:cs typeface="Arial" panose="020B0604020202020204" pitchFamily="34" charset="0"/>
              </a:rPr>
              <a:t>      Açıklar, aydınlatır,</a:t>
            </a:r>
          </a:p>
          <a:p>
            <a:pPr fontAlgn="base">
              <a:spcBef>
                <a:spcPct val="0"/>
              </a:spcBef>
              <a:spcAft>
                <a:spcPct val="0"/>
              </a:spcAft>
              <a:buFontTx/>
              <a:buNone/>
            </a:pPr>
            <a:r>
              <a:rPr lang="tr-TR" sz="1800" b="1" dirty="0">
                <a:solidFill>
                  <a:srgbClr val="000000"/>
                </a:solidFill>
                <a:cs typeface="Arial" panose="020B0604020202020204" pitchFamily="34" charset="0"/>
              </a:rPr>
              <a:t>         Öğüt verir, hatırlatır,</a:t>
            </a:r>
          </a:p>
          <a:p>
            <a:pPr fontAlgn="base">
              <a:spcBef>
                <a:spcPct val="0"/>
              </a:spcBef>
              <a:spcAft>
                <a:spcPct val="0"/>
              </a:spcAft>
              <a:buFontTx/>
              <a:buNone/>
            </a:pPr>
            <a:r>
              <a:rPr lang="tr-TR" sz="1800" b="1" dirty="0">
                <a:solidFill>
                  <a:srgbClr val="000000"/>
                </a:solidFill>
                <a:cs typeface="Arial" panose="020B0604020202020204" pitchFamily="34" charset="0"/>
              </a:rPr>
              <a:t>            Hayatı anlamlandırır.</a:t>
            </a:r>
          </a:p>
        </p:txBody>
      </p:sp>
      <p:sp>
        <p:nvSpPr>
          <p:cNvPr id="6184" name="Line 26"/>
          <p:cNvSpPr>
            <a:spLocks noChangeShapeType="1"/>
          </p:cNvSpPr>
          <p:nvPr/>
        </p:nvSpPr>
        <p:spPr bwMode="auto">
          <a:xfrm flipV="1">
            <a:off x="7032626" y="652464"/>
            <a:ext cx="1439863" cy="1944687"/>
          </a:xfrm>
          <a:prstGeom prst="line">
            <a:avLst/>
          </a:prstGeom>
          <a:ln>
            <a:headEnd/>
            <a:tailEnd type="triangle" w="med" len="med"/>
          </a:ln>
        </p:spPr>
        <p:style>
          <a:lnRef idx="3">
            <a:schemeClr val="accent2"/>
          </a:lnRef>
          <a:fillRef idx="0">
            <a:schemeClr val="accent2"/>
          </a:fillRef>
          <a:effectRef idx="2">
            <a:schemeClr val="accent2"/>
          </a:effectRef>
          <a:fontRef idx="minor">
            <a:schemeClr val="tx1"/>
          </a:fontRef>
        </p:style>
        <p:txBody>
          <a:bodyPr/>
          <a:lstStyle/>
          <a:p>
            <a:pPr eaLnBrk="0" fontAlgn="base" hangingPunct="0">
              <a:spcBef>
                <a:spcPct val="0"/>
              </a:spcBef>
              <a:spcAft>
                <a:spcPct val="0"/>
              </a:spcAft>
              <a:defRPr/>
            </a:pPr>
            <a:endParaRPr lang="tr-TR">
              <a:solidFill>
                <a:srgbClr val="000000"/>
              </a:solidFill>
            </a:endParaRPr>
          </a:p>
        </p:txBody>
      </p:sp>
      <p:sp>
        <p:nvSpPr>
          <p:cNvPr id="6185" name="Line 27"/>
          <p:cNvSpPr>
            <a:spLocks noChangeShapeType="1"/>
          </p:cNvSpPr>
          <p:nvPr/>
        </p:nvSpPr>
        <p:spPr bwMode="auto">
          <a:xfrm flipH="1">
            <a:off x="3000376" y="3689350"/>
            <a:ext cx="1598613" cy="2332038"/>
          </a:xfrm>
          <a:prstGeom prst="line">
            <a:avLst/>
          </a:prstGeom>
          <a:ln>
            <a:headEnd/>
            <a:tailEnd type="triangle" w="med" len="med"/>
          </a:ln>
        </p:spPr>
        <p:style>
          <a:lnRef idx="3">
            <a:schemeClr val="accent2"/>
          </a:lnRef>
          <a:fillRef idx="0">
            <a:schemeClr val="accent2"/>
          </a:fillRef>
          <a:effectRef idx="2">
            <a:schemeClr val="accent2"/>
          </a:effectRef>
          <a:fontRef idx="minor">
            <a:schemeClr val="tx1"/>
          </a:fontRef>
        </p:style>
        <p:txBody>
          <a:bodyPr/>
          <a:lstStyle/>
          <a:p>
            <a:pPr eaLnBrk="0" fontAlgn="base" hangingPunct="0">
              <a:spcBef>
                <a:spcPct val="0"/>
              </a:spcBef>
              <a:spcAft>
                <a:spcPct val="0"/>
              </a:spcAft>
              <a:defRPr/>
            </a:pPr>
            <a:endParaRPr lang="tr-TR">
              <a:solidFill>
                <a:srgbClr val="000000"/>
              </a:solidFill>
            </a:endParaRPr>
          </a:p>
        </p:txBody>
      </p:sp>
      <p:sp>
        <p:nvSpPr>
          <p:cNvPr id="6186" name="Line 28"/>
          <p:cNvSpPr>
            <a:spLocks noChangeShapeType="1"/>
          </p:cNvSpPr>
          <p:nvPr/>
        </p:nvSpPr>
        <p:spPr bwMode="auto">
          <a:xfrm>
            <a:off x="7031038" y="3662363"/>
            <a:ext cx="1657350" cy="2214562"/>
          </a:xfrm>
          <a:prstGeom prst="line">
            <a:avLst/>
          </a:prstGeom>
          <a:ln>
            <a:headEnd/>
            <a:tailEnd type="triangle" w="med" len="med"/>
          </a:ln>
        </p:spPr>
        <p:style>
          <a:lnRef idx="3">
            <a:schemeClr val="accent2"/>
          </a:lnRef>
          <a:fillRef idx="0">
            <a:schemeClr val="accent2"/>
          </a:fillRef>
          <a:effectRef idx="2">
            <a:schemeClr val="accent2"/>
          </a:effectRef>
          <a:fontRef idx="minor">
            <a:schemeClr val="tx1"/>
          </a:fontRef>
        </p:style>
        <p:txBody>
          <a:bodyPr/>
          <a:lstStyle/>
          <a:p>
            <a:pPr eaLnBrk="0" fontAlgn="base" hangingPunct="0">
              <a:spcBef>
                <a:spcPct val="0"/>
              </a:spcBef>
              <a:spcAft>
                <a:spcPct val="0"/>
              </a:spcAft>
              <a:defRPr/>
            </a:pPr>
            <a:endParaRPr lang="tr-TR">
              <a:solidFill>
                <a:srgbClr val="000000"/>
              </a:solidFill>
            </a:endParaRPr>
          </a:p>
        </p:txBody>
      </p:sp>
      <p:sp>
        <p:nvSpPr>
          <p:cNvPr id="18475" name="Text Box 29"/>
          <p:cNvSpPr txBox="1">
            <a:spLocks noChangeArrowheads="1"/>
          </p:cNvSpPr>
          <p:nvPr/>
        </p:nvSpPr>
        <p:spPr bwMode="auto">
          <a:xfrm>
            <a:off x="3503613" y="476250"/>
            <a:ext cx="4476750"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FontTx/>
              <a:buNone/>
            </a:pPr>
            <a:r>
              <a:rPr lang="tr-TR" sz="3600" b="1">
                <a:solidFill>
                  <a:srgbClr val="0000CC"/>
                </a:solidFill>
                <a:cs typeface="Arial" panose="020B0604020202020204" pitchFamily="34" charset="0"/>
              </a:rPr>
              <a:t>KAVRAM HARİTASI</a:t>
            </a:r>
          </a:p>
        </p:txBody>
      </p:sp>
    </p:spTree>
    <p:custDataLst>
      <p:tags r:id="rId1"/>
    </p:custDataLst>
    <p:extLst>
      <p:ext uri="{BB962C8B-B14F-4D97-AF65-F5344CB8AC3E}">
        <p14:creationId xmlns="" xmlns:p14="http://schemas.microsoft.com/office/powerpoint/2010/main" val="3408019045"/>
      </p:ext>
    </p:extLst>
  </p:cSld>
  <p:clrMapOvr>
    <a:masterClrMapping/>
  </p:clrMapOvr>
  <mc:AlternateContent xmlns:mc="http://schemas.openxmlformats.org/markup-compatibility/2006">
    <mc:Choice xmlns="" xmlns:p14="http://schemas.microsoft.com/office/powerpoint/2010/main" Requires="p14">
      <p:transition p14:dur="10" advTm="42029"/>
    </mc:Choice>
    <mc:Fallback>
      <p:transition advTm="42029"/>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nodeType="clickEffect">
                                  <p:stCondLst>
                                    <p:cond delay="0"/>
                                  </p:stCondLst>
                                  <p:childTnLst>
                                    <p:animScale>
                                      <p:cBhvr>
                                        <p:cTn id="6" dur="2000" fill="hold"/>
                                        <p:tgtEl>
                                          <p:spTgt spid="2059"/>
                                        </p:tgtEl>
                                      </p:cBhvr>
                                      <p:by x="150000" y="150000"/>
                                    </p:animScale>
                                  </p:childTnLst>
                                </p:cTn>
                              </p:par>
                            </p:childTnLst>
                          </p:cTn>
                        </p:par>
                      </p:childTnLst>
                    </p:cTn>
                  </p:par>
                  <p:par>
                    <p:cTn id="7" fill="hold" nodeType="clickPar">
                      <p:stCondLst>
                        <p:cond delay="indefinite"/>
                      </p:stCondLst>
                      <p:childTnLst>
                        <p:par>
                          <p:cTn id="8" fill="hold" nodeType="withGroup">
                            <p:stCondLst>
                              <p:cond delay="0"/>
                            </p:stCondLst>
                            <p:childTnLst>
                              <p:par>
                                <p:cTn id="9" presetID="3" presetClass="entr" presetSubtype="10" fill="hold" nodeType="clickEffect">
                                  <p:stCondLst>
                                    <p:cond delay="0"/>
                                  </p:stCondLst>
                                  <p:childTnLst>
                                    <p:set>
                                      <p:cBhvr>
                                        <p:cTn id="10" dur="1" fill="hold">
                                          <p:stCondLst>
                                            <p:cond delay="0"/>
                                          </p:stCondLst>
                                        </p:cTn>
                                        <p:tgtEl>
                                          <p:spTgt spid="2065">
                                            <p:txEl>
                                              <p:pRg st="0" end="0"/>
                                            </p:txEl>
                                          </p:spTgt>
                                        </p:tgtEl>
                                        <p:attrNameLst>
                                          <p:attrName>style.visibility</p:attrName>
                                        </p:attrNameLst>
                                      </p:cBhvr>
                                      <p:to>
                                        <p:strVal val="visible"/>
                                      </p:to>
                                    </p:set>
                                    <p:animEffect transition="in" filter="blinds(horizontal)">
                                      <p:cBhvr>
                                        <p:cTn id="11" dur="2000"/>
                                        <p:tgtEl>
                                          <p:spTgt spid="2065">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3" presetClass="entr" presetSubtype="10" fill="hold" nodeType="clickEffect">
                                  <p:stCondLst>
                                    <p:cond delay="0"/>
                                  </p:stCondLst>
                                  <p:childTnLst>
                                    <p:set>
                                      <p:cBhvr>
                                        <p:cTn id="15" dur="1" fill="hold">
                                          <p:stCondLst>
                                            <p:cond delay="0"/>
                                          </p:stCondLst>
                                        </p:cTn>
                                        <p:tgtEl>
                                          <p:spTgt spid="2065">
                                            <p:txEl>
                                              <p:pRg st="1" end="1"/>
                                            </p:txEl>
                                          </p:spTgt>
                                        </p:tgtEl>
                                        <p:attrNameLst>
                                          <p:attrName>style.visibility</p:attrName>
                                        </p:attrNameLst>
                                      </p:cBhvr>
                                      <p:to>
                                        <p:strVal val="visible"/>
                                      </p:to>
                                    </p:set>
                                    <p:animEffect transition="in" filter="blinds(horizontal)">
                                      <p:cBhvr>
                                        <p:cTn id="16" dur="2000"/>
                                        <p:tgtEl>
                                          <p:spTgt spid="2065">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nodeType="clickEffect">
                                  <p:stCondLst>
                                    <p:cond delay="0"/>
                                  </p:stCondLst>
                                  <p:childTnLst>
                                    <p:set>
                                      <p:cBhvr>
                                        <p:cTn id="20" dur="1" fill="hold">
                                          <p:stCondLst>
                                            <p:cond delay="0"/>
                                          </p:stCondLst>
                                        </p:cTn>
                                        <p:tgtEl>
                                          <p:spTgt spid="2065">
                                            <p:txEl>
                                              <p:pRg st="2" end="2"/>
                                            </p:txEl>
                                          </p:spTgt>
                                        </p:tgtEl>
                                        <p:attrNameLst>
                                          <p:attrName>style.visibility</p:attrName>
                                        </p:attrNameLst>
                                      </p:cBhvr>
                                      <p:to>
                                        <p:strVal val="visible"/>
                                      </p:to>
                                    </p:set>
                                    <p:animEffect transition="in" filter="blinds(horizontal)">
                                      <p:cBhvr>
                                        <p:cTn id="21" dur="2000"/>
                                        <p:tgtEl>
                                          <p:spTgt spid="2065">
                                            <p:txEl>
                                              <p:pRg st="2" end="2"/>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3" presetClass="entr" presetSubtype="10" fill="hold" nodeType="clickEffect">
                                  <p:stCondLst>
                                    <p:cond delay="0"/>
                                  </p:stCondLst>
                                  <p:childTnLst>
                                    <p:set>
                                      <p:cBhvr>
                                        <p:cTn id="25" dur="1" fill="hold">
                                          <p:stCondLst>
                                            <p:cond delay="0"/>
                                          </p:stCondLst>
                                        </p:cTn>
                                        <p:tgtEl>
                                          <p:spTgt spid="2065">
                                            <p:txEl>
                                              <p:pRg st="3" end="3"/>
                                            </p:txEl>
                                          </p:spTgt>
                                        </p:tgtEl>
                                        <p:attrNameLst>
                                          <p:attrName>style.visibility</p:attrName>
                                        </p:attrNameLst>
                                      </p:cBhvr>
                                      <p:to>
                                        <p:strVal val="visible"/>
                                      </p:to>
                                    </p:set>
                                    <p:animEffect transition="in" filter="blinds(horizontal)">
                                      <p:cBhvr>
                                        <p:cTn id="26" dur="2000"/>
                                        <p:tgtEl>
                                          <p:spTgt spid="2065">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2065">
                                            <p:txEl>
                                              <p:pRg st="4" end="4"/>
                                            </p:txEl>
                                          </p:spTgt>
                                        </p:tgtEl>
                                        <p:attrNameLst>
                                          <p:attrName>style.visibility</p:attrName>
                                        </p:attrNameLst>
                                      </p:cBhvr>
                                      <p:to>
                                        <p:strVal val="visible"/>
                                      </p:to>
                                    </p:set>
                                    <p:animEffect transition="in" filter="blinds(horizontal)">
                                      <p:cBhvr>
                                        <p:cTn id="31" dur="2000"/>
                                        <p:tgtEl>
                                          <p:spTgt spid="2065">
                                            <p:txEl>
                                              <p:pRg st="4" end="4"/>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8" presetClass="emph" presetSubtype="0" fill="hold" nodeType="clickEffect">
                                  <p:stCondLst>
                                    <p:cond delay="0"/>
                                  </p:stCondLst>
                                  <p:childTnLst>
                                    <p:animRot by="21600000">
                                      <p:cBhvr>
                                        <p:cTn id="35" dur="2000" fill="hold"/>
                                        <p:tgtEl>
                                          <p:spTgt spid="2060"/>
                                        </p:tgtEl>
                                        <p:attrNameLst>
                                          <p:attrName>r</p:attrName>
                                        </p:attrNameLst>
                                      </p:cBhvr>
                                    </p:animRot>
                                  </p:childTnLst>
                                </p:cTn>
                              </p:par>
                            </p:childTnLst>
                          </p:cTn>
                        </p:par>
                      </p:childTnLst>
                    </p:cTn>
                  </p:par>
                  <p:par>
                    <p:cTn id="36" fill="hold" nodeType="clickPar">
                      <p:stCondLst>
                        <p:cond delay="indefinite"/>
                      </p:stCondLst>
                      <p:childTnLst>
                        <p:par>
                          <p:cTn id="37" fill="hold" nodeType="withGroup">
                            <p:stCondLst>
                              <p:cond delay="0"/>
                            </p:stCondLst>
                            <p:childTnLst>
                              <p:par>
                                <p:cTn id="38" presetID="8" presetClass="entr" presetSubtype="16" fill="hold" nodeType="clickEffect">
                                  <p:stCondLst>
                                    <p:cond delay="0"/>
                                  </p:stCondLst>
                                  <p:childTnLst>
                                    <p:set>
                                      <p:cBhvr>
                                        <p:cTn id="39" dur="1" fill="hold">
                                          <p:stCondLst>
                                            <p:cond delay="0"/>
                                          </p:stCondLst>
                                        </p:cTn>
                                        <p:tgtEl>
                                          <p:spTgt spid="2070">
                                            <p:txEl>
                                              <p:pRg st="0" end="0"/>
                                            </p:txEl>
                                          </p:spTgt>
                                        </p:tgtEl>
                                        <p:attrNameLst>
                                          <p:attrName>style.visibility</p:attrName>
                                        </p:attrNameLst>
                                      </p:cBhvr>
                                      <p:to>
                                        <p:strVal val="visible"/>
                                      </p:to>
                                    </p:set>
                                    <p:animEffect transition="in" filter="diamond(in)">
                                      <p:cBhvr>
                                        <p:cTn id="40" dur="2000"/>
                                        <p:tgtEl>
                                          <p:spTgt spid="2070">
                                            <p:txEl>
                                              <p:pRg st="0" end="0"/>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8" presetClass="entr" presetSubtype="16" fill="hold" nodeType="clickEffect">
                                  <p:stCondLst>
                                    <p:cond delay="0"/>
                                  </p:stCondLst>
                                  <p:childTnLst>
                                    <p:set>
                                      <p:cBhvr>
                                        <p:cTn id="44" dur="1" fill="hold">
                                          <p:stCondLst>
                                            <p:cond delay="0"/>
                                          </p:stCondLst>
                                        </p:cTn>
                                        <p:tgtEl>
                                          <p:spTgt spid="2070">
                                            <p:txEl>
                                              <p:pRg st="1" end="1"/>
                                            </p:txEl>
                                          </p:spTgt>
                                        </p:tgtEl>
                                        <p:attrNameLst>
                                          <p:attrName>style.visibility</p:attrName>
                                        </p:attrNameLst>
                                      </p:cBhvr>
                                      <p:to>
                                        <p:strVal val="visible"/>
                                      </p:to>
                                    </p:set>
                                    <p:animEffect transition="in" filter="diamond(in)">
                                      <p:cBhvr>
                                        <p:cTn id="45" dur="2000"/>
                                        <p:tgtEl>
                                          <p:spTgt spid="2070">
                                            <p:txEl>
                                              <p:pRg st="1" end="1"/>
                                            </p:txEl>
                                          </p:spTgt>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8" presetClass="entr" presetSubtype="16" fill="hold" nodeType="clickEffect">
                                  <p:stCondLst>
                                    <p:cond delay="0"/>
                                  </p:stCondLst>
                                  <p:childTnLst>
                                    <p:set>
                                      <p:cBhvr>
                                        <p:cTn id="49" dur="1" fill="hold">
                                          <p:stCondLst>
                                            <p:cond delay="0"/>
                                          </p:stCondLst>
                                        </p:cTn>
                                        <p:tgtEl>
                                          <p:spTgt spid="2070">
                                            <p:txEl>
                                              <p:pRg st="2" end="2"/>
                                            </p:txEl>
                                          </p:spTgt>
                                        </p:tgtEl>
                                        <p:attrNameLst>
                                          <p:attrName>style.visibility</p:attrName>
                                        </p:attrNameLst>
                                      </p:cBhvr>
                                      <p:to>
                                        <p:strVal val="visible"/>
                                      </p:to>
                                    </p:set>
                                    <p:animEffect transition="in" filter="diamond(in)">
                                      <p:cBhvr>
                                        <p:cTn id="50" dur="2000"/>
                                        <p:tgtEl>
                                          <p:spTgt spid="2070">
                                            <p:txEl>
                                              <p:pRg st="2" end="2"/>
                                            </p:txEl>
                                          </p:spTgt>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8" presetClass="entr" presetSubtype="16" fill="hold" nodeType="clickEffect">
                                  <p:stCondLst>
                                    <p:cond delay="0"/>
                                  </p:stCondLst>
                                  <p:childTnLst>
                                    <p:set>
                                      <p:cBhvr>
                                        <p:cTn id="54" dur="1" fill="hold">
                                          <p:stCondLst>
                                            <p:cond delay="0"/>
                                          </p:stCondLst>
                                        </p:cTn>
                                        <p:tgtEl>
                                          <p:spTgt spid="2070">
                                            <p:txEl>
                                              <p:pRg st="3" end="3"/>
                                            </p:txEl>
                                          </p:spTgt>
                                        </p:tgtEl>
                                        <p:attrNameLst>
                                          <p:attrName>style.visibility</p:attrName>
                                        </p:attrNameLst>
                                      </p:cBhvr>
                                      <p:to>
                                        <p:strVal val="visible"/>
                                      </p:to>
                                    </p:set>
                                    <p:animEffect transition="in" filter="diamond(in)">
                                      <p:cBhvr>
                                        <p:cTn id="55" dur="2000"/>
                                        <p:tgtEl>
                                          <p:spTgt spid="2070">
                                            <p:txEl>
                                              <p:pRg st="3" end="3"/>
                                            </p:txEl>
                                          </p:spTgt>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8" presetClass="entr" presetSubtype="16" fill="hold" nodeType="clickEffect">
                                  <p:stCondLst>
                                    <p:cond delay="0"/>
                                  </p:stCondLst>
                                  <p:childTnLst>
                                    <p:set>
                                      <p:cBhvr>
                                        <p:cTn id="59" dur="1" fill="hold">
                                          <p:stCondLst>
                                            <p:cond delay="0"/>
                                          </p:stCondLst>
                                        </p:cTn>
                                        <p:tgtEl>
                                          <p:spTgt spid="2070">
                                            <p:txEl>
                                              <p:pRg st="4" end="4"/>
                                            </p:txEl>
                                          </p:spTgt>
                                        </p:tgtEl>
                                        <p:attrNameLst>
                                          <p:attrName>style.visibility</p:attrName>
                                        </p:attrNameLst>
                                      </p:cBhvr>
                                      <p:to>
                                        <p:strVal val="visible"/>
                                      </p:to>
                                    </p:set>
                                    <p:animEffect transition="in" filter="diamond(in)">
                                      <p:cBhvr>
                                        <p:cTn id="60" dur="2000"/>
                                        <p:tgtEl>
                                          <p:spTgt spid="2070">
                                            <p:txEl>
                                              <p:pRg st="4" end="4"/>
                                            </p:txEl>
                                          </p:spTgt>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8" presetClass="entr" presetSubtype="16" fill="hold" nodeType="clickEffect">
                                  <p:stCondLst>
                                    <p:cond delay="0"/>
                                  </p:stCondLst>
                                  <p:childTnLst>
                                    <p:set>
                                      <p:cBhvr>
                                        <p:cTn id="64" dur="1" fill="hold">
                                          <p:stCondLst>
                                            <p:cond delay="0"/>
                                          </p:stCondLst>
                                        </p:cTn>
                                        <p:tgtEl>
                                          <p:spTgt spid="2070">
                                            <p:txEl>
                                              <p:pRg st="5" end="5"/>
                                            </p:txEl>
                                          </p:spTgt>
                                        </p:tgtEl>
                                        <p:attrNameLst>
                                          <p:attrName>style.visibility</p:attrName>
                                        </p:attrNameLst>
                                      </p:cBhvr>
                                      <p:to>
                                        <p:strVal val="visible"/>
                                      </p:to>
                                    </p:set>
                                    <p:animEffect transition="in" filter="diamond(in)">
                                      <p:cBhvr>
                                        <p:cTn id="65" dur="2000"/>
                                        <p:tgtEl>
                                          <p:spTgt spid="2070">
                                            <p:txEl>
                                              <p:pRg st="5" end="5"/>
                                            </p:txEl>
                                          </p:spTgt>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13" presetClass="entr" presetSubtype="16" fill="hold" nodeType="clickEffect">
                                  <p:stCondLst>
                                    <p:cond delay="0"/>
                                  </p:stCondLst>
                                  <p:childTnLst>
                                    <p:set>
                                      <p:cBhvr>
                                        <p:cTn id="69" dur="1" fill="hold">
                                          <p:stCondLst>
                                            <p:cond delay="0"/>
                                          </p:stCondLst>
                                        </p:cTn>
                                        <p:tgtEl>
                                          <p:spTgt spid="2061"/>
                                        </p:tgtEl>
                                        <p:attrNameLst>
                                          <p:attrName>style.visibility</p:attrName>
                                        </p:attrNameLst>
                                      </p:cBhvr>
                                      <p:to>
                                        <p:strVal val="visible"/>
                                      </p:to>
                                    </p:set>
                                    <p:animEffect transition="in" filter="plus(in)">
                                      <p:cBhvr>
                                        <p:cTn id="70" dur="2000"/>
                                        <p:tgtEl>
                                          <p:spTgt spid="2061"/>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2" presetClass="entr" presetSubtype="4" fill="hold" nodeType="clickEffect">
                                  <p:stCondLst>
                                    <p:cond delay="0"/>
                                  </p:stCondLst>
                                  <p:childTnLst>
                                    <p:set>
                                      <p:cBhvr>
                                        <p:cTn id="74" dur="1" fill="hold">
                                          <p:stCondLst>
                                            <p:cond delay="0"/>
                                          </p:stCondLst>
                                        </p:cTn>
                                        <p:tgtEl>
                                          <p:spTgt spid="2071">
                                            <p:txEl>
                                              <p:pRg st="0" end="0"/>
                                            </p:txEl>
                                          </p:spTgt>
                                        </p:tgtEl>
                                        <p:attrNameLst>
                                          <p:attrName>style.visibility</p:attrName>
                                        </p:attrNameLst>
                                      </p:cBhvr>
                                      <p:to>
                                        <p:strVal val="visible"/>
                                      </p:to>
                                    </p:set>
                                    <p:anim calcmode="lin" valueType="num">
                                      <p:cBhvr additive="base">
                                        <p:cTn id="75" dur="500" fill="hold"/>
                                        <p:tgtEl>
                                          <p:spTgt spid="2071">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20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7" fill="hold" nodeType="clickPar">
                      <p:stCondLst>
                        <p:cond delay="indefinite"/>
                      </p:stCondLst>
                      <p:childTnLst>
                        <p:par>
                          <p:cTn id="78" fill="hold" nodeType="withGroup">
                            <p:stCondLst>
                              <p:cond delay="0"/>
                            </p:stCondLst>
                            <p:childTnLst>
                              <p:par>
                                <p:cTn id="79" presetID="2" presetClass="entr" presetSubtype="4" fill="hold" nodeType="clickEffect">
                                  <p:stCondLst>
                                    <p:cond delay="0"/>
                                  </p:stCondLst>
                                  <p:childTnLst>
                                    <p:set>
                                      <p:cBhvr>
                                        <p:cTn id="80" dur="1" fill="hold">
                                          <p:stCondLst>
                                            <p:cond delay="0"/>
                                          </p:stCondLst>
                                        </p:cTn>
                                        <p:tgtEl>
                                          <p:spTgt spid="2071">
                                            <p:txEl>
                                              <p:pRg st="1" end="1"/>
                                            </p:txEl>
                                          </p:spTgt>
                                        </p:tgtEl>
                                        <p:attrNameLst>
                                          <p:attrName>style.visibility</p:attrName>
                                        </p:attrNameLst>
                                      </p:cBhvr>
                                      <p:to>
                                        <p:strVal val="visible"/>
                                      </p:to>
                                    </p:set>
                                    <p:anim calcmode="lin" valueType="num">
                                      <p:cBhvr additive="base">
                                        <p:cTn id="81" dur="500" fill="hold"/>
                                        <p:tgtEl>
                                          <p:spTgt spid="2071">
                                            <p:txEl>
                                              <p:pRg st="1" end="1"/>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20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83" fill="hold" nodeType="clickPar">
                      <p:stCondLst>
                        <p:cond delay="indefinite"/>
                      </p:stCondLst>
                      <p:childTnLst>
                        <p:par>
                          <p:cTn id="84" fill="hold" nodeType="withGroup">
                            <p:stCondLst>
                              <p:cond delay="0"/>
                            </p:stCondLst>
                            <p:childTnLst>
                              <p:par>
                                <p:cTn id="85" presetID="2" presetClass="entr" presetSubtype="4" fill="hold" nodeType="clickEffect">
                                  <p:stCondLst>
                                    <p:cond delay="0"/>
                                  </p:stCondLst>
                                  <p:childTnLst>
                                    <p:set>
                                      <p:cBhvr>
                                        <p:cTn id="86" dur="1" fill="hold">
                                          <p:stCondLst>
                                            <p:cond delay="0"/>
                                          </p:stCondLst>
                                        </p:cTn>
                                        <p:tgtEl>
                                          <p:spTgt spid="2071">
                                            <p:txEl>
                                              <p:pRg st="2" end="2"/>
                                            </p:txEl>
                                          </p:spTgt>
                                        </p:tgtEl>
                                        <p:attrNameLst>
                                          <p:attrName>style.visibility</p:attrName>
                                        </p:attrNameLst>
                                      </p:cBhvr>
                                      <p:to>
                                        <p:strVal val="visible"/>
                                      </p:to>
                                    </p:set>
                                    <p:anim calcmode="lin" valueType="num">
                                      <p:cBhvr additive="base">
                                        <p:cTn id="87" dur="500" fill="hold"/>
                                        <p:tgtEl>
                                          <p:spTgt spid="2071">
                                            <p:txEl>
                                              <p:pRg st="2" end="2"/>
                                            </p:txEl>
                                          </p:spTgt>
                                        </p:tgtEl>
                                        <p:attrNameLst>
                                          <p:attrName>ppt_x</p:attrName>
                                        </p:attrNameLst>
                                      </p:cBhvr>
                                      <p:tavLst>
                                        <p:tav tm="0">
                                          <p:val>
                                            <p:strVal val="#ppt_x"/>
                                          </p:val>
                                        </p:tav>
                                        <p:tav tm="100000">
                                          <p:val>
                                            <p:strVal val="#ppt_x"/>
                                          </p:val>
                                        </p:tav>
                                      </p:tavLst>
                                    </p:anim>
                                    <p:anim calcmode="lin" valueType="num">
                                      <p:cBhvr additive="base">
                                        <p:cTn id="88" dur="500" fill="hold"/>
                                        <p:tgtEl>
                                          <p:spTgt spid="20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nodeType="clickEffect">
                                  <p:stCondLst>
                                    <p:cond delay="0"/>
                                  </p:stCondLst>
                                  <p:childTnLst>
                                    <p:set>
                                      <p:cBhvr>
                                        <p:cTn id="92" dur="1" fill="hold">
                                          <p:stCondLst>
                                            <p:cond delay="0"/>
                                          </p:stCondLst>
                                        </p:cTn>
                                        <p:tgtEl>
                                          <p:spTgt spid="2071">
                                            <p:txEl>
                                              <p:pRg st="3" end="3"/>
                                            </p:txEl>
                                          </p:spTgt>
                                        </p:tgtEl>
                                        <p:attrNameLst>
                                          <p:attrName>style.visibility</p:attrName>
                                        </p:attrNameLst>
                                      </p:cBhvr>
                                      <p:to>
                                        <p:strVal val="visible"/>
                                      </p:to>
                                    </p:set>
                                    <p:anim calcmode="lin" valueType="num">
                                      <p:cBhvr additive="base">
                                        <p:cTn id="93" dur="500" fill="hold"/>
                                        <p:tgtEl>
                                          <p:spTgt spid="2071">
                                            <p:txEl>
                                              <p:pRg st="3" end="3"/>
                                            </p:txEl>
                                          </p:spTgt>
                                        </p:tgtEl>
                                        <p:attrNameLst>
                                          <p:attrName>ppt_x</p:attrName>
                                        </p:attrNameLst>
                                      </p:cBhvr>
                                      <p:tavLst>
                                        <p:tav tm="0">
                                          <p:val>
                                            <p:strVal val="#ppt_x"/>
                                          </p:val>
                                        </p:tav>
                                        <p:tav tm="100000">
                                          <p:val>
                                            <p:strVal val="#ppt_x"/>
                                          </p:val>
                                        </p:tav>
                                      </p:tavLst>
                                    </p:anim>
                                    <p:anim calcmode="lin" valueType="num">
                                      <p:cBhvr additive="base">
                                        <p:cTn id="94" dur="500" fill="hold"/>
                                        <p:tgtEl>
                                          <p:spTgt spid="207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 presetClass="entr" presetSubtype="4" fill="hold" nodeType="clickEffect">
                                  <p:stCondLst>
                                    <p:cond delay="0"/>
                                  </p:stCondLst>
                                  <p:childTnLst>
                                    <p:set>
                                      <p:cBhvr>
                                        <p:cTn id="98" dur="1" fill="hold">
                                          <p:stCondLst>
                                            <p:cond delay="0"/>
                                          </p:stCondLst>
                                        </p:cTn>
                                        <p:tgtEl>
                                          <p:spTgt spid="2071">
                                            <p:txEl>
                                              <p:pRg st="4" end="4"/>
                                            </p:txEl>
                                          </p:spTgt>
                                        </p:tgtEl>
                                        <p:attrNameLst>
                                          <p:attrName>style.visibility</p:attrName>
                                        </p:attrNameLst>
                                      </p:cBhvr>
                                      <p:to>
                                        <p:strVal val="visible"/>
                                      </p:to>
                                    </p:set>
                                    <p:anim calcmode="lin" valueType="num">
                                      <p:cBhvr additive="base">
                                        <p:cTn id="99" dur="500" fill="hold"/>
                                        <p:tgtEl>
                                          <p:spTgt spid="2071">
                                            <p:txEl>
                                              <p:pRg st="4" end="4"/>
                                            </p:txEl>
                                          </p:spTgt>
                                        </p:tgtEl>
                                        <p:attrNameLst>
                                          <p:attrName>ppt_x</p:attrName>
                                        </p:attrNameLst>
                                      </p:cBhvr>
                                      <p:tavLst>
                                        <p:tav tm="0">
                                          <p:val>
                                            <p:strVal val="#ppt_x"/>
                                          </p:val>
                                        </p:tav>
                                        <p:tav tm="100000">
                                          <p:val>
                                            <p:strVal val="#ppt_x"/>
                                          </p:val>
                                        </p:tav>
                                      </p:tavLst>
                                    </p:anim>
                                    <p:anim calcmode="lin" valueType="num">
                                      <p:cBhvr additive="base">
                                        <p:cTn id="100" dur="500" fill="hold"/>
                                        <p:tgtEl>
                                          <p:spTgt spid="207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01" fill="hold" nodeType="clickPar">
                      <p:stCondLst>
                        <p:cond delay="indefinite"/>
                      </p:stCondLst>
                      <p:childTnLst>
                        <p:par>
                          <p:cTn id="102" fill="hold" nodeType="withGroup">
                            <p:stCondLst>
                              <p:cond delay="0"/>
                            </p:stCondLst>
                            <p:childTnLst>
                              <p:par>
                                <p:cTn id="103" presetID="2" presetClass="entr" presetSubtype="4" fill="hold" nodeType="clickEffect">
                                  <p:stCondLst>
                                    <p:cond delay="0"/>
                                  </p:stCondLst>
                                  <p:childTnLst>
                                    <p:set>
                                      <p:cBhvr>
                                        <p:cTn id="104" dur="1" fill="hold">
                                          <p:stCondLst>
                                            <p:cond delay="0"/>
                                          </p:stCondLst>
                                        </p:cTn>
                                        <p:tgtEl>
                                          <p:spTgt spid="2071">
                                            <p:txEl>
                                              <p:pRg st="5" end="5"/>
                                            </p:txEl>
                                          </p:spTgt>
                                        </p:tgtEl>
                                        <p:attrNameLst>
                                          <p:attrName>style.visibility</p:attrName>
                                        </p:attrNameLst>
                                      </p:cBhvr>
                                      <p:to>
                                        <p:strVal val="visible"/>
                                      </p:to>
                                    </p:set>
                                    <p:anim calcmode="lin" valueType="num">
                                      <p:cBhvr additive="base">
                                        <p:cTn id="105" dur="500" fill="hold"/>
                                        <p:tgtEl>
                                          <p:spTgt spid="2071">
                                            <p:txEl>
                                              <p:pRg st="5" end="5"/>
                                            </p:txEl>
                                          </p:spTgt>
                                        </p:tgtEl>
                                        <p:attrNameLst>
                                          <p:attrName>ppt_x</p:attrName>
                                        </p:attrNameLst>
                                      </p:cBhvr>
                                      <p:tavLst>
                                        <p:tav tm="0">
                                          <p:val>
                                            <p:strVal val="#ppt_x"/>
                                          </p:val>
                                        </p:tav>
                                        <p:tav tm="100000">
                                          <p:val>
                                            <p:strVal val="#ppt_x"/>
                                          </p:val>
                                        </p:tav>
                                      </p:tavLst>
                                    </p:anim>
                                    <p:anim calcmode="lin" valueType="num">
                                      <p:cBhvr additive="base">
                                        <p:cTn id="106" dur="500" fill="hold"/>
                                        <p:tgtEl>
                                          <p:spTgt spid="207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07" fill="hold" nodeType="clickPar">
                      <p:stCondLst>
                        <p:cond delay="indefinite"/>
                      </p:stCondLst>
                      <p:childTnLst>
                        <p:par>
                          <p:cTn id="108" fill="hold" nodeType="withGroup">
                            <p:stCondLst>
                              <p:cond delay="0"/>
                            </p:stCondLst>
                            <p:childTnLst>
                              <p:par>
                                <p:cTn id="109" presetID="2" presetClass="entr" presetSubtype="2" fill="hold" nodeType="clickEffect">
                                  <p:stCondLst>
                                    <p:cond delay="0"/>
                                  </p:stCondLst>
                                  <p:childTnLst>
                                    <p:set>
                                      <p:cBhvr>
                                        <p:cTn id="110" dur="1" fill="hold">
                                          <p:stCondLst>
                                            <p:cond delay="0"/>
                                          </p:stCondLst>
                                        </p:cTn>
                                        <p:tgtEl>
                                          <p:spTgt spid="2062"/>
                                        </p:tgtEl>
                                        <p:attrNameLst>
                                          <p:attrName>style.visibility</p:attrName>
                                        </p:attrNameLst>
                                      </p:cBhvr>
                                      <p:to>
                                        <p:strVal val="visible"/>
                                      </p:to>
                                    </p:set>
                                    <p:anim calcmode="lin" valueType="num">
                                      <p:cBhvr additive="base">
                                        <p:cTn id="111" dur="3000" fill="hold"/>
                                        <p:tgtEl>
                                          <p:spTgt spid="2062"/>
                                        </p:tgtEl>
                                        <p:attrNameLst>
                                          <p:attrName>ppt_x</p:attrName>
                                        </p:attrNameLst>
                                      </p:cBhvr>
                                      <p:tavLst>
                                        <p:tav tm="0">
                                          <p:val>
                                            <p:strVal val="1+#ppt_w/2"/>
                                          </p:val>
                                        </p:tav>
                                        <p:tav tm="100000">
                                          <p:val>
                                            <p:strVal val="#ppt_x"/>
                                          </p:val>
                                        </p:tav>
                                      </p:tavLst>
                                    </p:anim>
                                    <p:anim calcmode="lin" valueType="num">
                                      <p:cBhvr additive="base">
                                        <p:cTn id="112" dur="3000" fill="hold"/>
                                        <p:tgtEl>
                                          <p:spTgt spid="2062"/>
                                        </p:tgtEl>
                                        <p:attrNameLst>
                                          <p:attrName>ppt_y</p:attrName>
                                        </p:attrNameLst>
                                      </p:cBhvr>
                                      <p:tavLst>
                                        <p:tav tm="0">
                                          <p:val>
                                            <p:strVal val="#ppt_y"/>
                                          </p:val>
                                        </p:tav>
                                        <p:tav tm="100000">
                                          <p:val>
                                            <p:strVal val="#ppt_y"/>
                                          </p:val>
                                        </p:tav>
                                      </p:tavLst>
                                    </p:anim>
                                  </p:childTnLst>
                                </p:cTn>
                              </p:par>
                            </p:childTnLst>
                          </p:cTn>
                        </p:par>
                      </p:childTnLst>
                    </p:cTn>
                  </p:par>
                  <p:par>
                    <p:cTn id="113" fill="hold" nodeType="clickPar">
                      <p:stCondLst>
                        <p:cond delay="indefinite"/>
                      </p:stCondLst>
                      <p:childTnLst>
                        <p:par>
                          <p:cTn id="114" fill="hold" nodeType="withGroup">
                            <p:stCondLst>
                              <p:cond delay="0"/>
                            </p:stCondLst>
                            <p:childTnLst>
                              <p:par>
                                <p:cTn id="115" presetID="5" presetClass="entr" presetSubtype="10" fill="hold" nodeType="clickEffect">
                                  <p:stCondLst>
                                    <p:cond delay="0"/>
                                  </p:stCondLst>
                                  <p:childTnLst>
                                    <p:set>
                                      <p:cBhvr>
                                        <p:cTn id="116" dur="1" fill="hold">
                                          <p:stCondLst>
                                            <p:cond delay="0"/>
                                          </p:stCondLst>
                                        </p:cTn>
                                        <p:tgtEl>
                                          <p:spTgt spid="2072">
                                            <p:txEl>
                                              <p:pRg st="0" end="0"/>
                                            </p:txEl>
                                          </p:spTgt>
                                        </p:tgtEl>
                                        <p:attrNameLst>
                                          <p:attrName>style.visibility</p:attrName>
                                        </p:attrNameLst>
                                      </p:cBhvr>
                                      <p:to>
                                        <p:strVal val="visible"/>
                                      </p:to>
                                    </p:set>
                                    <p:animEffect transition="in" filter="checkerboard(across)">
                                      <p:cBhvr>
                                        <p:cTn id="117" dur="500"/>
                                        <p:tgtEl>
                                          <p:spTgt spid="2072">
                                            <p:txEl>
                                              <p:pRg st="0" end="0"/>
                                            </p:txEl>
                                          </p:spTgt>
                                        </p:tgtEl>
                                      </p:cBhvr>
                                    </p:animEffect>
                                  </p:childTnLst>
                                </p:cTn>
                              </p:par>
                            </p:childTnLst>
                          </p:cTn>
                        </p:par>
                      </p:childTnLst>
                    </p:cTn>
                  </p:par>
                  <p:par>
                    <p:cTn id="118" fill="hold" nodeType="clickPar">
                      <p:stCondLst>
                        <p:cond delay="indefinite"/>
                      </p:stCondLst>
                      <p:childTnLst>
                        <p:par>
                          <p:cTn id="119" fill="hold" nodeType="withGroup">
                            <p:stCondLst>
                              <p:cond delay="0"/>
                            </p:stCondLst>
                            <p:childTnLst>
                              <p:par>
                                <p:cTn id="120" presetID="5" presetClass="entr" presetSubtype="10" fill="hold" nodeType="clickEffect">
                                  <p:stCondLst>
                                    <p:cond delay="0"/>
                                  </p:stCondLst>
                                  <p:childTnLst>
                                    <p:set>
                                      <p:cBhvr>
                                        <p:cTn id="121" dur="1" fill="hold">
                                          <p:stCondLst>
                                            <p:cond delay="0"/>
                                          </p:stCondLst>
                                        </p:cTn>
                                        <p:tgtEl>
                                          <p:spTgt spid="2072">
                                            <p:txEl>
                                              <p:pRg st="1" end="1"/>
                                            </p:txEl>
                                          </p:spTgt>
                                        </p:tgtEl>
                                        <p:attrNameLst>
                                          <p:attrName>style.visibility</p:attrName>
                                        </p:attrNameLst>
                                      </p:cBhvr>
                                      <p:to>
                                        <p:strVal val="visible"/>
                                      </p:to>
                                    </p:set>
                                    <p:animEffect transition="in" filter="checkerboard(across)">
                                      <p:cBhvr>
                                        <p:cTn id="122" dur="500"/>
                                        <p:tgtEl>
                                          <p:spTgt spid="2072">
                                            <p:txEl>
                                              <p:pRg st="1" end="1"/>
                                            </p:txEl>
                                          </p:spTgt>
                                        </p:tgtEl>
                                      </p:cBhvr>
                                    </p:animEffect>
                                  </p:childTnLst>
                                </p:cTn>
                              </p:par>
                            </p:childTnLst>
                          </p:cTn>
                        </p:par>
                      </p:childTnLst>
                    </p:cTn>
                  </p:par>
                  <p:par>
                    <p:cTn id="123" fill="hold" nodeType="clickPar">
                      <p:stCondLst>
                        <p:cond delay="indefinite"/>
                      </p:stCondLst>
                      <p:childTnLst>
                        <p:par>
                          <p:cTn id="124" fill="hold" nodeType="withGroup">
                            <p:stCondLst>
                              <p:cond delay="0"/>
                            </p:stCondLst>
                            <p:childTnLst>
                              <p:par>
                                <p:cTn id="125" presetID="5" presetClass="entr" presetSubtype="10" fill="hold" nodeType="clickEffect">
                                  <p:stCondLst>
                                    <p:cond delay="0"/>
                                  </p:stCondLst>
                                  <p:childTnLst>
                                    <p:set>
                                      <p:cBhvr>
                                        <p:cTn id="126" dur="1" fill="hold">
                                          <p:stCondLst>
                                            <p:cond delay="0"/>
                                          </p:stCondLst>
                                        </p:cTn>
                                        <p:tgtEl>
                                          <p:spTgt spid="2072">
                                            <p:txEl>
                                              <p:pRg st="2" end="2"/>
                                            </p:txEl>
                                          </p:spTgt>
                                        </p:tgtEl>
                                        <p:attrNameLst>
                                          <p:attrName>style.visibility</p:attrName>
                                        </p:attrNameLst>
                                      </p:cBhvr>
                                      <p:to>
                                        <p:strVal val="visible"/>
                                      </p:to>
                                    </p:set>
                                    <p:animEffect transition="in" filter="checkerboard(across)">
                                      <p:cBhvr>
                                        <p:cTn id="127" dur="500"/>
                                        <p:tgtEl>
                                          <p:spTgt spid="2072">
                                            <p:txEl>
                                              <p:pRg st="2" end="2"/>
                                            </p:txEl>
                                          </p:spTgt>
                                        </p:tgtEl>
                                      </p:cBhvr>
                                    </p:animEffect>
                                  </p:childTnLst>
                                </p:cTn>
                              </p:par>
                            </p:childTnLst>
                          </p:cTn>
                        </p:par>
                      </p:childTnLst>
                    </p:cTn>
                  </p:par>
                  <p:par>
                    <p:cTn id="128" fill="hold" nodeType="clickPar">
                      <p:stCondLst>
                        <p:cond delay="indefinite"/>
                      </p:stCondLst>
                      <p:childTnLst>
                        <p:par>
                          <p:cTn id="129" fill="hold" nodeType="withGroup">
                            <p:stCondLst>
                              <p:cond delay="0"/>
                            </p:stCondLst>
                            <p:childTnLst>
                              <p:par>
                                <p:cTn id="130" presetID="5" presetClass="entr" presetSubtype="10" fill="hold" nodeType="clickEffect">
                                  <p:stCondLst>
                                    <p:cond delay="0"/>
                                  </p:stCondLst>
                                  <p:childTnLst>
                                    <p:set>
                                      <p:cBhvr>
                                        <p:cTn id="131" dur="1" fill="hold">
                                          <p:stCondLst>
                                            <p:cond delay="0"/>
                                          </p:stCondLst>
                                        </p:cTn>
                                        <p:tgtEl>
                                          <p:spTgt spid="2072">
                                            <p:txEl>
                                              <p:pRg st="3" end="3"/>
                                            </p:txEl>
                                          </p:spTgt>
                                        </p:tgtEl>
                                        <p:attrNameLst>
                                          <p:attrName>style.visibility</p:attrName>
                                        </p:attrNameLst>
                                      </p:cBhvr>
                                      <p:to>
                                        <p:strVal val="visible"/>
                                      </p:to>
                                    </p:set>
                                    <p:animEffect transition="in" filter="checkerboard(across)">
                                      <p:cBhvr>
                                        <p:cTn id="132" dur="500"/>
                                        <p:tgtEl>
                                          <p:spTgt spid="207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19458" name="Rectangle 3"/>
          <p:cNvSpPr>
            <a:spLocks noGrp="1" noChangeArrowheads="1"/>
          </p:cNvSpPr>
          <p:nvPr>
            <p:ph type="body" idx="4294967295"/>
          </p:nvPr>
        </p:nvSpPr>
        <p:spPr>
          <a:xfrm>
            <a:off x="1836738" y="673101"/>
            <a:ext cx="8229600" cy="3344863"/>
          </a:xfrm>
        </p:spPr>
        <p:txBody>
          <a:bodyPr/>
          <a:lstStyle/>
          <a:p>
            <a:pPr algn="ctr" eaLnBrk="1" hangingPunct="1">
              <a:buFontTx/>
              <a:buNone/>
            </a:pPr>
            <a:r>
              <a:rPr lang="tr-TR" b="1" dirty="0" smtClean="0">
                <a:solidFill>
                  <a:srgbClr val="CC0000"/>
                </a:solidFill>
              </a:rPr>
              <a:t>KUR’AN-I KERİMİN İNDİRİLİŞ SÜRECİ</a:t>
            </a:r>
          </a:p>
          <a:p>
            <a:pPr eaLnBrk="1" hangingPunct="1"/>
            <a:r>
              <a:rPr lang="tr-TR" b="1" dirty="0" smtClean="0">
                <a:solidFill>
                  <a:srgbClr val="0000CC"/>
                </a:solidFill>
              </a:rPr>
              <a:t>610 yılı ramazan ayında</a:t>
            </a:r>
          </a:p>
          <a:p>
            <a:pPr eaLnBrk="1" hangingPunct="1">
              <a:buFontTx/>
              <a:buNone/>
            </a:pPr>
            <a:r>
              <a:rPr lang="tr-TR" b="1" dirty="0" smtClean="0">
                <a:solidFill>
                  <a:srgbClr val="0000CC"/>
                </a:solidFill>
              </a:rPr>
              <a:t>Nur dağında </a:t>
            </a:r>
            <a:r>
              <a:rPr lang="tr-TR" b="1" dirty="0" err="1" smtClean="0">
                <a:solidFill>
                  <a:srgbClr val="0000CC"/>
                </a:solidFill>
              </a:rPr>
              <a:t>Hira</a:t>
            </a:r>
            <a:endParaRPr lang="tr-TR" b="1" dirty="0" smtClean="0">
              <a:solidFill>
                <a:srgbClr val="0000CC"/>
              </a:solidFill>
            </a:endParaRPr>
          </a:p>
          <a:p>
            <a:pPr eaLnBrk="1" hangingPunct="1">
              <a:buFontTx/>
              <a:buNone/>
            </a:pPr>
            <a:r>
              <a:rPr lang="tr-TR" b="1" dirty="0" smtClean="0">
                <a:solidFill>
                  <a:srgbClr val="0000CC"/>
                </a:solidFill>
              </a:rPr>
              <a:t>Mağarasında indirilmeye</a:t>
            </a:r>
          </a:p>
          <a:p>
            <a:pPr eaLnBrk="1" hangingPunct="1">
              <a:buFontTx/>
              <a:buNone/>
            </a:pPr>
            <a:r>
              <a:rPr lang="tr-TR" b="1" dirty="0" smtClean="0">
                <a:solidFill>
                  <a:srgbClr val="0000CC"/>
                </a:solidFill>
              </a:rPr>
              <a:t>Başladı.</a:t>
            </a:r>
          </a:p>
        </p:txBody>
      </p:sp>
      <p:pic>
        <p:nvPicPr>
          <p:cNvPr id="9220" name="Picture 4" descr="Resim6"/>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824788" y="1341438"/>
            <a:ext cx="2627312" cy="2508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221" name="Text Box 5"/>
          <p:cNvSpPr txBox="1">
            <a:spLocks noChangeArrowheads="1"/>
          </p:cNvSpPr>
          <p:nvPr/>
        </p:nvSpPr>
        <p:spPr bwMode="auto">
          <a:xfrm>
            <a:off x="2266950" y="4437064"/>
            <a:ext cx="3289300" cy="1570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pPr>
            <a:r>
              <a:rPr lang="tr-TR" b="1" dirty="0">
                <a:solidFill>
                  <a:srgbClr val="0000CC"/>
                </a:solidFill>
                <a:cs typeface="Arial" panose="020B0604020202020204" pitchFamily="34" charset="0"/>
              </a:rPr>
              <a:t>İlk inen ayetler </a:t>
            </a:r>
          </a:p>
          <a:p>
            <a:pPr algn="ctr" fontAlgn="base">
              <a:spcBef>
                <a:spcPct val="0"/>
              </a:spcBef>
              <a:spcAft>
                <a:spcPct val="0"/>
              </a:spcAft>
              <a:buFontTx/>
              <a:buNone/>
            </a:pPr>
            <a:r>
              <a:rPr lang="tr-TR" b="1" dirty="0" err="1">
                <a:solidFill>
                  <a:srgbClr val="0000CC"/>
                </a:solidFill>
                <a:cs typeface="Arial" panose="020B0604020202020204" pitchFamily="34" charset="0"/>
              </a:rPr>
              <a:t>Alak</a:t>
            </a:r>
            <a:r>
              <a:rPr lang="tr-TR" b="1" dirty="0">
                <a:solidFill>
                  <a:srgbClr val="0000CC"/>
                </a:solidFill>
                <a:cs typeface="Arial" panose="020B0604020202020204" pitchFamily="34" charset="0"/>
              </a:rPr>
              <a:t> süresinin</a:t>
            </a:r>
          </a:p>
          <a:p>
            <a:pPr algn="ctr" fontAlgn="base">
              <a:spcBef>
                <a:spcPct val="0"/>
              </a:spcBef>
              <a:spcAft>
                <a:spcPct val="0"/>
              </a:spcAft>
              <a:buFontTx/>
              <a:buNone/>
            </a:pPr>
            <a:r>
              <a:rPr lang="tr-TR" b="1" dirty="0">
                <a:solidFill>
                  <a:srgbClr val="0000CC"/>
                </a:solidFill>
                <a:cs typeface="Arial" panose="020B0604020202020204" pitchFamily="34" charset="0"/>
              </a:rPr>
              <a:t> İlk beş </a:t>
            </a:r>
            <a:r>
              <a:rPr lang="tr-TR" b="1" dirty="0" smtClean="0">
                <a:solidFill>
                  <a:srgbClr val="0000CC"/>
                </a:solidFill>
                <a:cs typeface="Arial" panose="020B0604020202020204" pitchFamily="34" charset="0"/>
              </a:rPr>
              <a:t>ayetidir.</a:t>
            </a:r>
            <a:endParaRPr lang="tr-TR" b="1" dirty="0">
              <a:solidFill>
                <a:srgbClr val="0000CC"/>
              </a:solidFill>
              <a:cs typeface="Arial" panose="020B0604020202020204" pitchFamily="34" charset="0"/>
            </a:endParaRPr>
          </a:p>
        </p:txBody>
      </p:sp>
      <p:pic>
        <p:nvPicPr>
          <p:cNvPr id="9222" name="Picture 6" descr="Resim7"/>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6096000" y="4292600"/>
            <a:ext cx="4319588" cy="1905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223" name="Picture 7" descr="Resim8"/>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5993580" y="4313621"/>
            <a:ext cx="4478337" cy="21605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 xmlns:p14="http://schemas.microsoft.com/office/powerpoint/2010/main" val="1659441019"/>
      </p:ext>
    </p:extLst>
  </p:cSld>
  <p:clrMapOvr>
    <a:masterClrMapping/>
  </p:clrMapOvr>
  <mc:AlternateContent xmlns:mc="http://schemas.openxmlformats.org/markup-compatibility/2006">
    <mc:Choice xmlns="" xmlns:p14="http://schemas.microsoft.com/office/powerpoint/2010/main" Requires="p14">
      <p:transition p14:dur="0" advTm="22229"/>
    </mc:Choice>
    <mc:Fallback>
      <p:transition advTm="22229"/>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fade">
                                      <p:cBhvr>
                                        <p:cTn id="7" dur="2000"/>
                                        <p:tgtEl>
                                          <p:spTgt spid="9220"/>
                                        </p:tgtEl>
                                      </p:cBhvr>
                                    </p:animEffect>
                                    <p:anim calcmode="lin" valueType="num">
                                      <p:cBhvr>
                                        <p:cTn id="8" dur="2000" fill="hold"/>
                                        <p:tgtEl>
                                          <p:spTgt spid="9220"/>
                                        </p:tgtEl>
                                        <p:attrNameLst>
                                          <p:attrName>ppt_x</p:attrName>
                                        </p:attrNameLst>
                                      </p:cBhvr>
                                      <p:tavLst>
                                        <p:tav tm="0">
                                          <p:val>
                                            <p:strVal val="#ppt_x"/>
                                          </p:val>
                                        </p:tav>
                                        <p:tav tm="100000">
                                          <p:val>
                                            <p:strVal val="#ppt_x"/>
                                          </p:val>
                                        </p:tav>
                                      </p:tavLst>
                                    </p:anim>
                                    <p:anim calcmode="lin" valueType="num">
                                      <p:cBhvr>
                                        <p:cTn id="9" dur="2000" fill="hold"/>
                                        <p:tgtEl>
                                          <p:spTgt spid="9220"/>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221"/>
                                        </p:tgtEl>
                                        <p:attrNameLst>
                                          <p:attrName>style.visibility</p:attrName>
                                        </p:attrNameLst>
                                      </p:cBhvr>
                                      <p:to>
                                        <p:strVal val="visible"/>
                                      </p:to>
                                    </p:set>
                                    <p:animEffect transition="in" filter="fade">
                                      <p:cBhvr>
                                        <p:cTn id="14" dur="1000"/>
                                        <p:tgtEl>
                                          <p:spTgt spid="9221"/>
                                        </p:tgtEl>
                                      </p:cBhvr>
                                    </p:animEffect>
                                    <p:anim calcmode="lin" valueType="num">
                                      <p:cBhvr>
                                        <p:cTn id="15" dur="1000" fill="hold"/>
                                        <p:tgtEl>
                                          <p:spTgt spid="9221"/>
                                        </p:tgtEl>
                                        <p:attrNameLst>
                                          <p:attrName>ppt_x</p:attrName>
                                        </p:attrNameLst>
                                      </p:cBhvr>
                                      <p:tavLst>
                                        <p:tav tm="0">
                                          <p:val>
                                            <p:strVal val="#ppt_x"/>
                                          </p:val>
                                        </p:tav>
                                        <p:tav tm="100000">
                                          <p:val>
                                            <p:strVal val="#ppt_x"/>
                                          </p:val>
                                        </p:tav>
                                      </p:tavLst>
                                    </p:anim>
                                    <p:anim calcmode="lin" valueType="num">
                                      <p:cBhvr>
                                        <p:cTn id="16" dur="1000" fill="hold"/>
                                        <p:tgtEl>
                                          <p:spTgt spid="9221"/>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7" presetClass="entr" presetSubtype="0" fill="hold" nodeType="clickEffect">
                                  <p:stCondLst>
                                    <p:cond delay="0"/>
                                  </p:stCondLst>
                                  <p:childTnLst>
                                    <p:set>
                                      <p:cBhvr>
                                        <p:cTn id="20" dur="1" fill="hold">
                                          <p:stCondLst>
                                            <p:cond delay="0"/>
                                          </p:stCondLst>
                                        </p:cTn>
                                        <p:tgtEl>
                                          <p:spTgt spid="9222"/>
                                        </p:tgtEl>
                                        <p:attrNameLst>
                                          <p:attrName>style.visibility</p:attrName>
                                        </p:attrNameLst>
                                      </p:cBhvr>
                                      <p:to>
                                        <p:strVal val="visible"/>
                                      </p:to>
                                    </p:set>
                                    <p:animEffect transition="in" filter="fade">
                                      <p:cBhvr>
                                        <p:cTn id="21" dur="2000"/>
                                        <p:tgtEl>
                                          <p:spTgt spid="9222"/>
                                        </p:tgtEl>
                                      </p:cBhvr>
                                    </p:animEffect>
                                    <p:anim calcmode="lin" valueType="num">
                                      <p:cBhvr>
                                        <p:cTn id="22" dur="2000" fill="hold"/>
                                        <p:tgtEl>
                                          <p:spTgt spid="9222"/>
                                        </p:tgtEl>
                                        <p:attrNameLst>
                                          <p:attrName>ppt_x</p:attrName>
                                        </p:attrNameLst>
                                      </p:cBhvr>
                                      <p:tavLst>
                                        <p:tav tm="0">
                                          <p:val>
                                            <p:strVal val="#ppt_x"/>
                                          </p:val>
                                        </p:tav>
                                        <p:tav tm="100000">
                                          <p:val>
                                            <p:strVal val="#ppt_x"/>
                                          </p:val>
                                        </p:tav>
                                      </p:tavLst>
                                    </p:anim>
                                    <p:anim calcmode="lin" valueType="num">
                                      <p:cBhvr>
                                        <p:cTn id="23" dur="2000" fill="hold"/>
                                        <p:tgtEl>
                                          <p:spTgt spid="9222"/>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7" presetClass="entr" presetSubtype="0" fill="hold" nodeType="clickEffect">
                                  <p:stCondLst>
                                    <p:cond delay="0"/>
                                  </p:stCondLst>
                                  <p:childTnLst>
                                    <p:set>
                                      <p:cBhvr>
                                        <p:cTn id="27" dur="1" fill="hold">
                                          <p:stCondLst>
                                            <p:cond delay="0"/>
                                          </p:stCondLst>
                                        </p:cTn>
                                        <p:tgtEl>
                                          <p:spTgt spid="9223"/>
                                        </p:tgtEl>
                                        <p:attrNameLst>
                                          <p:attrName>style.visibility</p:attrName>
                                        </p:attrNameLst>
                                      </p:cBhvr>
                                      <p:to>
                                        <p:strVal val="visible"/>
                                      </p:to>
                                    </p:set>
                                    <p:animEffect transition="in" filter="fade">
                                      <p:cBhvr>
                                        <p:cTn id="28" dur="3000"/>
                                        <p:tgtEl>
                                          <p:spTgt spid="9223"/>
                                        </p:tgtEl>
                                      </p:cBhvr>
                                    </p:animEffect>
                                    <p:anim calcmode="lin" valueType="num">
                                      <p:cBhvr>
                                        <p:cTn id="29" dur="3000" fill="hold"/>
                                        <p:tgtEl>
                                          <p:spTgt spid="9223"/>
                                        </p:tgtEl>
                                        <p:attrNameLst>
                                          <p:attrName>ppt_x</p:attrName>
                                        </p:attrNameLst>
                                      </p:cBhvr>
                                      <p:tavLst>
                                        <p:tav tm="0">
                                          <p:val>
                                            <p:strVal val="#ppt_x"/>
                                          </p:val>
                                        </p:tav>
                                        <p:tav tm="100000">
                                          <p:val>
                                            <p:strVal val="#ppt_x"/>
                                          </p:val>
                                        </p:tav>
                                      </p:tavLst>
                                    </p:anim>
                                    <p:anim calcmode="lin" valueType="num">
                                      <p:cBhvr>
                                        <p:cTn id="30" dur="3000" fill="hold"/>
                                        <p:tgtEl>
                                          <p:spTgt spid="92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13315" name="Rectangle 3"/>
          <p:cNvSpPr>
            <a:spLocks noGrp="1" noChangeArrowheads="1"/>
          </p:cNvSpPr>
          <p:nvPr>
            <p:ph type="body" idx="4294967295"/>
          </p:nvPr>
        </p:nvSpPr>
        <p:spPr>
          <a:xfrm>
            <a:off x="1481959" y="4572000"/>
            <a:ext cx="9459309" cy="1839310"/>
          </a:xfrm>
        </p:spPr>
        <p:txBody>
          <a:bodyPr/>
          <a:lstStyle/>
          <a:p>
            <a:pPr eaLnBrk="1" hangingPunct="1"/>
            <a:r>
              <a:rPr lang="tr-TR" b="1" dirty="0" smtClean="0">
                <a:solidFill>
                  <a:srgbClr val="0000CC"/>
                </a:solidFill>
              </a:rPr>
              <a:t>İnen ayetler hem ezberleniyor Hem de vahiy katipleri tarafından çeşitli yazı malzemelerine yazılıyordu.</a:t>
            </a:r>
          </a:p>
        </p:txBody>
      </p:sp>
      <p:pic>
        <p:nvPicPr>
          <p:cNvPr id="13316" name="Picture 4" descr="Resim9"/>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448911" y="139342"/>
            <a:ext cx="7361702" cy="41278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 xmlns:p14="http://schemas.microsoft.com/office/powerpoint/2010/main" val="977684590"/>
      </p:ext>
    </p:extLst>
  </p:cSld>
  <p:clrMapOvr>
    <a:masterClrMapping/>
  </p:clrMapOvr>
  <mc:AlternateContent xmlns:mc="http://schemas.openxmlformats.org/markup-compatibility/2006">
    <mc:Choice xmlns="" xmlns:p14="http://schemas.microsoft.com/office/powerpoint/2010/main" Requires="p14">
      <p:transition p14:dur="0" advTm="15287"/>
    </mc:Choice>
    <mc:Fallback>
      <p:transition advTm="15287"/>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13316"/>
                                        </p:tgtEl>
                                        <p:attrNameLst>
                                          <p:attrName>style.visibility</p:attrName>
                                        </p:attrNameLst>
                                      </p:cBhvr>
                                      <p:to>
                                        <p:strVal val="visible"/>
                                      </p:to>
                                    </p:set>
                                    <p:animEffect transition="in" filter="fade">
                                      <p:cBhvr>
                                        <p:cTn id="7" dur="1000"/>
                                        <p:tgtEl>
                                          <p:spTgt spid="13316"/>
                                        </p:tgtEl>
                                      </p:cBhvr>
                                    </p:animEffect>
                                    <p:anim calcmode="lin" valueType="num">
                                      <p:cBhvr>
                                        <p:cTn id="8" dur="1000" fill="hold"/>
                                        <p:tgtEl>
                                          <p:spTgt spid="13316"/>
                                        </p:tgtEl>
                                        <p:attrNameLst>
                                          <p:attrName>ppt_x</p:attrName>
                                        </p:attrNameLst>
                                      </p:cBhvr>
                                      <p:tavLst>
                                        <p:tav tm="0">
                                          <p:val>
                                            <p:strVal val="#ppt_x"/>
                                          </p:val>
                                        </p:tav>
                                        <p:tav tm="100000">
                                          <p:val>
                                            <p:strVal val="#ppt_x"/>
                                          </p:val>
                                        </p:tav>
                                      </p:tavLst>
                                    </p:anim>
                                    <p:anim calcmode="lin" valueType="num">
                                      <p:cBhvr>
                                        <p:cTn id="9" dur="1000" fill="hold"/>
                                        <p:tgtEl>
                                          <p:spTgt spid="13316"/>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37" presetClass="entr" presetSubtype="0" fill="hold" nodeType="clickEffect">
                                  <p:stCondLst>
                                    <p:cond delay="0"/>
                                  </p:stCondLst>
                                  <p:childTnLst>
                                    <p:set>
                                      <p:cBhvr>
                                        <p:cTn id="13" dur="1" fill="hold">
                                          <p:stCondLst>
                                            <p:cond delay="0"/>
                                          </p:stCondLst>
                                        </p:cTn>
                                        <p:tgtEl>
                                          <p:spTgt spid="13315">
                                            <p:txEl>
                                              <p:pRg st="0" end="0"/>
                                            </p:txEl>
                                          </p:spTgt>
                                        </p:tgtEl>
                                        <p:attrNameLst>
                                          <p:attrName>style.visibility</p:attrName>
                                        </p:attrNameLst>
                                      </p:cBhvr>
                                      <p:to>
                                        <p:strVal val="visible"/>
                                      </p:to>
                                    </p:set>
                                    <p:animEffect transition="in" filter="fade">
                                      <p:cBhvr>
                                        <p:cTn id="14" dur="2000"/>
                                        <p:tgtEl>
                                          <p:spTgt spid="13315">
                                            <p:txEl>
                                              <p:pRg st="0" end="0"/>
                                            </p:txEl>
                                          </p:spTgt>
                                        </p:tgtEl>
                                      </p:cBhvr>
                                    </p:animEffect>
                                    <p:anim calcmode="lin" valueType="num">
                                      <p:cBhvr>
                                        <p:cTn id="15" dur="2000" fill="hold"/>
                                        <p:tgtEl>
                                          <p:spTgt spid="13315">
                                            <p:txEl>
                                              <p:pRg st="0" end="0"/>
                                            </p:txEl>
                                          </p:spTgt>
                                        </p:tgtEl>
                                        <p:attrNameLst>
                                          <p:attrName>ppt_x</p:attrName>
                                        </p:attrNameLst>
                                      </p:cBhvr>
                                      <p:tavLst>
                                        <p:tav tm="0">
                                          <p:val>
                                            <p:strVal val="#ppt_x"/>
                                          </p:val>
                                        </p:tav>
                                        <p:tav tm="100000">
                                          <p:val>
                                            <p:strVal val="#ppt_x"/>
                                          </p:val>
                                        </p:tav>
                                      </p:tavLst>
                                    </p:anim>
                                    <p:anim calcmode="lin" valueType="num">
                                      <p:cBhvr>
                                        <p:cTn id="16" dur="1800" decel="100000" fill="hold"/>
                                        <p:tgtEl>
                                          <p:spTgt spid="13315">
                                            <p:txEl>
                                              <p:pRg st="0" end="0"/>
                                            </p:txEl>
                                          </p:spTgt>
                                        </p:tgtEl>
                                        <p:attrNameLst>
                                          <p:attrName>ppt_y</p:attrName>
                                        </p:attrNameLst>
                                      </p:cBhvr>
                                      <p:tavLst>
                                        <p:tav tm="0">
                                          <p:val>
                                            <p:strVal val="#ppt_y+1"/>
                                          </p:val>
                                        </p:tav>
                                        <p:tav tm="100000">
                                          <p:val>
                                            <p:strVal val="#ppt_y-.03"/>
                                          </p:val>
                                        </p:tav>
                                      </p:tavLst>
                                    </p:anim>
                                    <p:anim calcmode="lin" valueType="num">
                                      <p:cBhvr>
                                        <p:cTn id="17" dur="200" accel="100000" fill="hold">
                                          <p:stCondLst>
                                            <p:cond delay="1800"/>
                                          </p:stCondLst>
                                        </p:cTn>
                                        <p:tgtEl>
                                          <p:spTgt spid="13315">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14339" name="Rectangle 3"/>
          <p:cNvSpPr>
            <a:spLocks noGrp="1" noChangeArrowheads="1"/>
          </p:cNvSpPr>
          <p:nvPr>
            <p:ph type="body" idx="4294967295"/>
          </p:nvPr>
        </p:nvSpPr>
        <p:spPr>
          <a:xfrm>
            <a:off x="1371600" y="1138626"/>
            <a:ext cx="9118445" cy="4525962"/>
          </a:xfrm>
        </p:spPr>
        <p:txBody>
          <a:bodyPr/>
          <a:lstStyle/>
          <a:p>
            <a:pPr eaLnBrk="1" hangingPunct="1">
              <a:lnSpc>
                <a:spcPct val="90000"/>
              </a:lnSpc>
            </a:pPr>
            <a:r>
              <a:rPr lang="tr-TR" b="1" dirty="0" smtClean="0">
                <a:solidFill>
                  <a:srgbClr val="0000CC"/>
                </a:solidFill>
              </a:rPr>
              <a:t>Ayetler inmeye devam ettiği için    Kur’an-ı kerim Peygamber efendimiz döneminde kitap haline getirilmemiştir.</a:t>
            </a:r>
          </a:p>
          <a:p>
            <a:pPr marL="0" indent="0" eaLnBrk="1" hangingPunct="1">
              <a:lnSpc>
                <a:spcPct val="90000"/>
              </a:lnSpc>
              <a:buNone/>
            </a:pPr>
            <a:endParaRPr lang="tr-TR" b="1" dirty="0" smtClean="0">
              <a:solidFill>
                <a:srgbClr val="0000CC"/>
              </a:solidFill>
            </a:endParaRPr>
          </a:p>
          <a:p>
            <a:pPr eaLnBrk="1" hangingPunct="1">
              <a:lnSpc>
                <a:spcPct val="90000"/>
              </a:lnSpc>
            </a:pPr>
            <a:r>
              <a:rPr lang="tr-TR" b="1" dirty="0" smtClean="0">
                <a:solidFill>
                  <a:srgbClr val="0000CC"/>
                </a:solidFill>
              </a:rPr>
              <a:t>Kur’an-ı kerim Hz. Ebubekir zamanında </a:t>
            </a:r>
            <a:r>
              <a:rPr lang="tr-TR" b="1" dirty="0" err="1" smtClean="0">
                <a:solidFill>
                  <a:srgbClr val="FF0000"/>
                </a:solidFill>
              </a:rPr>
              <a:t>Zeyd</a:t>
            </a:r>
            <a:r>
              <a:rPr lang="tr-TR" b="1" dirty="0" smtClean="0">
                <a:solidFill>
                  <a:srgbClr val="FF0000"/>
                </a:solidFill>
              </a:rPr>
              <a:t> b. Sabit </a:t>
            </a:r>
            <a:r>
              <a:rPr lang="tr-TR" b="1" dirty="0" smtClean="0">
                <a:solidFill>
                  <a:srgbClr val="0000CC"/>
                </a:solidFill>
              </a:rPr>
              <a:t>başkanlığında kurulan bir komisyonla, sıkı bir çalışma sonucu kitap haline getirilmiştir.</a:t>
            </a:r>
          </a:p>
        </p:txBody>
      </p:sp>
    </p:spTree>
    <p:custDataLst>
      <p:tags r:id="rId1"/>
    </p:custDataLst>
    <p:extLst>
      <p:ext uri="{BB962C8B-B14F-4D97-AF65-F5344CB8AC3E}">
        <p14:creationId xmlns="" xmlns:p14="http://schemas.microsoft.com/office/powerpoint/2010/main" val="2842032331"/>
      </p:ext>
    </p:extLst>
  </p:cSld>
  <p:clrMapOvr>
    <a:masterClrMapping/>
  </p:clrMapOvr>
  <mc:AlternateContent xmlns:mc="http://schemas.openxmlformats.org/markup-compatibility/2006">
    <mc:Choice xmlns="" xmlns:p14="http://schemas.microsoft.com/office/powerpoint/2010/main" Requires="p14">
      <p:transition p14:dur="0" advTm="17086"/>
    </mc:Choice>
    <mc:Fallback>
      <p:transition advTm="1708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circle(in)">
                                      <p:cBhvr>
                                        <p:cTn id="7" dur="3000"/>
                                        <p:tgtEl>
                                          <p:spTgt spid="14339">
                                            <p:txEl>
                                              <p:pRg st="0" end="0"/>
                                            </p:txEl>
                                          </p:spTgt>
                                        </p:tgtEl>
                                      </p:cBhvr>
                                    </p:animEffect>
                                  </p:childTnLst>
                                </p:cTn>
                              </p:par>
                            </p:childTnLst>
                          </p:cTn>
                        </p:par>
                        <p:par>
                          <p:cTn id="8" fill="hold">
                            <p:stCondLst>
                              <p:cond delay="3000"/>
                            </p:stCondLst>
                            <p:childTnLst>
                              <p:par>
                                <p:cTn id="9" presetID="6" presetClass="entr" presetSubtype="16" fill="hold" nodeType="afterEffect">
                                  <p:stCondLst>
                                    <p:cond delay="0"/>
                                  </p:stCondLst>
                                  <p:childTnLst>
                                    <p:set>
                                      <p:cBhvr>
                                        <p:cTn id="10" dur="1" fill="hold">
                                          <p:stCondLst>
                                            <p:cond delay="0"/>
                                          </p:stCondLst>
                                        </p:cTn>
                                        <p:tgtEl>
                                          <p:spTgt spid="14339">
                                            <p:txEl>
                                              <p:pRg st="2" end="2"/>
                                            </p:txEl>
                                          </p:spTgt>
                                        </p:tgtEl>
                                        <p:attrNameLst>
                                          <p:attrName>style.visibility</p:attrName>
                                        </p:attrNameLst>
                                      </p:cBhvr>
                                      <p:to>
                                        <p:strVal val="visible"/>
                                      </p:to>
                                    </p:set>
                                    <p:animEffect transition="in" filter="circle(in)">
                                      <p:cBhvr>
                                        <p:cTn id="11" dur="3000"/>
                                        <p:tgtEl>
                                          <p:spTgt spid="1433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39e766b7ccb398b837a8e8851a9c4786a9c5"/>
</p:tagLst>
</file>

<file path=ppt/tags/tag10.xml><?xml version="1.0" encoding="utf-8"?>
<p:tagLst xmlns:a="http://schemas.openxmlformats.org/drawingml/2006/main" xmlns:r="http://schemas.openxmlformats.org/officeDocument/2006/relationships" xmlns:p="http://schemas.openxmlformats.org/presentationml/2006/main">
  <p:tag name="TİMİNG" val="|1.3|1.8|5.8|3.8"/>
</p:tagLst>
</file>

<file path=ppt/tags/tag11.xml><?xml version="1.0" encoding="utf-8"?>
<p:tagLst xmlns:a="http://schemas.openxmlformats.org/drawingml/2006/main" xmlns:r="http://schemas.openxmlformats.org/officeDocument/2006/relationships" xmlns:p="http://schemas.openxmlformats.org/presentationml/2006/main">
  <p:tag name="TİMİNG" val="|12.6"/>
</p:tagLst>
</file>

<file path=ppt/tags/tag12.xml><?xml version="1.0" encoding="utf-8"?>
<p:tagLst xmlns:a="http://schemas.openxmlformats.org/drawingml/2006/main" xmlns:r="http://schemas.openxmlformats.org/officeDocument/2006/relationships" xmlns:p="http://schemas.openxmlformats.org/presentationml/2006/main">
  <p:tag name="TİMİNG" val="|2.9"/>
</p:tagLst>
</file>

<file path=ppt/tags/tag13.xml><?xml version="1.0" encoding="utf-8"?>
<p:tagLst xmlns:a="http://schemas.openxmlformats.org/drawingml/2006/main" xmlns:r="http://schemas.openxmlformats.org/officeDocument/2006/relationships" xmlns:p="http://schemas.openxmlformats.org/presentationml/2006/main">
  <p:tag name="TİMİNG" val="|2.9"/>
</p:tagLst>
</file>

<file path=ppt/tags/tag14.xml><?xml version="1.0" encoding="utf-8"?>
<p:tagLst xmlns:a="http://schemas.openxmlformats.org/drawingml/2006/main" xmlns:r="http://schemas.openxmlformats.org/officeDocument/2006/relationships" xmlns:p="http://schemas.openxmlformats.org/presentationml/2006/main">
  <p:tag name="TİMİNG" val="|1.3|3.6|3.4|3.7|2.8|3.4|5.5"/>
</p:tagLst>
</file>

<file path=ppt/tags/tag15.xml><?xml version="1.0" encoding="utf-8"?>
<p:tagLst xmlns:a="http://schemas.openxmlformats.org/drawingml/2006/main" xmlns:r="http://schemas.openxmlformats.org/officeDocument/2006/relationships" xmlns:p="http://schemas.openxmlformats.org/presentationml/2006/main">
  <p:tag name="TİMİNG" val="|2.9"/>
</p:tagLst>
</file>

<file path=ppt/tags/tag16.xml><?xml version="1.0" encoding="utf-8"?>
<p:tagLst xmlns:a="http://schemas.openxmlformats.org/drawingml/2006/main" xmlns:r="http://schemas.openxmlformats.org/officeDocument/2006/relationships" xmlns:p="http://schemas.openxmlformats.org/presentationml/2006/main">
  <p:tag name="TİMİNG" val="|0.8"/>
</p:tagLst>
</file>

<file path=ppt/tags/tag17.xml><?xml version="1.0" encoding="utf-8"?>
<p:tagLst xmlns:a="http://schemas.openxmlformats.org/drawingml/2006/main" xmlns:r="http://schemas.openxmlformats.org/officeDocument/2006/relationships" xmlns:p="http://schemas.openxmlformats.org/presentationml/2006/main">
  <p:tag name="TİMİNG" val="|0.8"/>
</p:tagLst>
</file>

<file path=ppt/tags/tag18.xml><?xml version="1.0" encoding="utf-8"?>
<p:tagLst xmlns:a="http://schemas.openxmlformats.org/drawingml/2006/main" xmlns:r="http://schemas.openxmlformats.org/officeDocument/2006/relationships" xmlns:p="http://schemas.openxmlformats.org/presentationml/2006/main">
  <p:tag name="TİMİNG" val="|0.8"/>
</p:tagLst>
</file>

<file path=ppt/tags/tag19.xml><?xml version="1.0" encoding="utf-8"?>
<p:tagLst xmlns:a="http://schemas.openxmlformats.org/drawingml/2006/main" xmlns:r="http://schemas.openxmlformats.org/officeDocument/2006/relationships" xmlns:p="http://schemas.openxmlformats.org/presentationml/2006/main">
  <p:tag name="TİMİNG" val="|0.8"/>
</p:tagLst>
</file>

<file path=ppt/tags/tag2.xml><?xml version="1.0" encoding="utf-8"?>
<p:tagLst xmlns:a="http://schemas.openxmlformats.org/drawingml/2006/main" xmlns:r="http://schemas.openxmlformats.org/officeDocument/2006/relationships" xmlns:p="http://schemas.openxmlformats.org/presentationml/2006/main">
  <p:tag name="TİMİNG" val="|2.4"/>
</p:tagLst>
</file>

<file path=ppt/tags/tag20.xml><?xml version="1.0" encoding="utf-8"?>
<p:tagLst xmlns:a="http://schemas.openxmlformats.org/drawingml/2006/main" xmlns:r="http://schemas.openxmlformats.org/officeDocument/2006/relationships" xmlns:p="http://schemas.openxmlformats.org/presentationml/2006/main">
  <p:tag name="TİMİNG" val="|0.8"/>
</p:tagLst>
</file>

<file path=ppt/tags/tag21.xml><?xml version="1.0" encoding="utf-8"?>
<p:tagLst xmlns:a="http://schemas.openxmlformats.org/drawingml/2006/main" xmlns:r="http://schemas.openxmlformats.org/officeDocument/2006/relationships" xmlns:p="http://schemas.openxmlformats.org/presentationml/2006/main">
  <p:tag name="TİMİNG" val="|0.8"/>
</p:tagLst>
</file>

<file path=ppt/tags/tag22.xml><?xml version="1.0" encoding="utf-8"?>
<p:tagLst xmlns:a="http://schemas.openxmlformats.org/drawingml/2006/main" xmlns:r="http://schemas.openxmlformats.org/officeDocument/2006/relationships" xmlns:p="http://schemas.openxmlformats.org/presentationml/2006/main">
  <p:tag name="TİMİNG" val="|0.8"/>
</p:tagLst>
</file>

<file path=ppt/tags/tag23.xml><?xml version="1.0" encoding="utf-8"?>
<p:tagLst xmlns:a="http://schemas.openxmlformats.org/drawingml/2006/main" xmlns:r="http://schemas.openxmlformats.org/officeDocument/2006/relationships" xmlns:p="http://schemas.openxmlformats.org/presentationml/2006/main">
  <p:tag name="TİMİNG" val="|2.4"/>
</p:tagLst>
</file>

<file path=ppt/tags/tag24.xml><?xml version="1.0" encoding="utf-8"?>
<p:tagLst xmlns:a="http://schemas.openxmlformats.org/drawingml/2006/main" xmlns:r="http://schemas.openxmlformats.org/officeDocument/2006/relationships" xmlns:p="http://schemas.openxmlformats.org/presentationml/2006/main">
  <p:tag name="TİMİNG" val="|1.7|8.2"/>
</p:tagLst>
</file>

<file path=ppt/tags/tag25.xml><?xml version="1.0" encoding="utf-8"?>
<p:tagLst xmlns:a="http://schemas.openxmlformats.org/drawingml/2006/main" xmlns:r="http://schemas.openxmlformats.org/officeDocument/2006/relationships" xmlns:p="http://schemas.openxmlformats.org/presentationml/2006/main">
  <p:tag name="TİMİNG" val="|1.7|8.2"/>
</p:tagLst>
</file>

<file path=ppt/tags/tag26.xml><?xml version="1.0" encoding="utf-8"?>
<p:tagLst xmlns:a="http://schemas.openxmlformats.org/drawingml/2006/main" xmlns:r="http://schemas.openxmlformats.org/officeDocument/2006/relationships" xmlns:p="http://schemas.openxmlformats.org/presentationml/2006/main">
  <p:tag name="TİMİNG" val="|1.7|8.2"/>
</p:tagLst>
</file>

<file path=ppt/tags/tag27.xml><?xml version="1.0" encoding="utf-8"?>
<p:tagLst xmlns:a="http://schemas.openxmlformats.org/drawingml/2006/main" xmlns:r="http://schemas.openxmlformats.org/officeDocument/2006/relationships" xmlns:p="http://schemas.openxmlformats.org/presentationml/2006/main">
  <p:tag name="TİMİNG" val="|1.7|8.2"/>
</p:tagLst>
</file>

<file path=ppt/tags/tag28.xml><?xml version="1.0" encoding="utf-8"?>
<p:tagLst xmlns:a="http://schemas.openxmlformats.org/drawingml/2006/main" xmlns:r="http://schemas.openxmlformats.org/officeDocument/2006/relationships" xmlns:p="http://schemas.openxmlformats.org/presentationml/2006/main">
  <p:tag name="TİMİNG" val="|1.7|8.2"/>
</p:tagLst>
</file>

<file path=ppt/tags/tag29.xml><?xml version="1.0" encoding="utf-8"?>
<p:tagLst xmlns:a="http://schemas.openxmlformats.org/drawingml/2006/main" xmlns:r="http://schemas.openxmlformats.org/officeDocument/2006/relationships" xmlns:p="http://schemas.openxmlformats.org/presentationml/2006/main">
  <p:tag name="TİMİNG" val="|1.7|8.2"/>
</p:tagLst>
</file>

<file path=ppt/tags/tag3.xml><?xml version="1.0" encoding="utf-8"?>
<p:tagLst xmlns:a="http://schemas.openxmlformats.org/drawingml/2006/main" xmlns:r="http://schemas.openxmlformats.org/officeDocument/2006/relationships" xmlns:p="http://schemas.openxmlformats.org/presentationml/2006/main">
  <p:tag name="TİMİNG" val="|1.9|5|4.2|3.1"/>
</p:tagLst>
</file>

<file path=ppt/tags/tag30.xml><?xml version="1.0" encoding="utf-8"?>
<p:tagLst xmlns:a="http://schemas.openxmlformats.org/drawingml/2006/main" xmlns:r="http://schemas.openxmlformats.org/officeDocument/2006/relationships" xmlns:p="http://schemas.openxmlformats.org/presentationml/2006/main">
  <p:tag name="TİMİNG" val="|1.7|8.2"/>
</p:tagLst>
</file>

<file path=ppt/tags/tag31.xml><?xml version="1.0" encoding="utf-8"?>
<p:tagLst xmlns:a="http://schemas.openxmlformats.org/drawingml/2006/main" xmlns:r="http://schemas.openxmlformats.org/officeDocument/2006/relationships" xmlns:p="http://schemas.openxmlformats.org/presentationml/2006/main">
  <p:tag name="TİMİNG" val="|1.7|8.2"/>
</p:tagLst>
</file>

<file path=ppt/tags/tag32.xml><?xml version="1.0" encoding="utf-8"?>
<p:tagLst xmlns:a="http://schemas.openxmlformats.org/drawingml/2006/main" xmlns:r="http://schemas.openxmlformats.org/officeDocument/2006/relationships" xmlns:p="http://schemas.openxmlformats.org/presentationml/2006/main">
  <p:tag name="TİMİNG" val="|1.7|8.2"/>
</p:tagLst>
</file>

<file path=ppt/tags/tag33.xml><?xml version="1.0" encoding="utf-8"?>
<p:tagLst xmlns:a="http://schemas.openxmlformats.org/drawingml/2006/main" xmlns:r="http://schemas.openxmlformats.org/officeDocument/2006/relationships" xmlns:p="http://schemas.openxmlformats.org/presentationml/2006/main">
  <p:tag name="TİMİNG" val="|1.7|8.2"/>
</p:tagLst>
</file>

<file path=ppt/tags/tag34.xml><?xml version="1.0" encoding="utf-8"?>
<p:tagLst xmlns:a="http://schemas.openxmlformats.org/drawingml/2006/main" xmlns:r="http://schemas.openxmlformats.org/officeDocument/2006/relationships" xmlns:p="http://schemas.openxmlformats.org/presentationml/2006/main">
  <p:tag name="TİMİNG" val="|1.7|8.2"/>
</p:tagLst>
</file>

<file path=ppt/tags/tag35.xml><?xml version="1.0" encoding="utf-8"?>
<p:tagLst xmlns:a="http://schemas.openxmlformats.org/drawingml/2006/main" xmlns:r="http://schemas.openxmlformats.org/officeDocument/2006/relationships" xmlns:p="http://schemas.openxmlformats.org/presentationml/2006/main">
  <p:tag name="TİMİNG" val="|4"/>
</p:tagLst>
</file>

<file path=ppt/tags/tag36.xml><?xml version="1.0" encoding="utf-8"?>
<p:tagLst xmlns:a="http://schemas.openxmlformats.org/drawingml/2006/main" xmlns:r="http://schemas.openxmlformats.org/officeDocument/2006/relationships" xmlns:p="http://schemas.openxmlformats.org/presentationml/2006/main">
  <p:tag name="TİMİNG" val="|1.8|3.7"/>
</p:tagLst>
</file>

<file path=ppt/tags/tag4.xml><?xml version="1.0" encoding="utf-8"?>
<p:tagLst xmlns:a="http://schemas.openxmlformats.org/drawingml/2006/main" xmlns:r="http://schemas.openxmlformats.org/officeDocument/2006/relationships" xmlns:p="http://schemas.openxmlformats.org/presentationml/2006/main">
  <p:tag name="TİMİNG" val="|2.3|3.1"/>
</p:tagLst>
</file>

<file path=ppt/tags/tag5.xml><?xml version="1.0" encoding="utf-8"?>
<p:tagLst xmlns:a="http://schemas.openxmlformats.org/drawingml/2006/main" xmlns:r="http://schemas.openxmlformats.org/officeDocument/2006/relationships" xmlns:p="http://schemas.openxmlformats.org/presentationml/2006/main">
  <p:tag name="TİMİNG" val="|1.2|5.9|3.1|3.3|2.9|3|3.6|2.8|3.3|3.1"/>
</p:tagLst>
</file>

<file path=ppt/tags/tag6.xml><?xml version="1.0" encoding="utf-8"?>
<p:tagLst xmlns:a="http://schemas.openxmlformats.org/drawingml/2006/main" xmlns:r="http://schemas.openxmlformats.org/officeDocument/2006/relationships" xmlns:p="http://schemas.openxmlformats.org/presentationml/2006/main">
  <p:tag name="TİMİNG" val="|1.5|2.6|1.5|1.6|2.1|1.9|2.1|2.1|1.9|1.9|1.9|1.8|1.7|2.8|2|0.8|1|1.1|0.8|0.9|2.7|0.9|0.8|0.9"/>
</p:tagLst>
</file>

<file path=ppt/tags/tag7.xml><?xml version="1.0" encoding="utf-8"?>
<p:tagLst xmlns:a="http://schemas.openxmlformats.org/drawingml/2006/main" xmlns:r="http://schemas.openxmlformats.org/officeDocument/2006/relationships" xmlns:p="http://schemas.openxmlformats.org/presentationml/2006/main">
  <p:tag name="TİMİNG" val="|1.9|5|4.2|3.1"/>
</p:tagLst>
</file>

<file path=ppt/tags/tag8.xml><?xml version="1.0" encoding="utf-8"?>
<p:tagLst xmlns:a="http://schemas.openxmlformats.org/drawingml/2006/main" xmlns:r="http://schemas.openxmlformats.org/officeDocument/2006/relationships" xmlns:p="http://schemas.openxmlformats.org/presentationml/2006/main">
  <p:tag name="TİMİNG" val="|1.2|2.2|3.2|2.8"/>
</p:tagLst>
</file>

<file path=ppt/tags/tag9.xml><?xml version="1.0" encoding="utf-8"?>
<p:tagLst xmlns:a="http://schemas.openxmlformats.org/drawingml/2006/main" xmlns:r="http://schemas.openxmlformats.org/officeDocument/2006/relationships" xmlns:p="http://schemas.openxmlformats.org/presentationml/2006/main">
  <p:tag name="TİMİNG" val="|1.4|3.2|5.1"/>
</p:tagLst>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arsayılan Tasarım">
  <a:themeElements>
    <a:clrScheme name="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arsayılan Tasarım">
      <a:majorFont>
        <a:latin typeface="Arial"/>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tr-TR"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tr-TR" sz="1800" b="0" i="0" u="none" strike="noStrike" cap="none" normalizeH="0" baseline="0" smtClean="0">
            <a:ln>
              <a:noFill/>
            </a:ln>
            <a:solidFill>
              <a:schemeClr val="tx1"/>
            </a:solidFill>
            <a:effectLst/>
            <a:latin typeface="Arial" charset="0"/>
          </a:defRPr>
        </a:defPPr>
      </a:lstStyle>
    </a:lnDef>
  </a:objectDefaults>
  <a:extraClrSchemeLst>
    <a:extraClrScheme>
      <a:clrScheme name="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arsayılan Tasarı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arsayılan Tasarı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arsayılan Tasarı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arsayılan Tasarı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arsayılan Tasarı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arsayılan Tasarı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arsayılan Tasarı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arsayılan Tasarı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arsayılan Tasarı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arsayılan Tasarı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arsayılan Tasarı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494</TotalTime>
  <Words>1670</Words>
  <Application>Microsoft Office PowerPoint</Application>
  <PresentationFormat>Özel</PresentationFormat>
  <Paragraphs>216</Paragraphs>
  <Slides>39</Slides>
  <Notes>0</Notes>
  <HiddenSlides>0</HiddenSlides>
  <MMClips>0</MMClips>
  <ScaleCrop>false</ScaleCrop>
  <HeadingPairs>
    <vt:vector size="4" baseType="variant">
      <vt:variant>
        <vt:lpstr>Tema</vt:lpstr>
      </vt:variant>
      <vt:variant>
        <vt:i4>2</vt:i4>
      </vt:variant>
      <vt:variant>
        <vt:lpstr>Slayt Başlıkları</vt:lpstr>
      </vt:variant>
      <vt:variant>
        <vt:i4>39</vt:i4>
      </vt:variant>
    </vt:vector>
  </HeadingPairs>
  <TitlesOfParts>
    <vt:vector size="41" baseType="lpstr">
      <vt:lpstr>Varsayılan Tasarım</vt:lpstr>
      <vt:lpstr>Akış</vt:lpstr>
      <vt:lpstr>Slayt 1</vt:lpstr>
      <vt:lpstr>Slayt 2</vt:lpstr>
      <vt:lpstr>Slayt 3</vt:lpstr>
      <vt:lpstr>Slayt 4</vt:lpstr>
      <vt:lpstr>Slayt 5</vt:lpstr>
      <vt:lpstr>Slayt 6</vt:lpstr>
      <vt:lpstr>Slayt 7</vt:lpstr>
      <vt:lpstr>Slayt 8</vt:lpstr>
      <vt:lpstr>Slayt 9</vt:lpstr>
      <vt:lpstr>Slayt 10</vt:lpstr>
      <vt:lpstr>Slayt 11</vt:lpstr>
      <vt:lpstr>KUR’AN-I KERİM’İN İÇ DÜZENİ</vt:lpstr>
      <vt:lpstr>İSLAM DİNİNİN TEMEL KAYNAĞI KUR’AN</vt:lpstr>
      <vt:lpstr>KUR’AN-I KERİM’İN TEMEL EĞİTİCİ NİTELİKLERİ</vt:lpstr>
      <vt:lpstr>Slayt 15</vt:lpstr>
      <vt:lpstr>KUR’AN’IN  AÇIKLAYICILIĞI VE YOL GÖSTERİCİLİĞİ</vt:lpstr>
      <vt:lpstr>Slayt 17</vt:lpstr>
      <vt:lpstr>Slayt 18</vt:lpstr>
      <vt:lpstr>ALLAH’I ARAYAN İNSAN: HZ. İBRAHİM</vt:lpstr>
      <vt:lpstr>Slayt 20</vt:lpstr>
      <vt:lpstr>Slayt 21</vt:lpstr>
      <vt:lpstr>HZ. YUSUF</vt:lpstr>
      <vt:lpstr>Slayt 23</vt:lpstr>
      <vt:lpstr>Slayt 24</vt:lpstr>
      <vt:lpstr>SONUÇ</vt:lpstr>
      <vt:lpstr>Slayt 26</vt:lpstr>
      <vt:lpstr>Slayt 27</vt:lpstr>
      <vt:lpstr>Slayt 28</vt:lpstr>
      <vt:lpstr>Slayt 29</vt:lpstr>
      <vt:lpstr>Slayt 30</vt:lpstr>
      <vt:lpstr>Slayt 31</vt:lpstr>
      <vt:lpstr>Slayt 32</vt:lpstr>
      <vt:lpstr>Slayt 33</vt:lpstr>
      <vt:lpstr>Slayt 34</vt:lpstr>
      <vt:lpstr>Slayt 35</vt:lpstr>
      <vt:lpstr>Slayt 36</vt:lpstr>
      <vt:lpstr>Slayt 37</vt:lpstr>
      <vt:lpstr>Slayt 38</vt:lpstr>
      <vt:lpstr>Slayt 39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eminor</dc:creator>
  <cp:lastModifiedBy>RFY</cp:lastModifiedBy>
  <cp:revision>101</cp:revision>
  <dcterms:created xsi:type="dcterms:W3CDTF">2014-01-04T19:52:33Z</dcterms:created>
  <dcterms:modified xsi:type="dcterms:W3CDTF">2018-04-12T17:20:54Z</dcterms:modified>
</cp:coreProperties>
</file>