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handoutMasterIdLst>
    <p:handoutMasterId r:id="rId35"/>
  </p:handoutMasterIdLst>
  <p:sldIdLst>
    <p:sldId id="291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2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8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39AD0-5864-408B-B611-A618264D1971}" type="datetimeFigureOut">
              <a:rPr lang="tr-TR" smtClean="0"/>
              <a:pPr/>
              <a:t>2.01.2021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5A3CD-0E36-4F4C-A33A-055B4993F55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577B4-C982-4B43-9B6F-05CEA83DE607}" type="datetimeFigureOut">
              <a:rPr lang="tr-TR" smtClean="0"/>
              <a:pPr/>
              <a:t>2.01.2021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68E1B-E128-4210-AA06-DBADD2F3F6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99938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>
            <a:extLst>
              <a:ext uri="{FF2B5EF4-FFF2-40B4-BE49-F238E27FC236}">
                <a16:creationId xmlns="" xmlns:a16="http://schemas.microsoft.com/office/drawing/2014/main" id="{ED18046D-6F14-4ECC-A0D3-ED48829BC78E}"/>
              </a:ext>
            </a:extLst>
          </p:cNvPr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>
            <a:extLst>
              <a:ext uri="{FF2B5EF4-FFF2-40B4-BE49-F238E27FC236}">
                <a16:creationId xmlns="" xmlns:a16="http://schemas.microsoft.com/office/drawing/2014/main" id="{42D38A3F-BCAF-4278-80B4-71E9E585980B}"/>
              </a:ext>
            </a:extLst>
          </p:cNvPr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>
              <a:extLst>
                <a:ext uri="{FF2B5EF4-FFF2-40B4-BE49-F238E27FC236}">
                  <a16:creationId xmlns="" xmlns:a16="http://schemas.microsoft.com/office/drawing/2014/main" id="{1233D699-5C58-416A-9DFE-E98E2D50E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18 Serbest Form">
              <a:extLst>
                <a:ext uri="{FF2B5EF4-FFF2-40B4-BE49-F238E27FC236}">
                  <a16:creationId xmlns="" xmlns:a16="http://schemas.microsoft.com/office/drawing/2014/main" id="{68363EC7-AE4C-4C50-8085-CFA5137EF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9 Serbest Form">
              <a:extLst>
                <a:ext uri="{FF2B5EF4-FFF2-40B4-BE49-F238E27FC236}">
                  <a16:creationId xmlns="" xmlns:a16="http://schemas.microsoft.com/office/drawing/2014/main" id="{42880E39-20CF-48A6-BF9D-60728E954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20 Düz Bağlayıcı">
              <a:extLst>
                <a:ext uri="{FF2B5EF4-FFF2-40B4-BE49-F238E27FC236}">
                  <a16:creationId xmlns="" xmlns:a16="http://schemas.microsoft.com/office/drawing/2014/main" id="{C4E32D23-988A-44BF-8D82-6B67FF4F568F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>
            <a:extLst>
              <a:ext uri="{FF2B5EF4-FFF2-40B4-BE49-F238E27FC236}">
                <a16:creationId xmlns="" xmlns:a16="http://schemas.microsoft.com/office/drawing/2014/main" id="{94F3A507-82E8-45FB-96FC-23820750C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2EED7A6-84CD-4936-A60C-7B49568523C6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12" name="18 Altbilgi Yer Tutucusu">
            <a:extLst>
              <a:ext uri="{FF2B5EF4-FFF2-40B4-BE49-F238E27FC236}">
                <a16:creationId xmlns="" xmlns:a16="http://schemas.microsoft.com/office/drawing/2014/main" id="{95F8D41E-F3E3-4C1A-9F9A-D28120F3F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3" name="26 Slayt Numarası Yer Tutucusu">
            <a:extLst>
              <a:ext uri="{FF2B5EF4-FFF2-40B4-BE49-F238E27FC236}">
                <a16:creationId xmlns="" xmlns:a16="http://schemas.microsoft.com/office/drawing/2014/main" id="{54D16938-9D86-498C-8A80-723C8255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C4C6A2-77F9-49E6-9852-139891ADF87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28274493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="" xmlns:a16="http://schemas.microsoft.com/office/drawing/2014/main" id="{AB0CC7D2-4FC7-4C34-86C8-A26D8996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CF867-854C-4A16-812B-DB93A5368E9A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="" xmlns:a16="http://schemas.microsoft.com/office/drawing/2014/main" id="{4F5F12E6-E1C1-489F-903A-5D4B05C78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="" xmlns:a16="http://schemas.microsoft.com/office/drawing/2014/main" id="{BC779AB8-AD75-4DFE-8E53-1602716C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1BF19-200C-4554-A4B0-44174247265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36701686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="" xmlns:a16="http://schemas.microsoft.com/office/drawing/2014/main" id="{10FE4EBF-02B5-408F-9B39-BBE45EEFA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AD4CA-F1E0-4221-8548-F6CAF376CABC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="" xmlns:a16="http://schemas.microsoft.com/office/drawing/2014/main" id="{071A9617-B14A-4F4D-BEEF-19B3AA49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="" xmlns:a16="http://schemas.microsoft.com/office/drawing/2014/main" id="{DAF4AABE-958D-4B87-8AD2-1065226E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BABF4-0342-4D39-8B21-2B4D9409124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12835219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="" xmlns:a16="http://schemas.microsoft.com/office/drawing/2014/main" id="{1D6863DF-677D-47E2-B66D-692A6956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7E30-30A4-483D-8CEE-2FB5491D68F6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="" xmlns:a16="http://schemas.microsoft.com/office/drawing/2014/main" id="{4F7B4931-D589-46CD-B225-9C722238D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="" xmlns:a16="http://schemas.microsoft.com/office/drawing/2014/main" id="{CC175E77-1791-42F0-B2C5-505A6470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FD521-8644-4338-971C-98258396F7C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42740360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>
            <a:extLst>
              <a:ext uri="{FF2B5EF4-FFF2-40B4-BE49-F238E27FC236}">
                <a16:creationId xmlns="" xmlns:a16="http://schemas.microsoft.com/office/drawing/2014/main" id="{181B06A0-9A97-4F96-93FA-9C51B03FBECE}"/>
              </a:ext>
            </a:extLst>
          </p:cNvPr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15 Köşeli Çift Ayraç">
            <a:extLst>
              <a:ext uri="{FF2B5EF4-FFF2-40B4-BE49-F238E27FC236}">
                <a16:creationId xmlns="" xmlns:a16="http://schemas.microsoft.com/office/drawing/2014/main" id="{12B1947B-A582-4A6C-8979-F7315A20F7B9}"/>
              </a:ext>
            </a:extLst>
          </p:cNvPr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3 Veri Yer Tutucusu">
            <a:extLst>
              <a:ext uri="{FF2B5EF4-FFF2-40B4-BE49-F238E27FC236}">
                <a16:creationId xmlns="" xmlns:a16="http://schemas.microsoft.com/office/drawing/2014/main" id="{2AA15F51-4851-4DCE-B762-7F21A2D3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0F91A7-40C2-4CC5-A6F5-1F264C15242D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7" name="4 Altbilgi Yer Tutucusu">
            <a:extLst>
              <a:ext uri="{FF2B5EF4-FFF2-40B4-BE49-F238E27FC236}">
                <a16:creationId xmlns="" xmlns:a16="http://schemas.microsoft.com/office/drawing/2014/main" id="{1649B210-EEDC-4F15-BB9F-63508D97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>
            <a:extLst>
              <a:ext uri="{FF2B5EF4-FFF2-40B4-BE49-F238E27FC236}">
                <a16:creationId xmlns="" xmlns:a16="http://schemas.microsoft.com/office/drawing/2014/main" id="{92103C98-E311-4CF9-B42A-3967B628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7B922-23ED-4AD6-84B9-5062B54B68C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143857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5" name="4 Veri Yer Tutucusu">
            <a:extLst>
              <a:ext uri="{FF2B5EF4-FFF2-40B4-BE49-F238E27FC236}">
                <a16:creationId xmlns="" xmlns:a16="http://schemas.microsoft.com/office/drawing/2014/main" id="{F38D42A5-5204-40AB-A988-B4254912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568F45-08B1-479D-96B7-76774033DD76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6" name="5 Altbilgi Yer Tutucusu">
            <a:extLst>
              <a:ext uri="{FF2B5EF4-FFF2-40B4-BE49-F238E27FC236}">
                <a16:creationId xmlns="" xmlns:a16="http://schemas.microsoft.com/office/drawing/2014/main" id="{01952F31-CF5D-444F-A80D-70BD4ACA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>
            <a:extLst>
              <a:ext uri="{FF2B5EF4-FFF2-40B4-BE49-F238E27FC236}">
                <a16:creationId xmlns="" xmlns:a16="http://schemas.microsoft.com/office/drawing/2014/main" id="{87CB573D-AE26-46B0-9434-4166ACE6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943D-977F-446B-8EA4-B4BE84C6393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1130823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6 Veri Yer Tutucusu">
            <a:extLst>
              <a:ext uri="{FF2B5EF4-FFF2-40B4-BE49-F238E27FC236}">
                <a16:creationId xmlns="" xmlns:a16="http://schemas.microsoft.com/office/drawing/2014/main" id="{6E3D94C3-21F9-4E31-A497-460262ED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D17CF0-B2B9-4BEF-BC9A-DCB70457B83A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8" name="7 Altbilgi Yer Tutucusu">
            <a:extLst>
              <a:ext uri="{FF2B5EF4-FFF2-40B4-BE49-F238E27FC236}">
                <a16:creationId xmlns="" xmlns:a16="http://schemas.microsoft.com/office/drawing/2014/main" id="{A0C375DC-58F2-4251-9F40-8CDA39D5F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>
            <a:extLst>
              <a:ext uri="{FF2B5EF4-FFF2-40B4-BE49-F238E27FC236}">
                <a16:creationId xmlns="" xmlns:a16="http://schemas.microsoft.com/office/drawing/2014/main" id="{441F093A-AE15-4330-8A3E-BDD4D65C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35382-7F4F-4742-819E-C652AB42946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2053208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Veri Yer Tutucusu">
            <a:extLst>
              <a:ext uri="{FF2B5EF4-FFF2-40B4-BE49-F238E27FC236}">
                <a16:creationId xmlns="" xmlns:a16="http://schemas.microsoft.com/office/drawing/2014/main" id="{F07310E4-3235-44ED-93E2-E7E7B038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4FC490-F0D7-483E-8FE9-FBE1E0724DD7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4" name="3 Altbilgi Yer Tutucusu">
            <a:extLst>
              <a:ext uri="{FF2B5EF4-FFF2-40B4-BE49-F238E27FC236}">
                <a16:creationId xmlns="" xmlns:a16="http://schemas.microsoft.com/office/drawing/2014/main" id="{EFD2E0DF-0168-46B9-A5EE-CA4F79A9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>
            <a:extLst>
              <a:ext uri="{FF2B5EF4-FFF2-40B4-BE49-F238E27FC236}">
                <a16:creationId xmlns="" xmlns:a16="http://schemas.microsoft.com/office/drawing/2014/main" id="{8AE38F53-4410-4D4E-8923-9BA4A5F0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7ECE9-F173-4716-B31B-151AA10CB27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1660229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>
            <a:extLst>
              <a:ext uri="{FF2B5EF4-FFF2-40B4-BE49-F238E27FC236}">
                <a16:creationId xmlns="" xmlns:a16="http://schemas.microsoft.com/office/drawing/2014/main" id="{CD02D9D4-E2D1-4579-83D4-085D2C33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8CF22-44FD-48F8-B665-2BDC6EDDA047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3" name="21 Altbilgi Yer Tutucusu">
            <a:extLst>
              <a:ext uri="{FF2B5EF4-FFF2-40B4-BE49-F238E27FC236}">
                <a16:creationId xmlns="" xmlns:a16="http://schemas.microsoft.com/office/drawing/2014/main" id="{4245048C-FE9F-44CD-870F-DD809F5B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>
            <a:extLst>
              <a:ext uri="{FF2B5EF4-FFF2-40B4-BE49-F238E27FC236}">
                <a16:creationId xmlns="" xmlns:a16="http://schemas.microsoft.com/office/drawing/2014/main" id="{AB150D66-A776-49C2-9F38-74E1F9FA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3F750-118B-4C7F-A6D1-7FC6C527F3F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1618745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4 Veri Yer Tutucusu">
            <a:extLst>
              <a:ext uri="{FF2B5EF4-FFF2-40B4-BE49-F238E27FC236}">
                <a16:creationId xmlns="" xmlns:a16="http://schemas.microsoft.com/office/drawing/2014/main" id="{33614402-0638-408C-94A8-AC1CAF7FF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DDB122-7083-41E4-8D07-3032A20D09B7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6" name="5 Altbilgi Yer Tutucusu">
            <a:extLst>
              <a:ext uri="{FF2B5EF4-FFF2-40B4-BE49-F238E27FC236}">
                <a16:creationId xmlns="" xmlns:a16="http://schemas.microsoft.com/office/drawing/2014/main" id="{452C1C1A-E459-4EAF-A097-B26A718EE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>
            <a:extLst>
              <a:ext uri="{FF2B5EF4-FFF2-40B4-BE49-F238E27FC236}">
                <a16:creationId xmlns="" xmlns:a16="http://schemas.microsoft.com/office/drawing/2014/main" id="{73A07133-9E61-4270-8A3E-883F68CA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21B27-4B9B-429A-A6E0-4C252B9A428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2476243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>
            <a:extLst>
              <a:ext uri="{FF2B5EF4-FFF2-40B4-BE49-F238E27FC236}">
                <a16:creationId xmlns="" xmlns:a16="http://schemas.microsoft.com/office/drawing/2014/main" id="{79430ECA-8C41-4ECF-B365-D2B0196A61E1}"/>
              </a:ext>
            </a:extLst>
          </p:cNvPr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15 Serbest Form">
            <a:extLst>
              <a:ext uri="{FF2B5EF4-FFF2-40B4-BE49-F238E27FC236}">
                <a16:creationId xmlns="" xmlns:a16="http://schemas.microsoft.com/office/drawing/2014/main" id="{D17B45C2-DB0E-47A0-93D8-64A76EFDD8E5}"/>
              </a:ext>
            </a:extLst>
          </p:cNvPr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16 Dik Üçgen">
            <a:extLst>
              <a:ext uri="{FF2B5EF4-FFF2-40B4-BE49-F238E27FC236}">
                <a16:creationId xmlns="" xmlns:a16="http://schemas.microsoft.com/office/drawing/2014/main" id="{AD047027-CB26-48E5-A1D7-6C20CC27034F}"/>
              </a:ext>
            </a:extLst>
          </p:cNvPr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8 Düz Bağlayıcı">
            <a:extLst>
              <a:ext uri="{FF2B5EF4-FFF2-40B4-BE49-F238E27FC236}">
                <a16:creationId xmlns="" xmlns:a16="http://schemas.microsoft.com/office/drawing/2014/main" id="{E78590A9-4767-4D58-9419-89BDE096E196}"/>
              </a:ext>
            </a:extLst>
          </p:cNvPr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>
            <a:extLst>
              <a:ext uri="{FF2B5EF4-FFF2-40B4-BE49-F238E27FC236}">
                <a16:creationId xmlns="" xmlns:a16="http://schemas.microsoft.com/office/drawing/2014/main" id="{CECA4063-3712-41A6-8AD7-2000F4187A97}"/>
              </a:ext>
            </a:extLst>
          </p:cNvPr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20 Köşeli Çift Ayraç">
            <a:extLst>
              <a:ext uri="{FF2B5EF4-FFF2-40B4-BE49-F238E27FC236}">
                <a16:creationId xmlns="" xmlns:a16="http://schemas.microsoft.com/office/drawing/2014/main" id="{4BA1CA78-5D33-4B5E-A91F-AC121806A808}"/>
              </a:ext>
            </a:extLst>
          </p:cNvPr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4 Veri Yer Tutucusu">
            <a:extLst>
              <a:ext uri="{FF2B5EF4-FFF2-40B4-BE49-F238E27FC236}">
                <a16:creationId xmlns="" xmlns:a16="http://schemas.microsoft.com/office/drawing/2014/main" id="{D935764A-B43B-4A79-9C52-0E3C8B156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C093056-1552-41BE-80BF-0A63183743AF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12" name="5 Altbilgi Yer Tutucusu">
            <a:extLst>
              <a:ext uri="{FF2B5EF4-FFF2-40B4-BE49-F238E27FC236}">
                <a16:creationId xmlns="" xmlns:a16="http://schemas.microsoft.com/office/drawing/2014/main" id="{4EE078E6-98FD-4053-BA03-D6636D979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>
            <a:extLst>
              <a:ext uri="{FF2B5EF4-FFF2-40B4-BE49-F238E27FC236}">
                <a16:creationId xmlns="" xmlns:a16="http://schemas.microsoft.com/office/drawing/2014/main" id="{D37C4FBA-9F99-4C2B-8B96-2AF36EC25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9DA55-3B46-427A-A682-9AC97D63C6E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2201384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>
            <a:extLst>
              <a:ext uri="{FF2B5EF4-FFF2-40B4-BE49-F238E27FC236}">
                <a16:creationId xmlns="" xmlns:a16="http://schemas.microsoft.com/office/drawing/2014/main" id="{E50C5B90-53B7-4718-8868-8849AA0BE6C0}"/>
              </a:ext>
            </a:extLst>
          </p:cNvPr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027" name="11 Serbest Form">
            <a:extLst>
              <a:ext uri="{FF2B5EF4-FFF2-40B4-BE49-F238E27FC236}">
                <a16:creationId xmlns="" xmlns:a16="http://schemas.microsoft.com/office/drawing/2014/main" id="{0F4B50CB-968B-482E-8FD9-C86130E6A42C}"/>
              </a:ext>
            </a:extLst>
          </p:cNvPr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>
            <a:extLst>
              <a:ext uri="{FF2B5EF4-FFF2-40B4-BE49-F238E27FC236}">
                <a16:creationId xmlns="" xmlns:a16="http://schemas.microsoft.com/office/drawing/2014/main" id="{389DA94F-C442-4E0D-980F-CFC9F923A88D}"/>
              </a:ext>
            </a:extLst>
          </p:cNvPr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>
            <a:extLst>
              <a:ext uri="{FF2B5EF4-FFF2-40B4-BE49-F238E27FC236}">
                <a16:creationId xmlns="" xmlns:a16="http://schemas.microsoft.com/office/drawing/2014/main" id="{E8303245-A020-4188-AD99-AF9D59CBE36C}"/>
              </a:ext>
            </a:extLst>
          </p:cNvPr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>
            <a:extLst>
              <a:ext uri="{FF2B5EF4-FFF2-40B4-BE49-F238E27FC236}">
                <a16:creationId xmlns="" xmlns:a16="http://schemas.microsoft.com/office/drawing/2014/main" id="{93D262C8-9E0E-4055-904C-E867D55E6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33" name="29 Metin Yer Tutucusu">
            <a:extLst>
              <a:ext uri="{FF2B5EF4-FFF2-40B4-BE49-F238E27FC236}">
                <a16:creationId xmlns="" xmlns:a16="http://schemas.microsoft.com/office/drawing/2014/main" id="{EF1FA854-EC0E-4A8D-8500-88B36C88B6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  <a:endParaRPr lang="en-US" altLang="tr-TR"/>
          </a:p>
        </p:txBody>
      </p:sp>
      <p:sp>
        <p:nvSpPr>
          <p:cNvPr id="10" name="9 Veri Yer Tutucusu">
            <a:extLst>
              <a:ext uri="{FF2B5EF4-FFF2-40B4-BE49-F238E27FC236}">
                <a16:creationId xmlns="" xmlns:a16="http://schemas.microsoft.com/office/drawing/2014/main" id="{FF33C250-7B05-4075-BD77-77620A4A0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78FBE78-EEBD-44CB-B035-4441641D5DA3}" type="datetimeFigureOut">
              <a:rPr lang="tr-TR"/>
              <a:pPr>
                <a:defRPr/>
              </a:pPr>
              <a:t>2.01.2021</a:t>
            </a:fld>
            <a:endParaRPr lang="tr-TR"/>
          </a:p>
        </p:txBody>
      </p:sp>
      <p:sp>
        <p:nvSpPr>
          <p:cNvPr id="22" name="21 Altbilgi Yer Tutucusu">
            <a:extLst>
              <a:ext uri="{FF2B5EF4-FFF2-40B4-BE49-F238E27FC236}">
                <a16:creationId xmlns="" xmlns:a16="http://schemas.microsoft.com/office/drawing/2014/main" id="{E0369150-1299-4B6A-94E4-08406F2C3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>
            <a:extLst>
              <a:ext uri="{FF2B5EF4-FFF2-40B4-BE49-F238E27FC236}">
                <a16:creationId xmlns="" xmlns:a16="http://schemas.microsoft.com/office/drawing/2014/main" id="{8A6B6A73-7885-4258-9B37-BE95ED2E0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fld id="{EAC212D3-994E-4ADA-8768-830031F8370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="" xmlns:p14="http://schemas.microsoft.com/office/powerpoint/2010/main" val="23911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475A9FC-4B51-44B6-AC65-843934102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1599239"/>
            <a:ext cx="10363200" cy="1829761"/>
          </a:xfrm>
        </p:spPr>
        <p:txBody>
          <a:bodyPr>
            <a:noAutofit/>
          </a:bodyPr>
          <a:lstStyle/>
          <a:p>
            <a:pPr algn="ctr"/>
            <a:r>
              <a:rPr lang="tr-TR" sz="7200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FİİLİMSİLER</a:t>
            </a:r>
            <a:br>
              <a:rPr lang="tr-TR" sz="7200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tr-TR" sz="7200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ÖRNEK SORULAR</a:t>
            </a:r>
          </a:p>
        </p:txBody>
      </p:sp>
      <p:pic>
        <p:nvPicPr>
          <p:cNvPr id="4" name="Resim 5">
            <a:extLst>
              <a:ext uri="{FF2B5EF4-FFF2-40B4-BE49-F238E27FC236}">
                <a16:creationId xmlns="" xmlns:a16="http://schemas.microsoft.com/office/drawing/2014/main" id="{1D5251E5-7908-4AEA-AF06-449D611536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5" y="208214"/>
            <a:ext cx="2166938" cy="559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133B5459-5B42-4B13-A649-1E3F5CD820BF}"/>
              </a:ext>
            </a:extLst>
          </p:cNvPr>
          <p:cNvSpPr/>
          <p:nvPr/>
        </p:nvSpPr>
        <p:spPr>
          <a:xfrm>
            <a:off x="9665369" y="4031432"/>
            <a:ext cx="2257926" cy="1173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HAZIRLAYAN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SERKAN ÖZBAY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TÜRKÇE ÖĞRETMENİ</a:t>
            </a:r>
          </a:p>
        </p:txBody>
      </p:sp>
    </p:spTree>
    <p:extLst>
      <p:ext uri="{BB962C8B-B14F-4D97-AF65-F5344CB8AC3E}">
        <p14:creationId xmlns="" xmlns:p14="http://schemas.microsoft.com/office/powerpoint/2010/main" val="1925753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9. Aşağıdakilerin hangisinde altı çizili sözcük çekimli fiil görevinde kullanılmıştır?</a:t>
            </a:r>
          </a:p>
          <a:p>
            <a:pPr marL="109537" indent="0">
              <a:buNone/>
            </a:pPr>
            <a:endParaRPr lang="tr-TR" dirty="0"/>
          </a:p>
          <a:p>
            <a:r>
              <a:rPr lang="tr-TR" dirty="0"/>
              <a:t>A) </a:t>
            </a:r>
            <a:r>
              <a:rPr lang="tr-TR" u="sng" dirty="0"/>
              <a:t>Sararmış</a:t>
            </a:r>
            <a:r>
              <a:rPr lang="tr-TR" dirty="0"/>
              <a:t> defterler içindeki notlarını gösterdi onlara.</a:t>
            </a:r>
          </a:p>
          <a:p>
            <a:r>
              <a:rPr lang="tr-TR" dirty="0"/>
              <a:t>B) Yeni </a:t>
            </a:r>
            <a:r>
              <a:rPr lang="tr-TR" u="sng" dirty="0"/>
              <a:t>örülmüş</a:t>
            </a:r>
            <a:r>
              <a:rPr lang="tr-TR" dirty="0"/>
              <a:t> duvarı iki saatte boyadılar.</a:t>
            </a:r>
          </a:p>
          <a:p>
            <a:r>
              <a:rPr lang="tr-TR" dirty="0"/>
              <a:t>C) Çalışmaktan </a:t>
            </a:r>
            <a:r>
              <a:rPr lang="tr-TR" u="sng" dirty="0"/>
              <a:t>nasırlaşmış</a:t>
            </a:r>
            <a:r>
              <a:rPr lang="tr-TR" dirty="0"/>
              <a:t> ellerini uzattı ansızın.</a:t>
            </a:r>
          </a:p>
          <a:p>
            <a:r>
              <a:rPr lang="tr-TR" dirty="0"/>
              <a:t>D) Yüzyıllar önce </a:t>
            </a:r>
            <a:r>
              <a:rPr lang="tr-TR" u="sng" dirty="0"/>
              <a:t>çizilmiş</a:t>
            </a:r>
            <a:r>
              <a:rPr lang="tr-TR" dirty="0"/>
              <a:t> bu ülkenin sınırları.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1906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10. Aşağıdakilerin hangisinde, aynı türde birden fazla fiilimsi kullanılmıştır?</a:t>
            </a:r>
          </a:p>
          <a:p>
            <a:endParaRPr lang="tr-TR" dirty="0"/>
          </a:p>
          <a:p>
            <a:r>
              <a:rPr lang="tr-TR" dirty="0"/>
              <a:t>A) Kazandığı ödülü kimsesiz çocuklara bağışladı.</a:t>
            </a:r>
          </a:p>
          <a:p>
            <a:r>
              <a:rPr lang="tr-TR" dirty="0"/>
              <a:t>B) Çocuğu görmeden kararını açıklamadı.</a:t>
            </a:r>
          </a:p>
          <a:p>
            <a:r>
              <a:rPr lang="tr-TR" dirty="0"/>
              <a:t>C) Yapma çiçekleri yavaşça masanın üzerine bıraktı.</a:t>
            </a:r>
          </a:p>
          <a:p>
            <a:r>
              <a:rPr lang="tr-TR" dirty="0"/>
              <a:t>D) Sandalyeye oturup kollarını bağlayarak konuştu.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65452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11. Aşağıdaki cümlelerin hangisinde fiilimsi yoktur?</a:t>
            </a:r>
          </a:p>
          <a:p>
            <a:endParaRPr lang="tr-TR" dirty="0"/>
          </a:p>
          <a:p>
            <a:r>
              <a:rPr lang="tr-TR" dirty="0"/>
              <a:t>A) Denizden gelen esinti hoşuna giderdi.</a:t>
            </a:r>
          </a:p>
          <a:p>
            <a:r>
              <a:rPr lang="tr-TR" dirty="0"/>
              <a:t>B) Sarı balığı görünce şaşakaldı.</a:t>
            </a:r>
          </a:p>
          <a:p>
            <a:r>
              <a:rPr lang="tr-TR" dirty="0"/>
              <a:t>C) Ömrü boyunca şiirle, edebiyatla uğraştı.</a:t>
            </a:r>
          </a:p>
          <a:p>
            <a:r>
              <a:rPr lang="tr-TR" dirty="0"/>
              <a:t>D) Gelir gelmez kendisini mavi sulara bıraktı.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C9F77217-9823-4EC4-A3F1-077EF53F25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62110" y="1733621"/>
            <a:ext cx="3529890" cy="48345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1653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sz="2400" b="1" dirty="0"/>
              <a:t>12. </a:t>
            </a:r>
            <a:r>
              <a:rPr lang="tr-TR" sz="2400" dirty="0"/>
              <a:t>(1) ‘‘</a:t>
            </a:r>
            <a:r>
              <a:rPr lang="tr-TR" sz="2400" dirty="0" err="1"/>
              <a:t>Bromeliacea</a:t>
            </a:r>
            <a:r>
              <a:rPr lang="tr-TR" sz="2400" dirty="0"/>
              <a:t>’’ ailesinin yenilebilen tek meyvesi ananastır. (2) Ananas yetişmek için on sekiz aya ihtiyaç duyar.</a:t>
            </a:r>
          </a:p>
          <a:p>
            <a:pPr marL="109537" indent="0">
              <a:buNone/>
            </a:pPr>
            <a:r>
              <a:rPr lang="tr-TR" sz="2400" dirty="0"/>
              <a:t>(3) Yalnızca olgunlaşmış ananaslar hasat edilmelidir.</a:t>
            </a:r>
          </a:p>
          <a:p>
            <a:pPr marL="109537" indent="0">
              <a:buNone/>
            </a:pPr>
            <a:r>
              <a:rPr lang="tr-TR" sz="2400" dirty="0"/>
              <a:t>(4) Ananasın en rağbet görenleri “Kelle Şeker” ve</a:t>
            </a:r>
          </a:p>
          <a:p>
            <a:pPr marL="109537" indent="0">
              <a:buNone/>
            </a:pPr>
            <a:r>
              <a:rPr lang="tr-TR" sz="2400" dirty="0"/>
              <a:t>“Kırmızı İspanyol” adlarıyla anılır.</a:t>
            </a:r>
          </a:p>
          <a:p>
            <a:r>
              <a:rPr lang="tr-TR" sz="2400" b="1" dirty="0"/>
              <a:t>Bu parçada numaralanmış cümlelerin hangisinde diğerlerinden farklı türde bir fiilimsi vardır?</a:t>
            </a:r>
            <a:endParaRPr lang="tr-TR" sz="2400" dirty="0"/>
          </a:p>
          <a:p>
            <a:r>
              <a:rPr lang="tr-TR" sz="2400" dirty="0"/>
              <a:t>A) 1.    </a:t>
            </a:r>
          </a:p>
          <a:p>
            <a:r>
              <a:rPr lang="tr-TR" sz="2400" dirty="0"/>
              <a:t>B) 2.    </a:t>
            </a:r>
          </a:p>
          <a:p>
            <a:r>
              <a:rPr lang="tr-TR" sz="2400" dirty="0"/>
              <a:t>C) 3.    </a:t>
            </a:r>
          </a:p>
          <a:p>
            <a:r>
              <a:rPr lang="tr-TR" sz="2400" dirty="0"/>
              <a:t>D) 4.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610674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13. Aşağıdaki cümlelerin hangisinde fiilimsi kullanılmamıştır?</a:t>
            </a:r>
          </a:p>
          <a:p>
            <a:endParaRPr lang="tr-TR" dirty="0"/>
          </a:p>
          <a:p>
            <a:r>
              <a:rPr lang="tr-TR" dirty="0"/>
              <a:t>A) Sabah erken kalkıp ödevlerini yaptı.</a:t>
            </a:r>
          </a:p>
          <a:p>
            <a:r>
              <a:rPr lang="tr-TR" dirty="0"/>
              <a:t>B) En sonunda aracı çalıştırmayı başardı.</a:t>
            </a:r>
          </a:p>
          <a:p>
            <a:r>
              <a:rPr lang="tr-TR" dirty="0"/>
              <a:t>C) Giydiği gömlek ona çok yakıştı.</a:t>
            </a:r>
          </a:p>
          <a:p>
            <a:r>
              <a:rPr lang="tr-TR" dirty="0"/>
              <a:t>D) Akşam saatlerinde evden ayrıldık.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30C5532A-8FF6-4781-8EA1-55FD1F96583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2116" y="2140655"/>
            <a:ext cx="2042337" cy="37798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702997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14. Aşağıdaki cümlelerin hangisinde altı çizili sözcük sıfat-fiil değildir?</a:t>
            </a:r>
          </a:p>
          <a:p>
            <a:endParaRPr lang="tr-TR" dirty="0"/>
          </a:p>
          <a:p>
            <a:r>
              <a:rPr lang="tr-TR" dirty="0"/>
              <a:t>A) Kazada </a:t>
            </a:r>
            <a:r>
              <a:rPr lang="tr-TR" u="sng" dirty="0"/>
              <a:t>oluşan</a:t>
            </a:r>
            <a:r>
              <a:rPr lang="tr-TR" dirty="0"/>
              <a:t> yanıklar zamanla iyileşti.</a:t>
            </a:r>
          </a:p>
          <a:p>
            <a:r>
              <a:rPr lang="tr-TR" dirty="0"/>
              <a:t>B) </a:t>
            </a:r>
            <a:r>
              <a:rPr lang="tr-TR" u="sng" dirty="0"/>
              <a:t>Denediği</a:t>
            </a:r>
            <a:r>
              <a:rPr lang="tr-TR" dirty="0"/>
              <a:t> ayakkabı ayağını vurdu.</a:t>
            </a:r>
          </a:p>
          <a:p>
            <a:r>
              <a:rPr lang="tr-TR" dirty="0"/>
              <a:t>C) Ayağı </a:t>
            </a:r>
            <a:r>
              <a:rPr lang="tr-TR" u="sng" dirty="0"/>
              <a:t>takılan</a:t>
            </a:r>
            <a:r>
              <a:rPr lang="tr-TR" dirty="0"/>
              <a:t> çocuk yere düştü.</a:t>
            </a:r>
          </a:p>
          <a:p>
            <a:r>
              <a:rPr lang="tr-TR" dirty="0"/>
              <a:t>D) </a:t>
            </a:r>
            <a:r>
              <a:rPr lang="tr-TR" u="sng" dirty="0"/>
              <a:t>Burası</a:t>
            </a:r>
            <a:r>
              <a:rPr lang="tr-TR" dirty="0"/>
              <a:t> görülesi güzellikte bir yer.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776621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pPr marL="109537" indent="0">
              <a:buNone/>
            </a:pPr>
            <a:r>
              <a:rPr lang="tr-TR" dirty="0"/>
              <a:t>       Yürüyüşü aynı babasınınki gibiydi.</a:t>
            </a:r>
          </a:p>
          <a:p>
            <a:r>
              <a:rPr lang="tr-TR" b="1" dirty="0"/>
              <a:t>15.Bu cümledeki fiilimsinin türce özdeşi aşağıdakilerin hangisinde vardır?</a:t>
            </a:r>
          </a:p>
          <a:p>
            <a:endParaRPr lang="tr-TR" b="1" dirty="0"/>
          </a:p>
          <a:p>
            <a:r>
              <a:rPr lang="tr-TR" dirty="0"/>
              <a:t>A) Burası, masallarda anlatılan Kafdağı’na benziyordu.</a:t>
            </a:r>
          </a:p>
          <a:p>
            <a:r>
              <a:rPr lang="tr-TR" dirty="0"/>
              <a:t>B) İçeri girer girmez etrafındakileri süzdü.</a:t>
            </a:r>
          </a:p>
          <a:p>
            <a:r>
              <a:rPr lang="tr-TR" dirty="0"/>
              <a:t>C) Romanlarını yazarken kimseyle görüşmezdi.</a:t>
            </a:r>
          </a:p>
          <a:p>
            <a:r>
              <a:rPr lang="tr-TR" dirty="0"/>
              <a:t>D) Evin tamamını temizlemeyi kafasına koydu.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163276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16. Aşağıdaki cümlelerin hangisinde “-</a:t>
            </a:r>
            <a:r>
              <a:rPr lang="tr-TR" b="1" dirty="0" err="1"/>
              <a:t>ma</a:t>
            </a:r>
            <a:r>
              <a:rPr lang="tr-TR" b="1" dirty="0"/>
              <a:t>, -me” ekinin işlevi diğerlerinden farklıdır?</a:t>
            </a:r>
          </a:p>
          <a:p>
            <a:endParaRPr lang="tr-TR" dirty="0"/>
          </a:p>
          <a:p>
            <a:r>
              <a:rPr lang="tr-TR" dirty="0"/>
              <a:t>A) Odunları kırmayı yarına bırakmış.</a:t>
            </a:r>
          </a:p>
          <a:p>
            <a:r>
              <a:rPr lang="tr-TR" dirty="0"/>
              <a:t>B) Kırmızı elbiseler giymeyi severmiş.</a:t>
            </a:r>
          </a:p>
          <a:p>
            <a:r>
              <a:rPr lang="tr-TR" dirty="0"/>
              <a:t>C) Gün aydınlanıncaya kadar uyumamış.</a:t>
            </a:r>
          </a:p>
          <a:p>
            <a:r>
              <a:rPr lang="tr-TR" dirty="0"/>
              <a:t>D) En güzel özelliği çok okumasıymış.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54D90B36-1A51-451C-919B-2757311BD8C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81161" y="1878000"/>
            <a:ext cx="3529890" cy="48345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274315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17. </a:t>
            </a:r>
            <a:r>
              <a:rPr lang="tr-TR" dirty="0"/>
              <a:t>Otçul hayvanlar olan gergedanlar, genellikle tek başlarına</a:t>
            </a:r>
          </a:p>
          <a:p>
            <a:pPr marL="109537" indent="0">
              <a:buNone/>
            </a:pPr>
            <a:r>
              <a:rPr lang="tr-TR" dirty="0"/>
              <a:t>veya aile grupları hâlinde geniş otlaklarda yaşarlar. Yalnız </a:t>
            </a:r>
            <a:r>
              <a:rPr lang="tr-TR" dirty="0" err="1"/>
              <a:t>Sumatra</a:t>
            </a:r>
            <a:r>
              <a:rPr lang="tr-TR" dirty="0"/>
              <a:t> gergedanı sık ormanlarda yaşar. Görme duyuları zayıftır. Koku alma ve işitme duyuları çok gelişmiştir.</a:t>
            </a:r>
          </a:p>
          <a:p>
            <a:r>
              <a:rPr lang="tr-TR" b="1" dirty="0"/>
              <a:t>Bu parçada kaç fiilimsi vardır?</a:t>
            </a:r>
            <a:endParaRPr lang="tr-TR" dirty="0"/>
          </a:p>
          <a:p>
            <a:r>
              <a:rPr lang="tr-TR" dirty="0"/>
              <a:t>A) 3    </a:t>
            </a:r>
          </a:p>
          <a:p>
            <a:r>
              <a:rPr lang="tr-TR" dirty="0"/>
              <a:t>B) 4    </a:t>
            </a:r>
          </a:p>
          <a:p>
            <a:r>
              <a:rPr lang="tr-TR" dirty="0"/>
              <a:t>C) 5    </a:t>
            </a:r>
          </a:p>
          <a:p>
            <a:r>
              <a:rPr lang="tr-TR" dirty="0"/>
              <a:t>D) 6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949408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pPr marL="109537" indent="0">
              <a:buNone/>
            </a:pPr>
            <a:r>
              <a:rPr lang="tr-TR" dirty="0"/>
              <a:t>1. Her gece uyumadan önce ılık süt içerdi.</a:t>
            </a:r>
          </a:p>
          <a:p>
            <a:pPr marL="109537" indent="0">
              <a:buNone/>
            </a:pPr>
            <a:r>
              <a:rPr lang="tr-TR" dirty="0"/>
              <a:t>2. Çalışarak büyük başarılara imza atmıştı.</a:t>
            </a:r>
          </a:p>
          <a:p>
            <a:pPr marL="109537" indent="0">
              <a:buNone/>
            </a:pPr>
            <a:r>
              <a:rPr lang="tr-TR" dirty="0"/>
              <a:t>3. Söylediği şarkıyla mahallenin beğenisini kazandı.</a:t>
            </a:r>
          </a:p>
          <a:p>
            <a:pPr marL="109537" indent="0">
              <a:buNone/>
            </a:pPr>
            <a:r>
              <a:rPr lang="tr-TR" dirty="0"/>
              <a:t>4. Sanatın işi, halka bir şeyler anlatmaktır.</a:t>
            </a:r>
          </a:p>
          <a:p>
            <a:r>
              <a:rPr lang="tr-TR" b="1" dirty="0"/>
              <a:t>18.Numaralanmış cümlelerin hangilerinde yer alan fiilimsiler</a:t>
            </a:r>
          </a:p>
          <a:p>
            <a:pPr marL="109537" indent="0">
              <a:buNone/>
            </a:pPr>
            <a:r>
              <a:rPr lang="tr-TR" b="1" dirty="0"/>
              <a:t>türce özdeştir?</a:t>
            </a:r>
          </a:p>
          <a:p>
            <a:r>
              <a:rPr lang="tr-TR" dirty="0"/>
              <a:t>A) 1. ve 2.</a:t>
            </a:r>
          </a:p>
          <a:p>
            <a:r>
              <a:rPr lang="tr-TR" dirty="0"/>
              <a:t>B) 1. ve 3.</a:t>
            </a:r>
          </a:p>
          <a:p>
            <a:r>
              <a:rPr lang="tr-TR" dirty="0"/>
              <a:t>C) 2. ve 4.</a:t>
            </a:r>
          </a:p>
          <a:p>
            <a:r>
              <a:rPr lang="tr-TR" dirty="0"/>
              <a:t>D) 3. ve 4.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36370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pPr marL="109537" indent="0">
              <a:buNone/>
            </a:pPr>
            <a:r>
              <a:rPr lang="tr-TR" dirty="0"/>
              <a:t>1.Türkçede bazı sözcükler isim-fiil ekleriyle türedikleri</a:t>
            </a:r>
          </a:p>
          <a:p>
            <a:pPr marL="109537" indent="0">
              <a:buNone/>
            </a:pPr>
            <a:r>
              <a:rPr lang="tr-TR" dirty="0"/>
              <a:t>hâlde zamanla isimleşmiş, fiilimsi özelliklerini kaybetmiştir.</a:t>
            </a:r>
          </a:p>
          <a:p>
            <a:pPr marL="109537" indent="0">
              <a:buNone/>
            </a:pPr>
            <a:r>
              <a:rPr lang="tr-TR" b="1" dirty="0"/>
              <a:t>Aşağıdaki cümlelerin hangisinde bu açıklamaya uygun bir kullanım vardır?</a:t>
            </a:r>
          </a:p>
          <a:p>
            <a:pPr marL="109537" indent="0">
              <a:buNone/>
            </a:pPr>
            <a:r>
              <a:rPr lang="tr-TR" dirty="0"/>
              <a:t>A) Arkadaşından burma tatlısı tarifi aldı.</a:t>
            </a:r>
          </a:p>
          <a:p>
            <a:pPr marL="109537" indent="0">
              <a:buNone/>
            </a:pPr>
            <a:r>
              <a:rPr lang="tr-TR" dirty="0"/>
              <a:t>B) Yorulsa da bahçesini çapalamaya devam etti.</a:t>
            </a:r>
          </a:p>
          <a:p>
            <a:pPr marL="109537" indent="0">
              <a:buNone/>
            </a:pPr>
            <a:r>
              <a:rPr lang="tr-TR" dirty="0"/>
              <a:t>C) Ödevlerini erken bitirme telaşına düştü.</a:t>
            </a:r>
          </a:p>
          <a:p>
            <a:pPr marL="109537" indent="0">
              <a:buNone/>
            </a:pPr>
            <a:r>
              <a:rPr lang="tr-TR" dirty="0"/>
              <a:t>D) Kanayan kolunu bir bezle sarmayı düşündü.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38179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19. Aşağıdaki cümlelerin hangisinde isim-fiil kullanılmıştır?</a:t>
            </a:r>
          </a:p>
          <a:p>
            <a:endParaRPr lang="tr-TR" dirty="0"/>
          </a:p>
          <a:p>
            <a:r>
              <a:rPr lang="tr-TR" dirty="0"/>
              <a:t>A) Ormanın içindeki köprüyü geçerek köye ulaştılar.</a:t>
            </a:r>
          </a:p>
          <a:p>
            <a:r>
              <a:rPr lang="tr-TR" dirty="0"/>
              <a:t>B) Zirveye ulaşınca şehrin manzarasını izledim.</a:t>
            </a:r>
          </a:p>
          <a:p>
            <a:r>
              <a:rPr lang="tr-TR" dirty="0"/>
              <a:t>C) Arabamızı park edecek bir yer bulamadık.</a:t>
            </a:r>
          </a:p>
          <a:p>
            <a:r>
              <a:rPr lang="tr-TR" dirty="0"/>
              <a:t>D) Yağmur yağınca bahçedeki otları yolmayı erteledi.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F2E2C6A2-5DDE-4D2D-8976-B5159238F47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24160" y="1949003"/>
            <a:ext cx="3529890" cy="48370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83682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20. Aşağıdaki cümlelerin hangisinde fiilimsi kullanılmamıştır?</a:t>
            </a:r>
          </a:p>
          <a:p>
            <a:endParaRPr lang="tr-TR" dirty="0"/>
          </a:p>
          <a:p>
            <a:r>
              <a:rPr lang="tr-TR" dirty="0"/>
              <a:t>A) Yaptığı her çalışma okurlardan büyük ilgi görüyor.</a:t>
            </a:r>
          </a:p>
          <a:p>
            <a:r>
              <a:rPr lang="tr-TR" dirty="0"/>
              <a:t>B) Bu sabah uyanmak benim için hiç de zor olmadı.</a:t>
            </a:r>
          </a:p>
          <a:p>
            <a:r>
              <a:rPr lang="tr-TR" dirty="0"/>
              <a:t>C) İnsanlık eski çağlardan beri gökyüzünü merak etmiştir.</a:t>
            </a:r>
          </a:p>
          <a:p>
            <a:r>
              <a:rPr lang="tr-TR" dirty="0"/>
              <a:t>D) Görevli, yerlere kadar eğilerek misafirleri karşılıyordu.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887637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21. Aşağıdaki cümlelerin hangisindeki altı çizili isim-fiildir?</a:t>
            </a:r>
          </a:p>
          <a:p>
            <a:endParaRPr lang="tr-TR" dirty="0"/>
          </a:p>
          <a:p>
            <a:r>
              <a:rPr lang="tr-TR" dirty="0"/>
              <a:t>A) Buradan güneşin </a:t>
            </a:r>
            <a:r>
              <a:rPr lang="tr-TR" u="sng" dirty="0"/>
              <a:t>doğuşunu</a:t>
            </a:r>
            <a:r>
              <a:rPr lang="tr-TR" dirty="0"/>
              <a:t> izleyecekti.</a:t>
            </a:r>
          </a:p>
          <a:p>
            <a:r>
              <a:rPr lang="tr-TR" dirty="0"/>
              <a:t>B) Uçağa </a:t>
            </a:r>
            <a:r>
              <a:rPr lang="tr-TR" u="sng" dirty="0"/>
              <a:t>bindiğinde</a:t>
            </a:r>
            <a:r>
              <a:rPr lang="tr-TR" dirty="0"/>
              <a:t> saat bir hayli ilerlemişti.</a:t>
            </a:r>
          </a:p>
          <a:p>
            <a:r>
              <a:rPr lang="tr-TR" dirty="0"/>
              <a:t>C) </a:t>
            </a:r>
            <a:r>
              <a:rPr lang="tr-TR" u="sng" dirty="0"/>
              <a:t>Yükselen</a:t>
            </a:r>
            <a:r>
              <a:rPr lang="tr-TR" dirty="0"/>
              <a:t> balondan son kez etrafa bakındı.</a:t>
            </a:r>
          </a:p>
          <a:p>
            <a:r>
              <a:rPr lang="tr-TR" dirty="0"/>
              <a:t>D) Gerçeklerden </a:t>
            </a:r>
            <a:r>
              <a:rPr lang="tr-TR" u="sng" dirty="0"/>
              <a:t>kaçarak</a:t>
            </a:r>
            <a:r>
              <a:rPr lang="tr-TR" dirty="0"/>
              <a:t> bir yere varamazsın.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487460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22. Aşağıdakilerin hangisindeki altı çizili sözcük zarf-fiil değildir?</a:t>
            </a:r>
          </a:p>
          <a:p>
            <a:endParaRPr lang="tr-TR" b="1" dirty="0"/>
          </a:p>
          <a:p>
            <a:r>
              <a:rPr lang="tr-TR" dirty="0"/>
              <a:t>A) Yolculuğumuz Akdeniz’in </a:t>
            </a:r>
            <a:r>
              <a:rPr lang="tr-TR" u="sng" dirty="0"/>
              <a:t>görülesi</a:t>
            </a:r>
            <a:r>
              <a:rPr lang="tr-TR" dirty="0"/>
              <a:t> manzarası eşliğinde sürüyor.</a:t>
            </a:r>
          </a:p>
          <a:p>
            <a:r>
              <a:rPr lang="tr-TR" dirty="0"/>
              <a:t>B) Konuyla ilgili yeni makaleler </a:t>
            </a:r>
            <a:r>
              <a:rPr lang="tr-TR" u="sng" dirty="0"/>
              <a:t>durmadan</a:t>
            </a:r>
            <a:r>
              <a:rPr lang="tr-TR" dirty="0"/>
              <a:t> yayımlanıyordu.</a:t>
            </a:r>
          </a:p>
          <a:p>
            <a:r>
              <a:rPr lang="tr-TR" dirty="0"/>
              <a:t>C) Bir an için etrafı </a:t>
            </a:r>
            <a:r>
              <a:rPr lang="tr-TR" u="sng" dirty="0"/>
              <a:t>dinleyerek</a:t>
            </a:r>
            <a:r>
              <a:rPr lang="tr-TR" dirty="0"/>
              <a:t> kuşkuyla bize baktı.</a:t>
            </a:r>
          </a:p>
          <a:p>
            <a:r>
              <a:rPr lang="tr-TR" dirty="0"/>
              <a:t>D) Yolcular yerini </a:t>
            </a:r>
            <a:r>
              <a:rPr lang="tr-TR" u="sng" dirty="0"/>
              <a:t>almadan</a:t>
            </a:r>
            <a:r>
              <a:rPr lang="tr-TR" dirty="0"/>
              <a:t> tren hareket etmezdi.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33256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23. </a:t>
            </a:r>
            <a:r>
              <a:rPr lang="tr-TR" dirty="0"/>
              <a:t>Tüneyen kuşların pençeleri, dalları kendiliğinden sıkıca kavrar. Böylece kuşlar daldan düşmeden uyuyabilir. Ayrıca parmaklarının düzenlenişi kuşun yerde de serbestçe hareket etmesini sağlar.</a:t>
            </a:r>
          </a:p>
          <a:p>
            <a:r>
              <a:rPr lang="tr-TR" b="1" dirty="0"/>
              <a:t>Bu metinde kaç tane fiilimsi kullanılmıştır?</a:t>
            </a:r>
            <a:endParaRPr lang="tr-TR" dirty="0"/>
          </a:p>
          <a:p>
            <a:r>
              <a:rPr lang="tr-TR" dirty="0"/>
              <a:t>A) 4    </a:t>
            </a:r>
          </a:p>
          <a:p>
            <a:r>
              <a:rPr lang="tr-TR" dirty="0"/>
              <a:t>B) 5    </a:t>
            </a:r>
          </a:p>
          <a:p>
            <a:r>
              <a:rPr lang="tr-TR" dirty="0"/>
              <a:t>C) 6    </a:t>
            </a:r>
          </a:p>
          <a:p>
            <a:r>
              <a:rPr lang="tr-TR" dirty="0"/>
              <a:t>D) 7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C2414FE6-922A-4C57-B87B-700BEE0B9B4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43673" y="2645981"/>
            <a:ext cx="2042337" cy="37798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39790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24. Aşağıdaki cümlelerin hangisinde zarf-fiil cümleye durum anlamı katmıştır?</a:t>
            </a:r>
          </a:p>
          <a:p>
            <a:endParaRPr lang="tr-TR" b="1" dirty="0"/>
          </a:p>
          <a:p>
            <a:r>
              <a:rPr lang="tr-TR" dirty="0"/>
              <a:t>A) İçeri girer girmez kitapların olduğu dolaba koştu.</a:t>
            </a:r>
          </a:p>
          <a:p>
            <a:r>
              <a:rPr lang="tr-TR" dirty="0"/>
              <a:t>B) Sıranın kendisine gelmesini beklerken çayından bir yudum aldı.</a:t>
            </a:r>
          </a:p>
          <a:p>
            <a:r>
              <a:rPr lang="tr-TR" dirty="0"/>
              <a:t>C) Biricik oğlunu görünce gözlerinden yaşlar süzüldü.</a:t>
            </a:r>
          </a:p>
          <a:p>
            <a:r>
              <a:rPr lang="tr-TR" dirty="0"/>
              <a:t>D) Eserini uzun araştırmalar yaparak hazırlamıştı.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972273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dirty="0"/>
              <a:t>1. Dergimizde yer verdiğimiz konular ilginizi çekecek.</a:t>
            </a:r>
          </a:p>
          <a:p>
            <a:r>
              <a:rPr lang="tr-TR" dirty="0"/>
              <a:t>2. Önceden hazırlık yapmak işimizi kolaylaştıracaktır.</a:t>
            </a:r>
          </a:p>
          <a:p>
            <a:r>
              <a:rPr lang="tr-TR" dirty="0"/>
              <a:t>3. Okudukça kelime hazineniz zenginleşecektir.</a:t>
            </a:r>
          </a:p>
          <a:p>
            <a:r>
              <a:rPr lang="tr-TR" dirty="0"/>
              <a:t>4. Umarım sizin için hazırlanan tiyatroyu beğenirsiniz.</a:t>
            </a:r>
          </a:p>
          <a:p>
            <a:r>
              <a:rPr lang="tr-TR" b="1" dirty="0"/>
              <a:t>25.Numaralanmış cümlelerin hangilerindeki fiilimsiler türce özdeştir?</a:t>
            </a:r>
          </a:p>
          <a:p>
            <a:r>
              <a:rPr lang="tr-TR" dirty="0"/>
              <a:t>A) 1. ve 2.      </a:t>
            </a:r>
          </a:p>
          <a:p>
            <a:r>
              <a:rPr lang="tr-TR" dirty="0"/>
              <a:t>B) 1. ve 4.</a:t>
            </a:r>
          </a:p>
          <a:p>
            <a:r>
              <a:rPr lang="tr-TR" dirty="0"/>
              <a:t>C) 2. ve 3.      </a:t>
            </a:r>
          </a:p>
          <a:p>
            <a:r>
              <a:rPr lang="tr-TR" dirty="0"/>
              <a:t>D) 3. ve 4.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817931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dirty="0"/>
              <a:t>   Uykusuzluk, öğrenme becerisini azaltır.</a:t>
            </a:r>
          </a:p>
          <a:p>
            <a:r>
              <a:rPr lang="tr-TR" b="1" dirty="0"/>
              <a:t>26. Bu cümledeki fiilimsinin türce özdeşi aşağıdakilerin hangisinde vardır?</a:t>
            </a:r>
          </a:p>
          <a:p>
            <a:endParaRPr lang="tr-TR" b="1" dirty="0"/>
          </a:p>
          <a:p>
            <a:r>
              <a:rPr lang="tr-TR" dirty="0"/>
              <a:t>A) Üzerimize düşen kar taneleri, uçuşan tüyleri anımsatıyor.</a:t>
            </a:r>
          </a:p>
          <a:p>
            <a:r>
              <a:rPr lang="tr-TR" dirty="0"/>
              <a:t>B) Masadaki kızarmış ekmekler insanın iştahını açıyor.</a:t>
            </a:r>
          </a:p>
          <a:p>
            <a:r>
              <a:rPr lang="tr-TR" dirty="0"/>
              <a:t>C) Bulutlar bize küsünce nehirler de kurudu.</a:t>
            </a:r>
          </a:p>
          <a:p>
            <a:r>
              <a:rPr lang="tr-TR" dirty="0"/>
              <a:t>D) Müzenin açılışı maddî sebeplerden bir ay ertelendi.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315265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8"/>
            <a:ext cx="10972800" cy="4343400"/>
          </a:xfrm>
        </p:spPr>
        <p:txBody>
          <a:bodyPr/>
          <a:lstStyle/>
          <a:p>
            <a:r>
              <a:rPr lang="tr-TR" sz="2800" dirty="0">
                <a:latin typeface="ArialMT"/>
              </a:rPr>
              <a:t>Fiilimsiler ek-fiil alarak cümlede yüklem görevinde kullanılabilir.</a:t>
            </a:r>
          </a:p>
          <a:p>
            <a:endParaRPr lang="tr-TR" sz="2800" dirty="0">
              <a:latin typeface="ArialMT"/>
            </a:endParaRPr>
          </a:p>
          <a:p>
            <a:r>
              <a:rPr lang="tr-TR" sz="2800" b="1" dirty="0">
                <a:latin typeface="Arial-BoldMT"/>
              </a:rPr>
              <a:t>27.Bu açıklamaya göre aşağıdakilerin hangisinde fiilimsi yüklem görevinde kullanılmıştır?</a:t>
            </a:r>
          </a:p>
          <a:p>
            <a:endParaRPr lang="tr-TR" sz="2800" b="1" dirty="0">
              <a:latin typeface="Arial-BoldMT"/>
            </a:endParaRPr>
          </a:p>
          <a:p>
            <a:r>
              <a:rPr lang="tr-TR" sz="3200" dirty="0">
                <a:latin typeface="ArialMT"/>
              </a:rPr>
              <a:t>A) </a:t>
            </a:r>
            <a:r>
              <a:rPr lang="tr-TR" sz="2800" dirty="0">
                <a:latin typeface="ArialMT"/>
              </a:rPr>
              <a:t>Teknoloji her geçen gün yeni şeyler icat ediyor.</a:t>
            </a:r>
          </a:p>
          <a:p>
            <a:r>
              <a:rPr lang="tr-TR" sz="3200" dirty="0">
                <a:latin typeface="ArialMT"/>
              </a:rPr>
              <a:t>B) </a:t>
            </a:r>
            <a:r>
              <a:rPr lang="tr-TR" sz="2800" dirty="0">
                <a:latin typeface="ArialMT"/>
              </a:rPr>
              <a:t>Belki de yapabildiği tek şey kitap okumaktı.</a:t>
            </a:r>
          </a:p>
          <a:p>
            <a:r>
              <a:rPr lang="tr-TR" sz="3200" dirty="0">
                <a:latin typeface="ArialMT"/>
              </a:rPr>
              <a:t>C) </a:t>
            </a:r>
            <a:r>
              <a:rPr lang="tr-TR" sz="2800" dirty="0">
                <a:latin typeface="ArialMT"/>
              </a:rPr>
              <a:t>Su altından çıkarılmış tarihî eserler bu müzedeydi.</a:t>
            </a:r>
          </a:p>
          <a:p>
            <a:r>
              <a:rPr lang="tr-TR" sz="3200" dirty="0">
                <a:latin typeface="ArialMT"/>
              </a:rPr>
              <a:t>D) </a:t>
            </a:r>
            <a:r>
              <a:rPr lang="tr-TR" sz="2800" dirty="0">
                <a:latin typeface="ArialMT"/>
              </a:rPr>
              <a:t>Göçmen kuşların dansı, soluksuz izlediğim bir gösteriydi.</a:t>
            </a:r>
            <a:endParaRPr lang="tr-TR" dirty="0"/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89776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28. </a:t>
            </a:r>
            <a:r>
              <a:rPr lang="tr-TR" dirty="0"/>
              <a:t>Fiilimsiler kalıplaşarak bir varlığın kalıcı ismi </a:t>
            </a:r>
            <a:r>
              <a:rPr lang="tr-TR" dirty="0" err="1"/>
              <a:t>olabilir.Bu</a:t>
            </a:r>
            <a:r>
              <a:rPr lang="tr-TR" dirty="0"/>
              <a:t> durumda fiilimsi özelliklerini yitirir.</a:t>
            </a:r>
          </a:p>
          <a:p>
            <a:r>
              <a:rPr lang="tr-TR" b="1" dirty="0"/>
              <a:t>Aşağıdakilerin hangisinde bu kuralı örneklendiren bir kullanım yoktur?</a:t>
            </a:r>
          </a:p>
          <a:p>
            <a:r>
              <a:rPr lang="tr-TR" dirty="0"/>
              <a:t>A) Ninemin yaptığı sarmaların tadı damağımdadır.</a:t>
            </a:r>
          </a:p>
          <a:p>
            <a:r>
              <a:rPr lang="tr-TR" dirty="0"/>
              <a:t>B) Ağlayan çocuk, dondurmayı alınca her şeyi unuttu.</a:t>
            </a:r>
          </a:p>
          <a:p>
            <a:r>
              <a:rPr lang="tr-TR" dirty="0"/>
              <a:t>C) Elindeki kazmayla bahçede derin bir </a:t>
            </a:r>
            <a:r>
              <a:rPr lang="tr-TR" dirty="0" err="1"/>
              <a:t>çukuraçtı</a:t>
            </a:r>
            <a:r>
              <a:rPr lang="tr-TR" dirty="0"/>
              <a:t>.</a:t>
            </a:r>
          </a:p>
          <a:p>
            <a:r>
              <a:rPr lang="tr-TR" dirty="0"/>
              <a:t>D) Kitap okumayı bir yaşam tarzı hâline getirmiştir.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448299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pPr marL="109537" indent="0">
              <a:buNone/>
            </a:pPr>
            <a:r>
              <a:rPr lang="tr-TR" dirty="0"/>
              <a:t>“Kışa hazırlanmak için yakacak aldık.” cümlesindeki “yakacak” sözcüğü sıfat-fiil eki yardımıyla türemiş ve kalıcı isim olmuştur.</a:t>
            </a:r>
          </a:p>
          <a:p>
            <a:pPr marL="109537" indent="0">
              <a:buNone/>
            </a:pPr>
            <a:r>
              <a:rPr lang="tr-TR" b="1" dirty="0"/>
              <a:t>2.Aşağıdaki cümlelerin hangisinde buna benzer bir kullanım vardır?</a:t>
            </a:r>
          </a:p>
          <a:p>
            <a:r>
              <a:rPr lang="tr-TR" dirty="0"/>
              <a:t>A) Dışarıda kıracak odun bırakmadı.</a:t>
            </a:r>
          </a:p>
          <a:p>
            <a:r>
              <a:rPr lang="tr-TR" dirty="0"/>
              <a:t>B) Dolmuş durağına kadar yürüdüler.</a:t>
            </a:r>
          </a:p>
          <a:p>
            <a:r>
              <a:rPr lang="tr-TR" dirty="0"/>
              <a:t>C) Yolun sağına dönen arabayı izleyin.</a:t>
            </a:r>
          </a:p>
          <a:p>
            <a:r>
              <a:rPr lang="tr-TR" dirty="0"/>
              <a:t>D) Onun tavsiye ettiği soruları çözmelisin.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3BD179B4-85DD-48D0-9CE5-3F11312C340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04620" y="2633950"/>
            <a:ext cx="2042337" cy="37798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78436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29. Aşağıdaki cümlelerin hangisinde hem zarf-fiil hem sıfat-fiil kullanılmıştır?</a:t>
            </a:r>
          </a:p>
          <a:p>
            <a:endParaRPr lang="tr-TR" dirty="0"/>
          </a:p>
          <a:p>
            <a:r>
              <a:rPr lang="tr-TR" dirty="0"/>
              <a:t>A) Düşünmeye ve çalışmaya alışan toplumlar dünyaya yön verirler.</a:t>
            </a:r>
          </a:p>
          <a:p>
            <a:r>
              <a:rPr lang="tr-TR" dirty="0"/>
              <a:t>B) Çok çalışıp başaran insanlar herkes tarafından takdir edilir.</a:t>
            </a:r>
          </a:p>
          <a:p>
            <a:r>
              <a:rPr lang="tr-TR" dirty="0"/>
              <a:t>C) Karşımızdaki insanı, gözlerine bakarak dinlemedikçe onunla iletişim kuramayız.</a:t>
            </a:r>
          </a:p>
          <a:p>
            <a:r>
              <a:rPr lang="tr-TR" dirty="0"/>
              <a:t>D) Yağmurlu gecelerin hatırlattığı bir duygudur yalnızlık.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90294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30. Aşağıdaki cümlelerden hangisinde zarf-fiil cümleye zaman anlamı katmıştır?</a:t>
            </a:r>
          </a:p>
          <a:p>
            <a:endParaRPr lang="tr-TR" dirty="0"/>
          </a:p>
          <a:p>
            <a:r>
              <a:rPr lang="tr-TR" dirty="0"/>
              <a:t>A) Geceleri dinlenip gündüzleri yol alıyorduk.</a:t>
            </a:r>
          </a:p>
          <a:p>
            <a:r>
              <a:rPr lang="tr-TR" dirty="0"/>
              <a:t>B) Karşıdaki dağa bakarak bir şarkı mırıldanıyordu.</a:t>
            </a:r>
          </a:p>
          <a:p>
            <a:r>
              <a:rPr lang="tr-TR" dirty="0"/>
              <a:t>C) Odasına girince bugün yaşananları düşünmeye başladı.</a:t>
            </a:r>
          </a:p>
          <a:p>
            <a:r>
              <a:rPr lang="tr-TR" dirty="0"/>
              <a:t>D) Annem her zaman, okumadan öğrenemezsiniz, derdi.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283749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145FB326-63FA-44E3-BC5C-1C073247DF6F}"/>
              </a:ext>
            </a:extLst>
          </p:cNvPr>
          <p:cNvSpPr/>
          <p:nvPr/>
        </p:nvSpPr>
        <p:spPr>
          <a:xfrm>
            <a:off x="3048000" y="1445925"/>
            <a:ext cx="850232" cy="3966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10.D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A5A1190E-2A90-42E1-A2A6-33DEAF4A5C15}"/>
              </a:ext>
            </a:extLst>
          </p:cNvPr>
          <p:cNvSpPr/>
          <p:nvPr/>
        </p:nvSpPr>
        <p:spPr>
          <a:xfrm>
            <a:off x="3898232" y="1445925"/>
            <a:ext cx="1010652" cy="3966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20.C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="" xmlns:a16="http://schemas.microsoft.com/office/drawing/2014/main" id="{FDAB6825-D242-44C8-8C75-F8B60435C6E0}"/>
              </a:ext>
            </a:extLst>
          </p:cNvPr>
          <p:cNvSpPr/>
          <p:nvPr/>
        </p:nvSpPr>
        <p:spPr>
          <a:xfrm>
            <a:off x="4748464" y="1445925"/>
            <a:ext cx="1347536" cy="3966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23.A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27.B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30.C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="" xmlns:a16="http://schemas.microsoft.com/office/drawing/2014/main" id="{C43ABE04-4771-434F-97CA-893A75708D4E}"/>
              </a:ext>
            </a:extLst>
          </p:cNvPr>
          <p:cNvSpPr/>
          <p:nvPr/>
        </p:nvSpPr>
        <p:spPr>
          <a:xfrm>
            <a:off x="6272463" y="5020915"/>
            <a:ext cx="6096000" cy="787652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SERKAN ÖZBAY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TÜRKÇE 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ÖĞRETMENİ</a:t>
            </a:r>
            <a:endParaRPr lang="tr-TR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4812632" y="6488668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HangiSoru</a:t>
            </a:r>
            <a:r>
              <a:rPr lang="tr-TR" smtClean="0"/>
              <a:t>.com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49174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3.Aşağıdakilerin hangisinde “-</a:t>
            </a:r>
            <a:r>
              <a:rPr lang="tr-TR" b="1" dirty="0" err="1"/>
              <a:t>ecek</a:t>
            </a:r>
            <a:r>
              <a:rPr lang="tr-TR" b="1" dirty="0"/>
              <a:t>, -</a:t>
            </a:r>
            <a:r>
              <a:rPr lang="tr-TR" b="1" dirty="0" err="1"/>
              <a:t>acak</a:t>
            </a:r>
            <a:r>
              <a:rPr lang="tr-TR" b="1" dirty="0"/>
              <a:t>” eki, eklendiği sözcüğü sıfat-fiil yapmıştır?</a:t>
            </a:r>
          </a:p>
          <a:p>
            <a:endParaRPr lang="tr-TR" dirty="0"/>
          </a:p>
          <a:p>
            <a:r>
              <a:rPr lang="tr-TR" dirty="0"/>
              <a:t>A) Daha görecek çok güzel günlerimiz var.</a:t>
            </a:r>
          </a:p>
          <a:p>
            <a:r>
              <a:rPr lang="tr-TR" dirty="0"/>
              <a:t>B) Sanırım buradan kalkacak otobüsümüz.</a:t>
            </a:r>
          </a:p>
          <a:p>
            <a:r>
              <a:rPr lang="tr-TR" dirty="0"/>
              <a:t>C) Kafilemiz barajın diğer tarafına yürüyecek.</a:t>
            </a:r>
          </a:p>
          <a:p>
            <a:r>
              <a:rPr lang="tr-TR" dirty="0"/>
              <a:t>D) İş yerinin kirli camlarını silecek görevlimiz.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EC325638-23B1-465D-8658-799FC381CED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54929" y="1878000"/>
            <a:ext cx="3529890" cy="48345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320243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4. Aşağıdakilerin hangisinde, zarf-fiil cümleye durum anlamı katmıştır?</a:t>
            </a:r>
          </a:p>
          <a:p>
            <a:pPr marL="109537" indent="0">
              <a:buNone/>
            </a:pPr>
            <a:endParaRPr lang="tr-TR" b="1" dirty="0"/>
          </a:p>
          <a:p>
            <a:r>
              <a:rPr lang="tr-TR" dirty="0"/>
              <a:t>A) Otobüsü beklerken tabletiyle İnternet’e giriyordu.</a:t>
            </a:r>
          </a:p>
          <a:p>
            <a:r>
              <a:rPr lang="tr-TR" dirty="0"/>
              <a:t>B) Kardeşinin geldiğini duyunca kapıya koştu.</a:t>
            </a:r>
          </a:p>
          <a:p>
            <a:r>
              <a:rPr lang="tr-TR" dirty="0"/>
              <a:t>C) Çocuğu uyutur uyutmaz ev işlerini yapmaya koyuldu.</a:t>
            </a:r>
          </a:p>
          <a:p>
            <a:r>
              <a:rPr lang="tr-TR" dirty="0"/>
              <a:t>D) Araştırmasına bazı kitapları inceleyerek başlayacaktı.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60260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5. </a:t>
            </a:r>
            <a:r>
              <a:rPr lang="tr-TR" dirty="0"/>
              <a:t>(1) Kocaman bir oyuncak dükkânına girdiler. (2) Burada</a:t>
            </a:r>
          </a:p>
          <a:p>
            <a:pPr marL="109537" indent="0">
              <a:buNone/>
            </a:pPr>
            <a:r>
              <a:rPr lang="tr-TR" dirty="0"/>
              <a:t>aradıkları her çeşit oyuncağı bulabilirlerdi. (3) Dikkatli gözlerle etrafı süzmeye başladılar. (4) İkisi de uzaktan kumandalı uçağı gözlerine kestirmişlerdi.</a:t>
            </a:r>
          </a:p>
          <a:p>
            <a:r>
              <a:rPr lang="tr-TR" b="1" dirty="0"/>
              <a:t>Bu parçada numaralanmış cümlelerin hangisinde sıfat-fiil vardır?</a:t>
            </a:r>
          </a:p>
          <a:p>
            <a:r>
              <a:rPr lang="tr-TR" dirty="0"/>
              <a:t>A) 1.  </a:t>
            </a:r>
          </a:p>
          <a:p>
            <a:r>
              <a:rPr lang="tr-TR" dirty="0"/>
              <a:t>B) 2.    </a:t>
            </a:r>
          </a:p>
          <a:p>
            <a:r>
              <a:rPr lang="tr-TR" dirty="0"/>
              <a:t>C) 3.    </a:t>
            </a:r>
          </a:p>
          <a:p>
            <a:r>
              <a:rPr lang="tr-TR" dirty="0"/>
              <a:t>D) 4.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34107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6. Aşağıdakilerin hangisinde, isim-fiil bir isim tamlamasının</a:t>
            </a:r>
          </a:p>
          <a:p>
            <a:pPr marL="109537" indent="0">
              <a:buNone/>
            </a:pPr>
            <a:r>
              <a:rPr lang="tr-TR" b="1" dirty="0"/>
              <a:t>içinde kullanılmıştır?</a:t>
            </a:r>
          </a:p>
          <a:p>
            <a:pPr marL="109537" indent="0">
              <a:buNone/>
            </a:pPr>
            <a:endParaRPr lang="tr-TR" dirty="0"/>
          </a:p>
          <a:p>
            <a:r>
              <a:rPr lang="tr-TR" dirty="0"/>
              <a:t>A) Okuma saatinde herkes sessizce kitap okudu.</a:t>
            </a:r>
          </a:p>
          <a:p>
            <a:r>
              <a:rPr lang="tr-TR" dirty="0"/>
              <a:t>B) Kırlara çiçek toplamaya giderken çok eğlenirdik.</a:t>
            </a:r>
          </a:p>
          <a:p>
            <a:r>
              <a:rPr lang="tr-TR" dirty="0"/>
              <a:t>C) Güzel bir kahvaltı hazırlamak için erken kalktı.</a:t>
            </a:r>
          </a:p>
          <a:p>
            <a:r>
              <a:rPr lang="tr-TR" dirty="0"/>
              <a:t>D) Yürüyüşünü görenler, onu asker sanıyordu.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06D37863-43FA-4574-89B0-0BB1CF00107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91023" y="2130663"/>
            <a:ext cx="3529890" cy="48345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791688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7. </a:t>
            </a:r>
            <a:r>
              <a:rPr lang="tr-TR" dirty="0"/>
              <a:t>“Akacak kan damarda durmaz.” atasözünde fiilimsi bir sıfat tamlaması oluşturmuştur.</a:t>
            </a:r>
          </a:p>
          <a:p>
            <a:pPr marL="109537" indent="0">
              <a:buNone/>
            </a:pPr>
            <a:r>
              <a:rPr lang="tr-TR" b="1" dirty="0"/>
              <a:t>Buna benzer bir kullanım aşağıdakilerin hangisinde vardır?</a:t>
            </a:r>
          </a:p>
          <a:p>
            <a:pPr marL="109537" indent="0">
              <a:buNone/>
            </a:pPr>
            <a:endParaRPr lang="tr-TR" dirty="0"/>
          </a:p>
          <a:p>
            <a:r>
              <a:rPr lang="tr-TR" dirty="0"/>
              <a:t>A) Kendisi sevinirken arkadaşının üzülmesini istemiyor.</a:t>
            </a:r>
          </a:p>
          <a:p>
            <a:r>
              <a:rPr lang="tr-TR" dirty="0"/>
              <a:t>B) Mavi gözlü kız, etrafı şöyle bir süzdü.</a:t>
            </a:r>
          </a:p>
          <a:p>
            <a:r>
              <a:rPr lang="tr-TR" dirty="0"/>
              <a:t>C) Eskiyen pencereler evin ısınmasını engelliyor.</a:t>
            </a:r>
          </a:p>
          <a:p>
            <a:r>
              <a:rPr lang="tr-TR" dirty="0"/>
              <a:t>D) Her yalı, sanki bir bekleyenin yuvasıydı.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480924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="" xmlns:a16="http://schemas.microsoft.com/office/drawing/2014/main" id="{8A455BBF-5AAA-42C5-9298-E3CDCF2F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7537"/>
            <a:ext cx="10972800" cy="4659563"/>
          </a:xfrm>
        </p:spPr>
        <p:txBody>
          <a:bodyPr/>
          <a:lstStyle/>
          <a:p>
            <a:r>
              <a:rPr lang="tr-TR" b="1" dirty="0"/>
              <a:t>8. Aşağıdakilerin hangisinde, zarf-fiil cümleye zaman anlamı katmıştır?</a:t>
            </a:r>
          </a:p>
          <a:p>
            <a:endParaRPr lang="tr-TR" dirty="0"/>
          </a:p>
          <a:p>
            <a:r>
              <a:rPr lang="tr-TR" dirty="0"/>
              <a:t>A) Çocuk arkasına bakmadan oradan uzaklaştı.</a:t>
            </a:r>
          </a:p>
          <a:p>
            <a:r>
              <a:rPr lang="tr-TR" dirty="0"/>
              <a:t>B) Gelir giderleri hesaplayarak verileri bilgisayara kaydettim.</a:t>
            </a:r>
          </a:p>
          <a:p>
            <a:r>
              <a:rPr lang="tr-TR" dirty="0"/>
              <a:t>C) Annem gelmeden salonu ve mutfağı temizlemeliyiz.</a:t>
            </a:r>
          </a:p>
          <a:p>
            <a:r>
              <a:rPr lang="tr-TR" dirty="0"/>
              <a:t>D) Oraya gide gele ben de öğreneceğim bu işi.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="" xmlns:a16="http://schemas.microsoft.com/office/drawing/2014/main" id="{C8B9AECD-1DEF-45B3-BB5C-BFA7CCB5FB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2839"/>
            <a:ext cx="4227095" cy="92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991752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1620</Words>
  <Application>Microsoft Office PowerPoint</Application>
  <PresentationFormat>Özel</PresentationFormat>
  <Paragraphs>236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Kalabalık</vt:lpstr>
      <vt:lpstr>FİİLİMSİLER ÖRNEK SORULAR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serkan özbay</dc:creator>
  <cp:lastModifiedBy>Öğretmenler Odası</cp:lastModifiedBy>
  <cp:revision>18</cp:revision>
  <dcterms:created xsi:type="dcterms:W3CDTF">2020-04-01T18:03:05Z</dcterms:created>
  <dcterms:modified xsi:type="dcterms:W3CDTF">2021-01-02T10:04:36Z</dcterms:modified>
</cp:coreProperties>
</file>